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1"/>
    <p:sldMasterId id="2147483769" r:id="rId2"/>
    <p:sldMasterId id="2147483788" r:id="rId3"/>
    <p:sldMasterId id="2147483827" r:id="rId4"/>
    <p:sldMasterId id="2147483851" r:id="rId5"/>
    <p:sldMasterId id="2147483876" r:id="rId6"/>
    <p:sldMasterId id="2147483925" r:id="rId7"/>
    <p:sldMasterId id="2147483966" r:id="rId8"/>
    <p:sldMasterId id="2147483988" r:id="rId9"/>
    <p:sldMasterId id="2147484001" r:id="rId10"/>
  </p:sldMasterIdLst>
  <p:notesMasterIdLst>
    <p:notesMasterId r:id="rId36"/>
  </p:notesMasterIdLst>
  <p:handoutMasterIdLst>
    <p:handoutMasterId r:id="rId37"/>
  </p:handoutMasterIdLst>
  <p:sldIdLst>
    <p:sldId id="1914" r:id="rId11"/>
    <p:sldId id="2145705165" r:id="rId12"/>
    <p:sldId id="2183" r:id="rId13"/>
    <p:sldId id="2145705167" r:id="rId14"/>
    <p:sldId id="2145705135" r:id="rId15"/>
    <p:sldId id="2145705144" r:id="rId16"/>
    <p:sldId id="2145705168" r:id="rId17"/>
    <p:sldId id="2145705169" r:id="rId18"/>
    <p:sldId id="2145705170" r:id="rId19"/>
    <p:sldId id="2145705171" r:id="rId20"/>
    <p:sldId id="2145705172" r:id="rId21"/>
    <p:sldId id="2145705173" r:id="rId22"/>
    <p:sldId id="2145705174" r:id="rId23"/>
    <p:sldId id="2145705175" r:id="rId24"/>
    <p:sldId id="2145705176" r:id="rId25"/>
    <p:sldId id="2145705177" r:id="rId26"/>
    <p:sldId id="2145705178" r:id="rId27"/>
    <p:sldId id="2145705181" r:id="rId28"/>
    <p:sldId id="2145705180" r:id="rId29"/>
    <p:sldId id="2145705179" r:id="rId30"/>
    <p:sldId id="2145705164" r:id="rId31"/>
    <p:sldId id="2269" r:id="rId32"/>
    <p:sldId id="2145705182" r:id="rId33"/>
    <p:sldId id="2145705183" r:id="rId34"/>
    <p:sldId id="2145705184" r:id="rId35"/>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ADE0BC-350B-4B54-984B-79A68D18D833}">
          <p14:sldIdLst>
            <p14:sldId id="1914"/>
            <p14:sldId id="2145705165"/>
            <p14:sldId id="2183"/>
            <p14:sldId id="2145705167"/>
            <p14:sldId id="2145705135"/>
            <p14:sldId id="2145705144"/>
            <p14:sldId id="2145705168"/>
            <p14:sldId id="2145705169"/>
            <p14:sldId id="2145705170"/>
            <p14:sldId id="2145705171"/>
            <p14:sldId id="2145705172"/>
            <p14:sldId id="2145705173"/>
            <p14:sldId id="2145705174"/>
            <p14:sldId id="2145705175"/>
            <p14:sldId id="2145705176"/>
            <p14:sldId id="2145705177"/>
            <p14:sldId id="2145705178"/>
            <p14:sldId id="2145705181"/>
            <p14:sldId id="2145705180"/>
            <p14:sldId id="2145705179"/>
            <p14:sldId id="2145705164"/>
            <p14:sldId id="2269"/>
            <p14:sldId id="2145705182"/>
            <p14:sldId id="2145705183"/>
            <p14:sldId id="2145705184"/>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son van Pelt" initials="AvP" lastIdx="1" clrIdx="0">
    <p:extLst>
      <p:ext uri="{19B8F6BF-5375-455C-9EA6-DF929625EA0E}">
        <p15:presenceInfo xmlns:p15="http://schemas.microsoft.com/office/powerpoint/2012/main" userId="S-1-5-21-2565965647-3785735691-990725776-2124" providerId="AD"/>
      </p:ext>
    </p:extLst>
  </p:cmAuthor>
  <p:cmAuthor id="2" name="kiranmai Yarlagadda" initials="" lastIdx="1" clrIdx="1"/>
  <p:cmAuthor id="3" name="Dhruv Chatterjee" initials="" lastIdx="1" clrIdx="2"/>
  <p:cmAuthor id="4" name="Markt, Jonathan" initials="MJ" lastIdx="13" clrIdx="3">
    <p:extLst>
      <p:ext uri="{19B8F6BF-5375-455C-9EA6-DF929625EA0E}">
        <p15:presenceInfo xmlns:p15="http://schemas.microsoft.com/office/powerpoint/2012/main" userId="S-1-5-21-1078081533-573735546-1417001333-527382" providerId="AD"/>
      </p:ext>
    </p:extLst>
  </p:cmAuthor>
  <p:cmAuthor id="5" name="Couture, Mandy - RD, Des Moines, IA" initials="CM-RDMI" lastIdx="1" clrIdx="4">
    <p:extLst>
      <p:ext uri="{19B8F6BF-5375-455C-9EA6-DF929625EA0E}">
        <p15:presenceInfo xmlns:p15="http://schemas.microsoft.com/office/powerpoint/2012/main" userId="Couture, Mandy - RD, Des Moines, 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ADA4"/>
    <a:srgbClr val="414042"/>
    <a:srgbClr val="F49E1E"/>
    <a:srgbClr val="CAE8DE"/>
    <a:srgbClr val="FFED96"/>
    <a:srgbClr val="654C6E"/>
    <a:srgbClr val="00CC00"/>
    <a:srgbClr val="B43E1F"/>
    <a:srgbClr val="8DC2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86410" autoAdjust="0"/>
  </p:normalViewPr>
  <p:slideViewPr>
    <p:cSldViewPr>
      <p:cViewPr varScale="1">
        <p:scale>
          <a:sx n="109" d="100"/>
          <a:sy n="109" d="100"/>
        </p:scale>
        <p:origin x="662" y="67"/>
      </p:cViewPr>
      <p:guideLst>
        <p:guide orient="horz" pos="1620"/>
        <p:guide pos="2880"/>
      </p:guideLst>
    </p:cSldViewPr>
  </p:slideViewPr>
  <p:outlineViewPr>
    <p:cViewPr>
      <p:scale>
        <a:sx n="33" d="100"/>
        <a:sy n="33" d="100"/>
      </p:scale>
      <p:origin x="0" y="-10877"/>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81" d="100"/>
          <a:sy n="81" d="100"/>
        </p:scale>
        <p:origin x="2022"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presProps" Target="presProps.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F0E1F19-DADE-4FD1-B754-83EA7C0E2D20}" type="datetimeFigureOut">
              <a:rPr lang="en-US" smtClean="0"/>
              <a:t>10/27/2023</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CB19D18-04FB-4825-BC68-8A4D1C0D8A22}" type="slidenum">
              <a:rPr lang="en-US" smtClean="0"/>
              <a:t>‹#›</a:t>
            </a:fld>
            <a:endParaRPr lang="en-US" dirty="0"/>
          </a:p>
        </p:txBody>
      </p:sp>
    </p:spTree>
    <p:extLst>
      <p:ext uri="{BB962C8B-B14F-4D97-AF65-F5344CB8AC3E}">
        <p14:creationId xmlns:p14="http://schemas.microsoft.com/office/powerpoint/2010/main" val="2566073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6AD04A0-6CD9-4E5C-9C88-A66243022FAD}" type="datetimeFigureOut">
              <a:rPr lang="en-US" smtClean="0"/>
              <a:t>10/27/2023</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3C4C276-97D9-4276-B965-3953F69C25FE}" type="slidenum">
              <a:rPr lang="en-US" smtClean="0"/>
              <a:t>‹#›</a:t>
            </a:fld>
            <a:endParaRPr lang="en-US" dirty="0"/>
          </a:p>
        </p:txBody>
      </p:sp>
    </p:spTree>
    <p:extLst>
      <p:ext uri="{BB962C8B-B14F-4D97-AF65-F5344CB8AC3E}">
        <p14:creationId xmlns:p14="http://schemas.microsoft.com/office/powerpoint/2010/main" val="1736587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dirty="0"/>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a:t>
            </a:r>
          </a:p>
        </p:txBody>
      </p:sp>
      <p:pic>
        <p:nvPicPr>
          <p:cNvPr id="6" name="Picture 5" descr="Text, logo, company name&#10;&#10;Description automatically generated">
            <a:extLst>
              <a:ext uri="{FF2B5EF4-FFF2-40B4-BE49-F238E27FC236}">
                <a16:creationId xmlns:a16="http://schemas.microsoft.com/office/drawing/2014/main" id="{58E5B724-33A7-4A5D-95C4-E481E6A965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4290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dirty="0"/>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a:t>
            </a:r>
          </a:p>
        </p:txBody>
      </p:sp>
    </p:spTree>
    <p:extLst>
      <p:ext uri="{BB962C8B-B14F-4D97-AF65-F5344CB8AC3E}">
        <p14:creationId xmlns:p14="http://schemas.microsoft.com/office/powerpoint/2010/main" val="357238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16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dirty="0"/>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a:t>
            </a:r>
          </a:p>
        </p:txBody>
      </p:sp>
      <p:pic>
        <p:nvPicPr>
          <p:cNvPr id="4" name="Picture 3" descr="Text, logo, company name&#10;&#10;Description automatically generated">
            <a:extLst>
              <a:ext uri="{FF2B5EF4-FFF2-40B4-BE49-F238E27FC236}">
                <a16:creationId xmlns:a16="http://schemas.microsoft.com/office/drawing/2014/main" id="{299FF2D0-4FF7-4DF4-9D82-B593DB88B3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151521"/>
            <a:ext cx="3919818" cy="3028950"/>
          </a:xfrm>
          <a:prstGeom prst="rect">
            <a:avLst/>
          </a:prstGeom>
        </p:spPr>
      </p:pic>
    </p:spTree>
    <p:extLst>
      <p:ext uri="{BB962C8B-B14F-4D97-AF65-F5344CB8AC3E}">
        <p14:creationId xmlns:p14="http://schemas.microsoft.com/office/powerpoint/2010/main" val="92038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0" y="1429067"/>
            <a:ext cx="9144000" cy="564356"/>
          </a:xfrm>
          <a:prstGeom prst="rect">
            <a:avLst/>
          </a:prstGeom>
        </p:spPr>
        <p:txBody>
          <a:bodyPr anchor="t"/>
          <a:lstStyle>
            <a:lvl1pPr algn="ctr">
              <a:defRPr sz="3200" b="1" cap="all">
                <a:solidFill>
                  <a:schemeClr val="bg1"/>
                </a:solidFill>
                <a:latin typeface="Century Gothic" panose="020B0502020202020204" pitchFamily="34" charset="0"/>
              </a:defRPr>
            </a:lvl1pPr>
          </a:lstStyle>
          <a:p>
            <a:r>
              <a:rPr lang="en-US" dirty="0"/>
              <a:t>Click to add heading</a:t>
            </a:r>
          </a:p>
        </p:txBody>
      </p:sp>
      <p:sp>
        <p:nvSpPr>
          <p:cNvPr id="33" name="Text Placeholder 2"/>
          <p:cNvSpPr>
            <a:spLocks noGrp="1"/>
          </p:cNvSpPr>
          <p:nvPr>
            <p:ph type="body" idx="1" hasCustomPrompt="1"/>
          </p:nvPr>
        </p:nvSpPr>
        <p:spPr>
          <a:xfrm>
            <a:off x="0" y="2040150"/>
            <a:ext cx="9144000" cy="609600"/>
          </a:xfrm>
          <a:prstGeom prst="rect">
            <a:avLst/>
          </a:prstGeom>
        </p:spPr>
        <p:txBody>
          <a:bodyPr anchor="t"/>
          <a:lstStyle>
            <a:lvl1pPr marL="0" indent="0" algn="ctr">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sub-heading</a:t>
            </a:r>
          </a:p>
        </p:txBody>
      </p:sp>
      <p:pic>
        <p:nvPicPr>
          <p:cNvPr id="4" name="Picture 3" descr="Text, logo, company name&#10;&#10;Description automatically generated">
            <a:extLst>
              <a:ext uri="{FF2B5EF4-FFF2-40B4-BE49-F238E27FC236}">
                <a16:creationId xmlns:a16="http://schemas.microsoft.com/office/drawing/2014/main" id="{DA2AD932-CFF5-419C-91AD-FB75594A36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24200" y="2495550"/>
            <a:ext cx="3821206" cy="2952750"/>
          </a:xfrm>
          <a:prstGeom prst="rect">
            <a:avLst/>
          </a:prstGeom>
        </p:spPr>
      </p:pic>
    </p:spTree>
    <p:extLst>
      <p:ext uri="{BB962C8B-B14F-4D97-AF65-F5344CB8AC3E}">
        <p14:creationId xmlns:p14="http://schemas.microsoft.com/office/powerpoint/2010/main" val="367143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dirty="0"/>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a:t>
            </a:r>
          </a:p>
        </p:txBody>
      </p:sp>
    </p:spTree>
    <p:extLst>
      <p:ext uri="{BB962C8B-B14F-4D97-AF65-F5344CB8AC3E}">
        <p14:creationId xmlns:p14="http://schemas.microsoft.com/office/powerpoint/2010/main" val="241790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dirty="0"/>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a:t>
            </a:r>
          </a:p>
        </p:txBody>
      </p:sp>
      <p:pic>
        <p:nvPicPr>
          <p:cNvPr id="4" name="Picture 3" descr="Text, logo, company name&#10;&#10;Description automatically generated">
            <a:extLst>
              <a:ext uri="{FF2B5EF4-FFF2-40B4-BE49-F238E27FC236}">
                <a16:creationId xmlns:a16="http://schemas.microsoft.com/office/drawing/2014/main" id="{44E98708-67C2-40E8-92D3-4B141308D6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3545587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dirty="0"/>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a:t>
            </a:r>
          </a:p>
        </p:txBody>
      </p:sp>
    </p:spTree>
    <p:extLst>
      <p:ext uri="{BB962C8B-B14F-4D97-AF65-F5344CB8AC3E}">
        <p14:creationId xmlns:p14="http://schemas.microsoft.com/office/powerpoint/2010/main" val="78260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t>Click to add heading</a:t>
            </a:r>
          </a:p>
        </p:txBody>
      </p:sp>
    </p:spTree>
    <p:extLst>
      <p:ext uri="{BB962C8B-B14F-4D97-AF65-F5344CB8AC3E}">
        <p14:creationId xmlns:p14="http://schemas.microsoft.com/office/powerpoint/2010/main" val="299025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3898457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453552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dirty="0" err="1"/>
              <a:t>POInt</a:t>
            </a:r>
            <a:r>
              <a:rPr lang="en-US" dirty="0"/>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418605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dirty="0"/>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Tree>
    <p:extLst>
      <p:ext uri="{BB962C8B-B14F-4D97-AF65-F5344CB8AC3E}">
        <p14:creationId xmlns:p14="http://schemas.microsoft.com/office/powerpoint/2010/main" val="2938707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2111078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856956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181029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Tree>
    <p:extLst>
      <p:ext uri="{BB962C8B-B14F-4D97-AF65-F5344CB8AC3E}">
        <p14:creationId xmlns:p14="http://schemas.microsoft.com/office/powerpoint/2010/main" val="1568827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Tree>
    <p:extLst>
      <p:ext uri="{BB962C8B-B14F-4D97-AF65-F5344CB8AC3E}">
        <p14:creationId xmlns:p14="http://schemas.microsoft.com/office/powerpoint/2010/main" val="3592324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dirty="0"/>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25297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21C7-BF1E-4185-9387-42B0B482ABC7}"/>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1EEF76-A119-41D3-8627-16F22FDFC394}"/>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09BCC8-EE2B-48AE-B977-583953856A4F}"/>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2ACE6D48-E384-4988-B51D-CC9000688B47}"/>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93FE6C77-892D-4F45-AEBE-E49D8B86290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1128098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ACD9-476E-472C-99FE-04E958A45ABE}"/>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BEAEB35-0E37-42FD-B3F6-86008E021043}"/>
              </a:ext>
            </a:extLst>
          </p:cNvPr>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20A05-3B5B-4466-989F-715BF6BB7DD9}"/>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D9E283E6-4AF6-4DFB-B659-75248E12F1F6}"/>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A420AE29-AC43-4D83-A712-FCB8705FDBCC}"/>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462448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D850-2CC7-47D3-8F17-5E75CF5C4C16}"/>
              </a:ext>
            </a:extLst>
          </p:cNvPr>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ECCE7A-A2FA-4B8E-B6F0-BD40703B93A3}"/>
              </a:ext>
            </a:extLst>
          </p:cNvPr>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1F3894-D63B-4075-A0A8-1E0851B9511F}"/>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6B6C2F41-2B7B-44D6-8272-1EBB25771F5B}"/>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1E88D0E2-8CF0-497E-9FE2-799617C3ED8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639931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E29F-A01A-47AB-A322-C95C1D22CA2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2D7D413-F3BE-4151-967E-1BB600AB5C53}"/>
              </a:ext>
            </a:extLst>
          </p:cNvPr>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00FD6-055C-4AD8-BDBE-5F79FD030362}"/>
              </a:ext>
            </a:extLst>
          </p:cNvPr>
          <p:cNvSpPr>
            <a:spLocks noGrp="1"/>
          </p:cNvSpPr>
          <p:nvPr>
            <p:ph sz="half" idx="2"/>
          </p:nvPr>
        </p:nvSpPr>
        <p:spPr>
          <a:xfrm>
            <a:off x="464820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0720A1-4E87-4A8F-86A3-507CEE7CDB3D}"/>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0F9CB4A1-8FBD-4A05-B9AA-AFEDFD1B2923}"/>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BAC9A66-4033-4C26-B420-15B054D3AF7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1344870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1165-2619-4690-B71C-AAB47C1E6341}"/>
              </a:ext>
            </a:extLst>
          </p:cNvPr>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294ABC0-FE9B-410E-ACBA-028290784845}"/>
              </a:ext>
            </a:extLst>
          </p:cNvPr>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4076D-5EB5-41F7-BE08-BA63F984555E}"/>
              </a:ext>
            </a:extLst>
          </p:cNvPr>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01DBD5-687D-4AF3-9AB6-4F582CFECECF}"/>
              </a:ext>
            </a:extLst>
          </p:cNvPr>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2D1FA6-0D78-40F8-A927-951DE897FF79}"/>
              </a:ext>
            </a:extLst>
          </p:cNvPr>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C4450-EAA5-47AB-9CCB-8C16B72D01D6}"/>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8" name="Footer Placeholder 7">
            <a:extLst>
              <a:ext uri="{FF2B5EF4-FFF2-40B4-BE49-F238E27FC236}">
                <a16:creationId xmlns:a16="http://schemas.microsoft.com/office/drawing/2014/main" id="{DFB47DC4-C497-4DAF-8C3A-2185735EAE18}"/>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C112E389-4CC8-4F00-AA49-18BA55CF54F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3868599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D4A9-7445-4881-96DB-40F89AA65FCD}"/>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595D73B-9C80-40E1-AFCE-4F7A8F8618C4}"/>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4" name="Footer Placeholder 3">
            <a:extLst>
              <a:ext uri="{FF2B5EF4-FFF2-40B4-BE49-F238E27FC236}">
                <a16:creationId xmlns:a16="http://schemas.microsoft.com/office/drawing/2014/main" id="{DF7FC857-6A5C-4DEB-8689-EDB45A99F907}"/>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42CDD2D6-8D90-472C-8DBE-B7E75E20552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1702266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4B55D-6FB3-48F6-A2AD-A832FA7B2A45}"/>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3" name="Footer Placeholder 2">
            <a:extLst>
              <a:ext uri="{FF2B5EF4-FFF2-40B4-BE49-F238E27FC236}">
                <a16:creationId xmlns:a16="http://schemas.microsoft.com/office/drawing/2014/main" id="{7C210E32-DB18-4786-9B2D-AC8CE2550160}"/>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16A3CDDF-9258-4A92-99DF-73DD8018F32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373336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014E-32BA-4532-9833-F0E7710318B0}"/>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B7193C-1DFF-48E3-A1E9-49E19E9526A8}"/>
              </a:ext>
            </a:extLst>
          </p:cNvPr>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B4A24A-8359-4D6C-91E8-E1ED7FC8E8C4}"/>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9D444-1BF0-4F12-9916-A474A7D09069}"/>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B5241713-1D49-4BA4-AFAC-7BB1167F9E06}"/>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7498050D-6750-4620-A4A4-ABD088F663B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9671239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7397-4CD9-4D30-9150-87B2C92491FD}"/>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3296C5-8F75-47EF-B646-5B9CC8A3C6E3}"/>
              </a:ext>
            </a:extLst>
          </p:cNvPr>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A35BD4D-05F7-4195-9E45-FB30C66A158A}"/>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31375-3DC3-42F2-95BA-4CC8E979039F}"/>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E863B2B9-64A5-41B8-A7DA-DF7EAEEB1A60}"/>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1B87D15-CEB8-465A-A28D-0C9F77F9F2C3}"/>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155475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3993-BB82-4765-A8FC-9591775CC30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00CA7C-AEF1-4101-ABFB-7356ED386106}"/>
              </a:ext>
            </a:extLst>
          </p:cNvPr>
          <p:cNvSpPr>
            <a:spLocks noGrp="1"/>
          </p:cNvSpPr>
          <p:nvPr>
            <p:ph type="body" orient="vert" idx="1"/>
          </p:nvPr>
        </p:nvSpPr>
        <p:spPr>
          <a:xfrm>
            <a:off x="628650" y="1370013"/>
            <a:ext cx="7886700" cy="32623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BFCABC-B4D6-45EF-8D20-C55F69F484A2}"/>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2ECFB340-87A5-48E2-9CA5-052717E6C94F}"/>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675582F-45E7-4CD1-80C2-C00F8FF0169A}"/>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878905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0553D-FDBB-46BD-90D2-8EB7EF108CEE}"/>
              </a:ext>
            </a:extLst>
          </p:cNvPr>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49701E-4969-42A5-93CB-F84FF1680FB2}"/>
              </a:ext>
            </a:extLst>
          </p:cNvPr>
          <p:cNvSpPr>
            <a:spLocks noGrp="1"/>
          </p:cNvSpPr>
          <p:nvPr>
            <p:ph type="body" orient="vert" idx="1"/>
          </p:nvPr>
        </p:nvSpPr>
        <p:spPr>
          <a:xfrm>
            <a:off x="628650" y="274638"/>
            <a:ext cx="5762625" cy="43576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92F02-ED59-4B4E-9A1A-13549E0E9759}"/>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7E84EFFF-7034-499F-A9B1-B4AEC6BFC1AE}"/>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C6F93C98-5609-4D3D-9DAD-6C6341AEE3E4}"/>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216322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253995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1292366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816973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dirty="0" err="1"/>
              <a:t>POInt</a:t>
            </a:r>
            <a:r>
              <a:rPr lang="en-US" dirty="0"/>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32491744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1"/>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dirty="0"/>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0"/>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context</a:t>
            </a:r>
          </a:p>
        </p:txBody>
      </p:sp>
    </p:spTree>
    <p:extLst>
      <p:ext uri="{BB962C8B-B14F-4D97-AF65-F5344CB8AC3E}">
        <p14:creationId xmlns:p14="http://schemas.microsoft.com/office/powerpoint/2010/main" val="38337293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663274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39175829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76004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Tree>
    <p:extLst>
      <p:ext uri="{BB962C8B-B14F-4D97-AF65-F5344CB8AC3E}">
        <p14:creationId xmlns:p14="http://schemas.microsoft.com/office/powerpoint/2010/main" val="3764984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Tree>
    <p:extLst>
      <p:ext uri="{BB962C8B-B14F-4D97-AF65-F5344CB8AC3E}">
        <p14:creationId xmlns:p14="http://schemas.microsoft.com/office/powerpoint/2010/main" val="3149719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dirty="0"/>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98940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3626910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3062398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6964421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2"/>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dirty="0" err="1"/>
              <a:t>POInt</a:t>
            </a:r>
            <a:r>
              <a:rPr lang="en-US" dirty="0"/>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dirty="0"/>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7"/>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13849427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2"/>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dirty="0"/>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dirty="0"/>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dirty="0"/>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1"/>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dirty="0"/>
              <a:t>context</a:t>
            </a:r>
          </a:p>
        </p:txBody>
      </p:sp>
    </p:spTree>
    <p:extLst>
      <p:ext uri="{BB962C8B-B14F-4D97-AF65-F5344CB8AC3E}">
        <p14:creationId xmlns:p14="http://schemas.microsoft.com/office/powerpoint/2010/main" val="13042032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2"/>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37246362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12975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40660032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Tree>
    <p:extLst>
      <p:ext uri="{BB962C8B-B14F-4D97-AF65-F5344CB8AC3E}">
        <p14:creationId xmlns:p14="http://schemas.microsoft.com/office/powerpoint/2010/main" val="801072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Tree>
    <p:extLst>
      <p:ext uri="{BB962C8B-B14F-4D97-AF65-F5344CB8AC3E}">
        <p14:creationId xmlns:p14="http://schemas.microsoft.com/office/powerpoint/2010/main" val="20391062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1"/>
            <a:ext cx="8229600" cy="563299"/>
          </a:xfrm>
          <a:prstGeom prst="rect">
            <a:avLst/>
          </a:prstGeom>
        </p:spPr>
        <p:txBody>
          <a:bodyPr/>
          <a:lstStyle>
            <a:lvl1pPr algn="l">
              <a:defRPr sz="2800"/>
            </a:lvl1pPr>
          </a:lstStyle>
          <a:p>
            <a:r>
              <a:rPr lang="en-US" dirty="0"/>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20" y="4389122"/>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89033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5378197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2603291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1158496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3"/>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dirty="0" err="1"/>
              <a:t>POInt</a:t>
            </a:r>
            <a:r>
              <a:rPr lang="en-US" dirty="0"/>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dirty="0"/>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8"/>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17885064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3"/>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dirty="0"/>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dirty="0"/>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8"/>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dirty="0"/>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2"/>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dirty="0"/>
              <a:t>context</a:t>
            </a:r>
          </a:p>
        </p:txBody>
      </p:sp>
    </p:spTree>
    <p:extLst>
      <p:ext uri="{BB962C8B-B14F-4D97-AF65-F5344CB8AC3E}">
        <p14:creationId xmlns:p14="http://schemas.microsoft.com/office/powerpoint/2010/main" val="1981604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3"/>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3"/>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1846866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6480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36240533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Tree>
    <p:extLst>
      <p:ext uri="{BB962C8B-B14F-4D97-AF65-F5344CB8AC3E}">
        <p14:creationId xmlns:p14="http://schemas.microsoft.com/office/powerpoint/2010/main" val="1218297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Tree>
    <p:extLst>
      <p:ext uri="{BB962C8B-B14F-4D97-AF65-F5344CB8AC3E}">
        <p14:creationId xmlns:p14="http://schemas.microsoft.com/office/powerpoint/2010/main" val="631361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2"/>
            <a:ext cx="8229600" cy="563299"/>
          </a:xfrm>
          <a:prstGeom prst="rect">
            <a:avLst/>
          </a:prstGeom>
        </p:spPr>
        <p:txBody>
          <a:bodyPr/>
          <a:lstStyle>
            <a:lvl1pPr algn="l">
              <a:defRPr sz="2800"/>
            </a:lvl1pPr>
          </a:lstStyle>
          <a:p>
            <a:r>
              <a:rPr lang="en-US" dirty="0"/>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21" y="4389123"/>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871988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38054189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30111375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806581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1433513" y="527834"/>
            <a:ext cx="28956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dirty="0" err="1"/>
              <a:t>POInt</a:t>
            </a:r>
            <a:r>
              <a:rPr lang="en-US" dirty="0"/>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context</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966913" y="2156091"/>
            <a:ext cx="2200656"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1200865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48400" y="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900873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3947882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2624850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1" anchor="t"/>
          <a:lstStyle>
            <a:lvl1pPr marL="214313" indent="-214313">
              <a:buFont typeface="Arial" panose="020B0604020202020204" pitchFamily="34" charset="0"/>
              <a:buChar char="•"/>
              <a:defRPr sz="9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dirty="0"/>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10819486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Tree>
    <p:extLst>
      <p:ext uri="{BB962C8B-B14F-4D97-AF65-F5344CB8AC3E}">
        <p14:creationId xmlns:p14="http://schemas.microsoft.com/office/powerpoint/2010/main" val="27995200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Tree>
    <p:extLst>
      <p:ext uri="{BB962C8B-B14F-4D97-AF65-F5344CB8AC3E}">
        <p14:creationId xmlns:p14="http://schemas.microsoft.com/office/powerpoint/2010/main" val="30263681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dirty="0"/>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980444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7822"/>
            <a:ext cx="8403336" cy="1102519"/>
          </a:xfrm>
        </p:spPr>
        <p:txBody>
          <a:bodyPr/>
          <a:lstStyle>
            <a:lvl1pPr>
              <a:defRPr b="1"/>
            </a:lvl1pPr>
          </a:lstStyle>
          <a:p>
            <a:r>
              <a:rPr lang="en-US" dirty="0"/>
              <a:t>Click to edit Master title style</a:t>
            </a:r>
          </a:p>
        </p:txBody>
      </p:sp>
      <p:sp>
        <p:nvSpPr>
          <p:cNvPr id="3" name="Subtitle 2"/>
          <p:cNvSpPr>
            <a:spLocks noGrp="1"/>
          </p:cNvSpPr>
          <p:nvPr>
            <p:ph type="subTitle" idx="1"/>
          </p:nvPr>
        </p:nvSpPr>
        <p:spPr>
          <a:xfrm>
            <a:off x="457200" y="2914650"/>
            <a:ext cx="8403336" cy="1314450"/>
          </a:xfrm>
        </p:spPr>
        <p:txBody>
          <a:bodyPr/>
          <a:lstStyle>
            <a:lvl1pPr marL="0" indent="0" algn="l">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dirty="0"/>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dirty="0"/>
          </a:p>
        </p:txBody>
      </p:sp>
      <p:sp>
        <p:nvSpPr>
          <p:cNvPr id="9" name="Rectangle 5"/>
          <p:cNvSpPr>
            <a:spLocks noGrp="1" noChangeArrowheads="1"/>
          </p:cNvSpPr>
          <p:nvPr>
            <p:ph type="ftr" sz="quarter" idx="11"/>
          </p:nvPr>
        </p:nvSpPr>
        <p:spPr/>
        <p:txBody>
          <a:bodyPr/>
          <a:lstStyle>
            <a:lvl1pPr>
              <a:defRPr/>
            </a:lvl1pPr>
          </a:lstStyle>
          <a:p>
            <a:pPr>
              <a:defRPr/>
            </a:pPr>
            <a:endParaRPr lang="en-US" dirty="0"/>
          </a:p>
        </p:txBody>
      </p:sp>
      <p:sp>
        <p:nvSpPr>
          <p:cNvPr id="10" name="Rectangle 6"/>
          <p:cNvSpPr>
            <a:spLocks noGrp="1" noChangeArrowheads="1"/>
          </p:cNvSpPr>
          <p:nvPr>
            <p:ph type="sldNum" sz="quarter" idx="12"/>
          </p:nvPr>
        </p:nvSpPr>
        <p:spPr/>
        <p:txBody>
          <a:bodyPr/>
          <a:lstStyle>
            <a:lvl1pPr>
              <a:defRPr/>
            </a:lvl1pPr>
          </a:lstStyle>
          <a:p>
            <a:pPr>
              <a:defRPr/>
            </a:pPr>
            <a:fld id="{DB021196-0C90-47E9-AC29-CA8773201907}" type="slidenum">
              <a:rPr lang="en-US"/>
              <a:pPr>
                <a:defRPr/>
              </a:pPr>
              <a:t>‹#›</a:t>
            </a:fld>
            <a:endParaRPr lang="en-US" dirty="0"/>
          </a:p>
        </p:txBody>
      </p:sp>
    </p:spTree>
    <p:extLst>
      <p:ext uri="{BB962C8B-B14F-4D97-AF65-F5344CB8AC3E}">
        <p14:creationId xmlns:p14="http://schemas.microsoft.com/office/powerpoint/2010/main" val="372451650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A91AD46-31DE-49F9-8FD7-7D545B7D99A0}" type="slidenum">
              <a:rPr lang="en-US"/>
              <a:pPr>
                <a:defRPr/>
              </a:pPr>
              <a:t>‹#›</a:t>
            </a:fld>
            <a:endParaRPr lang="en-US" dirty="0"/>
          </a:p>
        </p:txBody>
      </p:sp>
    </p:spTree>
    <p:extLst>
      <p:ext uri="{BB962C8B-B14F-4D97-AF65-F5344CB8AC3E}">
        <p14:creationId xmlns:p14="http://schemas.microsoft.com/office/powerpoint/2010/main" val="1072012918"/>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61D4120-DC0E-4E55-8C87-5CF07ED4799A}" type="slidenum">
              <a:rPr lang="en-US"/>
              <a:pPr>
                <a:defRPr/>
              </a:pPr>
              <a:t>‹#›</a:t>
            </a:fld>
            <a:endParaRPr lang="en-US" dirty="0"/>
          </a:p>
        </p:txBody>
      </p:sp>
    </p:spTree>
    <p:extLst>
      <p:ext uri="{BB962C8B-B14F-4D97-AF65-F5344CB8AC3E}">
        <p14:creationId xmlns:p14="http://schemas.microsoft.com/office/powerpoint/2010/main" val="329753594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2B70DC9-267B-4C77-9D0F-97BFCEE06118}" type="slidenum">
              <a:rPr lang="en-US"/>
              <a:pPr>
                <a:defRPr/>
              </a:pPr>
              <a:t>‹#›</a:t>
            </a:fld>
            <a:endParaRPr lang="en-US" dirty="0"/>
          </a:p>
        </p:txBody>
      </p:sp>
    </p:spTree>
    <p:extLst>
      <p:ext uri="{BB962C8B-B14F-4D97-AF65-F5344CB8AC3E}">
        <p14:creationId xmlns:p14="http://schemas.microsoft.com/office/powerpoint/2010/main" val="267209995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8232DF96-210A-46EA-ACFC-8E6B27913151}" type="slidenum">
              <a:rPr lang="en-US"/>
              <a:pPr>
                <a:defRPr/>
              </a:pPr>
              <a:t>‹#›</a:t>
            </a:fld>
            <a:endParaRPr lang="en-US" dirty="0"/>
          </a:p>
        </p:txBody>
      </p:sp>
    </p:spTree>
    <p:extLst>
      <p:ext uri="{BB962C8B-B14F-4D97-AF65-F5344CB8AC3E}">
        <p14:creationId xmlns:p14="http://schemas.microsoft.com/office/powerpoint/2010/main" val="389101168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89751B0B-D1D4-498B-9D6B-6920D5CD666C}" type="slidenum">
              <a:rPr lang="en-US"/>
              <a:pPr>
                <a:defRPr/>
              </a:pPr>
              <a:t>‹#›</a:t>
            </a:fld>
            <a:endParaRPr lang="en-US" dirty="0"/>
          </a:p>
        </p:txBody>
      </p:sp>
    </p:spTree>
    <p:extLst>
      <p:ext uri="{BB962C8B-B14F-4D97-AF65-F5344CB8AC3E}">
        <p14:creationId xmlns:p14="http://schemas.microsoft.com/office/powerpoint/2010/main" val="4087003695"/>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0DC4C76E-89C2-41C9-B68C-F331B1F1B429}" type="slidenum">
              <a:rPr lang="en-US"/>
              <a:pPr>
                <a:defRPr/>
              </a:pPr>
              <a:t>‹#›</a:t>
            </a:fld>
            <a:endParaRPr lang="en-US" dirty="0"/>
          </a:p>
        </p:txBody>
      </p:sp>
    </p:spTree>
    <p:extLst>
      <p:ext uri="{BB962C8B-B14F-4D97-AF65-F5344CB8AC3E}">
        <p14:creationId xmlns:p14="http://schemas.microsoft.com/office/powerpoint/2010/main" val="393480669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4" y="204791"/>
            <a:ext cx="5111751"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28C4ECD-4F2F-46FC-8A98-9C93B4F35ACA}" type="slidenum">
              <a:rPr lang="en-US"/>
              <a:pPr>
                <a:defRPr/>
              </a:pPr>
              <a:t>‹#›</a:t>
            </a:fld>
            <a:endParaRPr lang="en-US" dirty="0"/>
          </a:p>
        </p:txBody>
      </p:sp>
    </p:spTree>
    <p:extLst>
      <p:ext uri="{BB962C8B-B14F-4D97-AF65-F5344CB8AC3E}">
        <p14:creationId xmlns:p14="http://schemas.microsoft.com/office/powerpoint/2010/main" val="2721734361"/>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9660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t>Click to add heading</a:t>
            </a:r>
          </a:p>
        </p:txBody>
      </p:sp>
    </p:spTree>
    <p:extLst>
      <p:ext uri="{BB962C8B-B14F-4D97-AF65-F5344CB8AC3E}">
        <p14:creationId xmlns:p14="http://schemas.microsoft.com/office/powerpoint/2010/main" val="187043844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115606257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24977928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dirty="0" err="1"/>
              <a:t>POInt</a:t>
            </a:r>
            <a:r>
              <a:rPr lang="en-US" dirty="0"/>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92929148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dirty="0"/>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Tree>
    <p:extLst>
      <p:ext uri="{BB962C8B-B14F-4D97-AF65-F5344CB8AC3E}">
        <p14:creationId xmlns:p14="http://schemas.microsoft.com/office/powerpoint/2010/main" val="309003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357741751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172051063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13317533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Tree>
    <p:extLst>
      <p:ext uri="{BB962C8B-B14F-4D97-AF65-F5344CB8AC3E}">
        <p14:creationId xmlns:p14="http://schemas.microsoft.com/office/powerpoint/2010/main" val="229733861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Tree>
    <p:extLst>
      <p:ext uri="{BB962C8B-B14F-4D97-AF65-F5344CB8AC3E}">
        <p14:creationId xmlns:p14="http://schemas.microsoft.com/office/powerpoint/2010/main" val="143464357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dirty="0"/>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0627282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CF7B-602B-5BB3-3FCD-055AEE14E50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8FBDA64-66B2-98EC-8ACD-A4DEA78206A1}"/>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E81DAEA-FA9A-02B2-C6CA-0AA6FCFAECE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17E2F672-B106-EC63-293A-51E05602EB2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E835666-D784-E750-9132-C4EB53CC2C85}"/>
              </a:ext>
            </a:extLst>
          </p:cNvPr>
          <p:cNvSpPr>
            <a:spLocks noGrp="1"/>
          </p:cNvSpPr>
          <p:nvPr>
            <p:ph type="sldNum" sz="quarter" idx="12"/>
          </p:nvPr>
        </p:nvSpPr>
        <p:spPr/>
        <p:txBody>
          <a:bodyPr/>
          <a:lstStyle/>
          <a:p>
            <a:fld id="{21FF573C-7E7D-4474-80B2-CCE6061A91B6}" type="slidenum">
              <a:rPr lang="en-US" smtClean="0"/>
              <a:t>‹#›</a:t>
            </a:fld>
            <a:endParaRPr lang="en-US" dirty="0"/>
          </a:p>
        </p:txBody>
      </p:sp>
    </p:spTree>
    <p:extLst>
      <p:ext uri="{BB962C8B-B14F-4D97-AF65-F5344CB8AC3E}">
        <p14:creationId xmlns:p14="http://schemas.microsoft.com/office/powerpoint/2010/main" val="17093241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t>Click to add heading</a:t>
            </a:r>
          </a:p>
        </p:txBody>
      </p:sp>
    </p:spTree>
    <p:extLst>
      <p:ext uri="{BB962C8B-B14F-4D97-AF65-F5344CB8AC3E}">
        <p14:creationId xmlns:p14="http://schemas.microsoft.com/office/powerpoint/2010/main" val="406937855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191161329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75540102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dirty="0" err="1"/>
              <a:t>POInt</a:t>
            </a:r>
            <a:r>
              <a:rPr lang="en-US" dirty="0"/>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429477499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dirty="0"/>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Tree>
    <p:extLst>
      <p:ext uri="{BB962C8B-B14F-4D97-AF65-F5344CB8AC3E}">
        <p14:creationId xmlns:p14="http://schemas.microsoft.com/office/powerpoint/2010/main" val="334775708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208344275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352970386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385547724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Tree>
    <p:extLst>
      <p:ext uri="{BB962C8B-B14F-4D97-AF65-F5344CB8AC3E}">
        <p14:creationId xmlns:p14="http://schemas.microsoft.com/office/powerpoint/2010/main" val="214146057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Tree>
    <p:extLst>
      <p:ext uri="{BB962C8B-B14F-4D97-AF65-F5344CB8AC3E}">
        <p14:creationId xmlns:p14="http://schemas.microsoft.com/office/powerpoint/2010/main" val="31224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dirty="0"/>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1589813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CF7B-602B-5BB3-3FCD-055AEE14E50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8FBDA64-66B2-98EC-8ACD-A4DEA78206A1}"/>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E81DAEA-FA9A-02B2-C6CA-0AA6FCFAECE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17E2F672-B106-EC63-293A-51E05602EB2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E835666-D784-E750-9132-C4EB53CC2C85}"/>
              </a:ext>
            </a:extLst>
          </p:cNvPr>
          <p:cNvSpPr>
            <a:spLocks noGrp="1"/>
          </p:cNvSpPr>
          <p:nvPr>
            <p:ph type="sldNum" sz="quarter" idx="12"/>
          </p:nvPr>
        </p:nvSpPr>
        <p:spPr/>
        <p:txBody>
          <a:bodyPr/>
          <a:lstStyle/>
          <a:p>
            <a:fld id="{21FF573C-7E7D-4474-80B2-CCE6061A91B6}" type="slidenum">
              <a:rPr lang="en-US" smtClean="0"/>
              <a:t>‹#›</a:t>
            </a:fld>
            <a:endParaRPr lang="en-US" dirty="0"/>
          </a:p>
        </p:txBody>
      </p:sp>
    </p:spTree>
    <p:extLst>
      <p:ext uri="{BB962C8B-B14F-4D97-AF65-F5344CB8AC3E}">
        <p14:creationId xmlns:p14="http://schemas.microsoft.com/office/powerpoint/2010/main" val="3055052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0.jpg"/><Relationship Id="rId5" Type="http://schemas.openxmlformats.org/officeDocument/2006/relationships/slideLayout" Target="../slideLayouts/slideLayout79.xml"/><Relationship Id="rId10" Type="http://schemas.openxmlformats.org/officeDocument/2006/relationships/theme" Target="../theme/theme8.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9.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theme" Target="../theme/theme10.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77ADA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771682"/>
      </p:ext>
    </p:extLst>
  </p:cSld>
  <p:clrMap bg1="lt1" tx1="dk1" bg2="lt2" tx2="dk2" accent1="accent1" accent2="accent2" accent3="accent3" accent4="accent4" accent5="accent5" accent6="accent6" hlink="hlink" folHlink="folHlink"/>
  <p:sldLayoutIdLst>
    <p:sldLayoutId id="2147483662" r:id="rId1"/>
    <p:sldLayoutId id="2147483739" r:id="rId2"/>
    <p:sldLayoutId id="2147483768" r:id="rId3"/>
    <p:sldLayoutId id="2147483649" r:id="rId4"/>
    <p:sldLayoutId id="2147483742" r:id="rId5"/>
    <p:sldLayoutId id="2147483737" r:id="rId6"/>
    <p:sldLayoutId id="2147483663" r:id="rId7"/>
    <p:sldLayoutId id="2147483740"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281913"/>
      </p:ext>
    </p:extLst>
  </p:cSld>
  <p:clrMap bg1="lt1" tx1="dk1" bg2="lt2" tx2="dk2" accent1="accent1" accent2="accent2" accent3="accent3" accent4="accent4" accent5="accent5" accent6="accent6" hlink="hlink" folHlink="folHlink"/>
  <p:sldLayoutIdLst>
    <p:sldLayoutId id="2147483774" r:id="rId1"/>
    <p:sldLayoutId id="2147483781" r:id="rId2"/>
    <p:sldLayoutId id="2147483782" r:id="rId3"/>
    <p:sldLayoutId id="2147483775" r:id="rId4"/>
    <p:sldLayoutId id="2147483786" r:id="rId5"/>
    <p:sldLayoutId id="2147483783" r:id="rId6"/>
    <p:sldLayoutId id="2147483776" r:id="rId7"/>
    <p:sldLayoutId id="2147483784" r:id="rId8"/>
    <p:sldLayoutId id="2147483800" r:id="rId9"/>
    <p:sldLayoutId id="2147483801" r:id="rId10"/>
    <p:sldLayoutId id="21474837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55933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7117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381595"/>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sldNum="0" hdr="0" ftr="0" dt="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5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8"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4" indent="-228588"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10763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91433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2" indent="-228582" algn="l" defTabSz="91433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49" indent="-228582" algn="l" defTabSz="91433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5" indent="-228582" algn="l" defTabSz="91433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6"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1"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60710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FB4079-488A-4DD8-B479-674184113CF1}"/>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27" name="Rectangle 2"/>
          <p:cNvSpPr>
            <a:spLocks noGrp="1" noChangeArrowheads="1"/>
          </p:cNvSpPr>
          <p:nvPr>
            <p:ph type="title"/>
          </p:nvPr>
        </p:nvSpPr>
        <p:spPr bwMode="auto">
          <a:xfrm>
            <a:off x="457200" y="260751"/>
            <a:ext cx="8229600" cy="5965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8" name="Rectangle 3"/>
          <p:cNvSpPr>
            <a:spLocks noGrp="1" noChangeArrowheads="1"/>
          </p:cNvSpPr>
          <p:nvPr>
            <p:ph type="body" idx="1"/>
          </p:nvPr>
        </p:nvSpPr>
        <p:spPr bwMode="auto">
          <a:xfrm>
            <a:off x="457200" y="1085854"/>
            <a:ext cx="8229600" cy="35087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371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mn-cs"/>
              </a:defRPr>
            </a:lvl1pPr>
          </a:lstStyle>
          <a:p>
            <a:pPr>
              <a:defRPr/>
            </a:pPr>
            <a:endParaRPr lang="en-US" dirty="0"/>
          </a:p>
        </p:txBody>
      </p:sp>
      <p:sp>
        <p:nvSpPr>
          <p:cNvPr id="24371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mn-cs"/>
              </a:defRPr>
            </a:lvl1pPr>
          </a:lstStyle>
          <a:p>
            <a:pPr>
              <a:defRPr/>
            </a:pPr>
            <a:endParaRPr lang="en-US" dirty="0"/>
          </a:p>
        </p:txBody>
      </p:sp>
      <p:sp>
        <p:nvSpPr>
          <p:cNvPr id="243718"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mn-cs"/>
              </a:defRPr>
            </a:lvl1pPr>
          </a:lstStyle>
          <a:p>
            <a:pPr>
              <a:defRPr/>
            </a:pPr>
            <a:fld id="{0147173C-17D9-4D25-9377-9582B9966743}" type="slidenum">
              <a:rPr lang="en-US"/>
              <a:pPr>
                <a:defRPr/>
              </a:pPr>
              <a:t>‹#›</a:t>
            </a:fld>
            <a:endParaRPr lang="en-US" dirty="0"/>
          </a:p>
        </p:txBody>
      </p:sp>
    </p:spTree>
    <p:extLst>
      <p:ext uri="{BB962C8B-B14F-4D97-AF65-F5344CB8AC3E}">
        <p14:creationId xmlns:p14="http://schemas.microsoft.com/office/powerpoint/2010/main" val="267660796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Lst>
  <p:transition>
    <p:fade/>
  </p:transition>
  <p:hf sldNum="0" hdr="0" ftr="0" dt="0"/>
  <p:txStyles>
    <p:titleStyle>
      <a:lvl1pPr algn="l" rtl="0" fontAlgn="base">
        <a:spcBef>
          <a:spcPct val="0"/>
        </a:spcBef>
        <a:spcAft>
          <a:spcPct val="0"/>
        </a:spcAft>
        <a:defRPr sz="2700" b="1">
          <a:solidFill>
            <a:srgbClr val="404040"/>
          </a:solidFill>
          <a:latin typeface="Arial" panose="020B0604020202020204" pitchFamily="34" charset="0"/>
          <a:ea typeface="+mj-ea"/>
          <a:cs typeface="Arial" panose="020B0604020202020204" pitchFamily="34" charset="0"/>
        </a:defRPr>
      </a:lvl1pPr>
      <a:lvl2pPr algn="r" rtl="0" fontAlgn="base">
        <a:spcBef>
          <a:spcPct val="0"/>
        </a:spcBef>
        <a:spcAft>
          <a:spcPct val="0"/>
        </a:spcAft>
        <a:defRPr sz="2700" b="1">
          <a:solidFill>
            <a:srgbClr val="404040"/>
          </a:solidFill>
          <a:latin typeface="Arial Narrow" pitchFamily="34" charset="0"/>
        </a:defRPr>
      </a:lvl2pPr>
      <a:lvl3pPr algn="r" rtl="0" fontAlgn="base">
        <a:spcBef>
          <a:spcPct val="0"/>
        </a:spcBef>
        <a:spcAft>
          <a:spcPct val="0"/>
        </a:spcAft>
        <a:defRPr sz="2700" b="1">
          <a:solidFill>
            <a:srgbClr val="404040"/>
          </a:solidFill>
          <a:latin typeface="Arial Narrow" pitchFamily="34" charset="0"/>
        </a:defRPr>
      </a:lvl3pPr>
      <a:lvl4pPr algn="r" rtl="0" fontAlgn="base">
        <a:spcBef>
          <a:spcPct val="0"/>
        </a:spcBef>
        <a:spcAft>
          <a:spcPct val="0"/>
        </a:spcAft>
        <a:defRPr sz="2700" b="1">
          <a:solidFill>
            <a:srgbClr val="404040"/>
          </a:solidFill>
          <a:latin typeface="Arial Narrow" pitchFamily="34" charset="0"/>
        </a:defRPr>
      </a:lvl4pPr>
      <a:lvl5pPr algn="r" rtl="0" fontAlgn="base">
        <a:spcBef>
          <a:spcPct val="0"/>
        </a:spcBef>
        <a:spcAft>
          <a:spcPct val="0"/>
        </a:spcAft>
        <a:defRPr sz="2700" b="1">
          <a:solidFill>
            <a:srgbClr val="404040"/>
          </a:solidFill>
          <a:latin typeface="Arial Narrow" pitchFamily="34" charset="0"/>
        </a:defRPr>
      </a:lvl5pPr>
      <a:lvl6pPr marL="342900" algn="ctr" rtl="0" eaLnBrk="1" fontAlgn="base" hangingPunct="1">
        <a:spcBef>
          <a:spcPct val="0"/>
        </a:spcBef>
        <a:spcAft>
          <a:spcPct val="0"/>
        </a:spcAft>
        <a:defRPr sz="3300">
          <a:solidFill>
            <a:schemeClr val="tx2"/>
          </a:solidFill>
          <a:latin typeface="Arial" charset="0"/>
        </a:defRPr>
      </a:lvl6pPr>
      <a:lvl7pPr marL="685800" algn="ctr" rtl="0" eaLnBrk="1" fontAlgn="base" hangingPunct="1">
        <a:spcBef>
          <a:spcPct val="0"/>
        </a:spcBef>
        <a:spcAft>
          <a:spcPct val="0"/>
        </a:spcAft>
        <a:defRPr sz="3300">
          <a:solidFill>
            <a:schemeClr val="tx2"/>
          </a:solidFill>
          <a:latin typeface="Arial" charset="0"/>
        </a:defRPr>
      </a:lvl7pPr>
      <a:lvl8pPr marL="1028700" algn="ctr" rtl="0" eaLnBrk="1" fontAlgn="base" hangingPunct="1">
        <a:spcBef>
          <a:spcPct val="0"/>
        </a:spcBef>
        <a:spcAft>
          <a:spcPct val="0"/>
        </a:spcAft>
        <a:defRPr sz="3300">
          <a:solidFill>
            <a:schemeClr val="tx2"/>
          </a:solidFill>
          <a:latin typeface="Arial" charset="0"/>
        </a:defRPr>
      </a:lvl8pPr>
      <a:lvl9pPr marL="1371600" algn="ctr" rtl="0" eaLnBrk="1" fontAlgn="base" hangingPunct="1">
        <a:spcBef>
          <a:spcPct val="0"/>
        </a:spcBef>
        <a:spcAft>
          <a:spcPct val="0"/>
        </a:spcAft>
        <a:defRPr sz="3300">
          <a:solidFill>
            <a:schemeClr val="tx2"/>
          </a:solidFill>
          <a:latin typeface="Arial" charset="0"/>
        </a:defRPr>
      </a:lvl9pPr>
    </p:titleStyle>
    <p:bodyStyle>
      <a:lvl1pPr marL="257175" indent="-257175" algn="l" rtl="0" fontAlgn="base">
        <a:spcBef>
          <a:spcPct val="20000"/>
        </a:spcBef>
        <a:spcAft>
          <a:spcPct val="0"/>
        </a:spcAft>
        <a:buClr>
          <a:srgbClr val="C1CD23"/>
        </a:buClr>
        <a:buFont typeface="Wingdings" panose="05000000000000000000" pitchFamily="2" charset="2"/>
        <a:buChar char="§"/>
        <a:defRPr sz="1800" b="1">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rgbClr val="C1CD23"/>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8572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3pPr>
      <a:lvl4pPr marL="12001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4pPr>
      <a:lvl5pPr marL="15430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59141"/>
      </p:ext>
    </p:extLst>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 id="214748400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0568524"/>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hyperlink" Target="https://www.loopnet.com/Listing/7506-7664-Hickman-Rd-Windsor-Heights-IA/12302130/" TargetMode="External"/><Relationship Id="rId2" Type="http://schemas.openxmlformats.org/officeDocument/2006/relationships/hyperlink" Target="https://www.loopnet.com/Listing/7900-Hickman-Rd-Windsor-Heights-IA/5046584/" TargetMode="External"/><Relationship Id="rId1" Type="http://schemas.openxmlformats.org/officeDocument/2006/relationships/slideLayout" Target="../slideLayouts/slideLayout16.xml"/><Relationship Id="rId6" Type="http://schemas.openxmlformats.org/officeDocument/2006/relationships/hyperlink" Target="https://www.loopnet.com/Listing/3821-3829-71st-St-Urbandale-IA/19244472/" TargetMode="External"/><Relationship Id="rId5" Type="http://schemas.openxmlformats.org/officeDocument/2006/relationships/hyperlink" Target="https://www.loopnet.com/Listing/913-9th-St-West-Des-Moines-IA/14292130/" TargetMode="External"/><Relationship Id="rId4" Type="http://schemas.openxmlformats.org/officeDocument/2006/relationships/hyperlink" Target="https://www.loopnet.com/Listing/2600-Grand-Ave-Des-Moines-IA/4164942/"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9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03BE-9E80-4DFD-AE77-BB7937049706}"/>
              </a:ext>
            </a:extLst>
          </p:cNvPr>
          <p:cNvSpPr>
            <a:spLocks noGrp="1"/>
          </p:cNvSpPr>
          <p:nvPr>
            <p:ph type="title"/>
          </p:nvPr>
        </p:nvSpPr>
        <p:spPr/>
        <p:txBody>
          <a:bodyPr/>
          <a:lstStyle/>
          <a:p>
            <a:r>
              <a:rPr lang="en-US" dirty="0"/>
              <a:t>Executive Committee Meeting</a:t>
            </a:r>
          </a:p>
        </p:txBody>
      </p:sp>
      <p:sp>
        <p:nvSpPr>
          <p:cNvPr id="3" name="Text Placeholder 2">
            <a:extLst>
              <a:ext uri="{FF2B5EF4-FFF2-40B4-BE49-F238E27FC236}">
                <a16:creationId xmlns:a16="http://schemas.microsoft.com/office/drawing/2014/main" id="{B89D847A-C6F8-4BD7-8EFB-8FAE560B8AB6}"/>
              </a:ext>
            </a:extLst>
          </p:cNvPr>
          <p:cNvSpPr>
            <a:spLocks noGrp="1"/>
          </p:cNvSpPr>
          <p:nvPr>
            <p:ph type="body" idx="1"/>
          </p:nvPr>
        </p:nvSpPr>
        <p:spPr/>
        <p:txBody>
          <a:bodyPr/>
          <a:lstStyle/>
          <a:p>
            <a:endParaRPr lang="en-US" dirty="0"/>
          </a:p>
        </p:txBody>
      </p:sp>
      <p:sp>
        <p:nvSpPr>
          <p:cNvPr id="4" name="Text Placeholder 3">
            <a:extLst>
              <a:ext uri="{FF2B5EF4-FFF2-40B4-BE49-F238E27FC236}">
                <a16:creationId xmlns:a16="http://schemas.microsoft.com/office/drawing/2014/main" id="{B8FB94D8-EDEF-4486-A0C9-F494E70B2B9B}"/>
              </a:ext>
            </a:extLst>
          </p:cNvPr>
          <p:cNvSpPr>
            <a:spLocks noGrp="1"/>
          </p:cNvSpPr>
          <p:nvPr>
            <p:ph type="body" idx="10"/>
          </p:nvPr>
        </p:nvSpPr>
        <p:spPr/>
        <p:txBody>
          <a:bodyPr/>
          <a:lstStyle/>
          <a:p>
            <a:r>
              <a:rPr lang="en-US" dirty="0"/>
              <a:t>October 27, 2023</a:t>
            </a:r>
          </a:p>
        </p:txBody>
      </p:sp>
    </p:spTree>
    <p:extLst>
      <p:ext uri="{BB962C8B-B14F-4D97-AF65-F5344CB8AC3E}">
        <p14:creationId xmlns:p14="http://schemas.microsoft.com/office/powerpoint/2010/main" val="897020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384177" cy="4509137"/>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	REPORT and VOTE: Des Moines Area MPO Invoice to MIPA for the 1st Quarter of Fiscal Year 2024</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REPORT and VOTE: CDBG Administration Contracts</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REPORT and OPTIONAL VOTE: MIPA Transition Update</a:t>
            </a:r>
            <a:endParaRPr lang="en-US" sz="13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	REPORT: Central Iowa Regional Transportation Planning Alliance Administration</a:t>
            </a:r>
            <a:r>
              <a:rPr lang="en-US" sz="1300" dirty="0">
                <a:effectLst/>
                <a:latin typeface="Century Gothic" panose="020B0502020202020204" pitchFamily="34" charset="0"/>
                <a:ea typeface="Calibri" panose="020F0502020204030204" pitchFamily="34" charset="0"/>
                <a:cs typeface="Times New Roman" panose="02020603050405020304" pitchFamily="18" charset="0"/>
              </a:rPr>
              <a:t>	</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Next Meeting Date – 10:00 a.m., Friday, November 17, 2023, hybrid meeting</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dirty="0"/>
              <a:t>October 27, 2023 AGENDA</a:t>
            </a:r>
          </a:p>
        </p:txBody>
      </p:sp>
    </p:spTree>
    <p:extLst>
      <p:ext uri="{BB962C8B-B14F-4D97-AF65-F5344CB8AC3E}">
        <p14:creationId xmlns:p14="http://schemas.microsoft.com/office/powerpoint/2010/main" val="64996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MPO 1</a:t>
            </a:r>
            <a:r>
              <a:rPr lang="en-US" baseline="30000" dirty="0">
                <a:cs typeface="Times New Roman" panose="02020603050405020304" pitchFamily="18" charset="0"/>
              </a:rPr>
              <a:t>st</a:t>
            </a:r>
            <a:r>
              <a:rPr lang="en-US" dirty="0">
                <a:cs typeface="Times New Roman" panose="02020603050405020304" pitchFamily="18" charset="0"/>
              </a:rPr>
              <a:t> Quarter Invoice to MIPA</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742950"/>
            <a:ext cx="8839200" cy="262642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The MPO bills MIPA for work conducted on MIPA’s behalf on a quarterly basis</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The 1</a:t>
            </a:r>
            <a:r>
              <a:rPr lang="en-US" sz="2400" baseline="30000" dirty="0" err="1">
                <a:solidFill>
                  <a:prstClr val="black"/>
                </a:solidFill>
                <a:latin typeface="Calibri"/>
              </a:rPr>
              <a:t>st</a:t>
            </a:r>
            <a:r>
              <a:rPr lang="en-US" sz="2400" dirty="0">
                <a:solidFill>
                  <a:prstClr val="black"/>
                </a:solidFill>
                <a:latin typeface="Calibri"/>
              </a:rPr>
              <a:t> </a:t>
            </a:r>
            <a:r>
              <a:rPr kumimoji="0" lang="en-US" sz="2400" b="0" i="0" u="none" strike="noStrike" kern="1200" cap="none" spc="0" normalizeH="0" baseline="0" noProof="0" dirty="0">
                <a:ln>
                  <a:noFill/>
                </a:ln>
                <a:solidFill>
                  <a:prstClr val="black"/>
                </a:solidFill>
                <a:effectLst/>
                <a:uLnTx/>
                <a:uFillTx/>
                <a:latin typeface="Calibri"/>
                <a:ea typeface="+mn-ea"/>
                <a:cs typeface="+mn-cs"/>
              </a:rPr>
              <a:t>quarter invoice is available in the agenda packet</a:t>
            </a:r>
          </a:p>
          <a:p>
            <a:pPr marL="744538" lvl="1" indent="-287338">
              <a:spcAft>
                <a:spcPts val="400"/>
              </a:spcAft>
              <a:buFont typeface="Wingdings" panose="05000000000000000000" pitchFamily="2" charset="2"/>
              <a:buChar char="§"/>
            </a:pPr>
            <a:endParaRPr lang="en-US" dirty="0">
              <a:cs typeface="Times New Roman"/>
            </a:endParaRPr>
          </a:p>
          <a:p>
            <a:pPr marL="739775" lvl="1" indent="-282575">
              <a:spcAft>
                <a:spcPts val="400"/>
              </a:spcAft>
              <a:buFont typeface="Wingdings" panose="05000000000000000000" pitchFamily="2" charset="2"/>
              <a:buChar char="§"/>
            </a:pPr>
            <a:endParaRPr lang="en-US" sz="1600" dirty="0">
              <a:latin typeface="Calibri"/>
              <a:cs typeface="Times New Roman"/>
            </a:endParaRPr>
          </a:p>
          <a:p>
            <a:pPr marL="1200150" lvl="1" indent="-285750">
              <a:lnSpc>
                <a:spcPct val="107000"/>
              </a:lnSpc>
              <a:spcAft>
                <a:spcPts val="800"/>
              </a:spcAft>
              <a:buFont typeface="Arial" panose="020B0604020202020204" pitchFamily="34" charset="0"/>
              <a:buChar char="•"/>
            </a:pPr>
            <a:endParaRPr lang="en-US" dirty="0"/>
          </a:p>
        </p:txBody>
      </p:sp>
    </p:spTree>
    <p:extLst>
      <p:ext uri="{BB962C8B-B14F-4D97-AF65-F5344CB8AC3E}">
        <p14:creationId xmlns:p14="http://schemas.microsoft.com/office/powerpoint/2010/main" val="3006853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2A0AD36-7FEE-B0EA-112E-A9171387EAD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179" y="-95250"/>
            <a:ext cx="9141821" cy="11833411"/>
          </a:xfrm>
          <a:prstGeom prst="rect">
            <a:avLst/>
          </a:prstGeom>
        </p:spPr>
      </p:pic>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MPO 1</a:t>
            </a:r>
            <a:r>
              <a:rPr lang="en-US" baseline="30000" dirty="0">
                <a:cs typeface="Times New Roman" panose="02020603050405020304" pitchFamily="18" charset="0"/>
              </a:rPr>
              <a:t>st</a:t>
            </a:r>
            <a:r>
              <a:rPr lang="en-US" dirty="0">
                <a:cs typeface="Times New Roman" panose="02020603050405020304" pitchFamily="18" charset="0"/>
              </a:rPr>
              <a:t> Quarter Invoice to MIPA</a:t>
            </a:r>
            <a:endParaRPr lang="en-US" dirty="0"/>
          </a:p>
        </p:txBody>
      </p:sp>
      <p:sp>
        <p:nvSpPr>
          <p:cNvPr id="2" name="TextBox 1">
            <a:extLst>
              <a:ext uri="{FF2B5EF4-FFF2-40B4-BE49-F238E27FC236}">
                <a16:creationId xmlns:a16="http://schemas.microsoft.com/office/drawing/2014/main" id="{786097DA-F82A-466D-7C73-7EDEC33B4370}"/>
              </a:ext>
            </a:extLst>
          </p:cNvPr>
          <p:cNvSpPr txBox="1"/>
          <p:nvPr/>
        </p:nvSpPr>
        <p:spPr>
          <a:xfrm>
            <a:off x="4506312" y="1233572"/>
            <a:ext cx="685800" cy="184666"/>
          </a:xfrm>
          <a:prstGeom prst="rect">
            <a:avLst/>
          </a:prstGeom>
          <a:solidFill>
            <a:schemeClr val="bg1"/>
          </a:solidFill>
        </p:spPr>
        <p:txBody>
          <a:bodyPr wrap="square" lIns="0" tIns="0" bIns="0" rtlCol="0">
            <a:spAutoFit/>
          </a:bodyPr>
          <a:lstStyle/>
          <a:p>
            <a:r>
              <a:rPr lang="en-US" sz="1200" b="1" dirty="0"/>
              <a:t>4</a:t>
            </a:r>
          </a:p>
        </p:txBody>
      </p:sp>
      <p:cxnSp>
        <p:nvCxnSpPr>
          <p:cNvPr id="4" name="Straight Connector 3">
            <a:extLst>
              <a:ext uri="{FF2B5EF4-FFF2-40B4-BE49-F238E27FC236}">
                <a16:creationId xmlns:a16="http://schemas.microsoft.com/office/drawing/2014/main" id="{56C58DB0-1EBE-A037-68B7-3DC5E98F1D61}"/>
              </a:ext>
            </a:extLst>
          </p:cNvPr>
          <p:cNvCxnSpPr/>
          <p:nvPr/>
        </p:nvCxnSpPr>
        <p:spPr>
          <a:xfrm>
            <a:off x="4392012" y="1236942"/>
            <a:ext cx="914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0039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CDBG Administration Contracts</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71550"/>
            <a:ext cx="8839200" cy="3272691"/>
          </a:xfrm>
          <a:prstGeom prst="rect">
            <a:avLst/>
          </a:prstGeom>
          <a:noFill/>
        </p:spPr>
        <p:txBody>
          <a:bodyPr wrap="square" rtlCol="0">
            <a:spAutoFit/>
          </a:bodyPr>
          <a:lstStyle/>
          <a:p>
            <a:pPr marL="338138" indent="-338138">
              <a:spcBef>
                <a:spcPts val="434"/>
              </a:spcBef>
              <a:spcAft>
                <a:spcPts val="400"/>
              </a:spcAft>
              <a:buFont typeface="Wingdings" panose="05000000000000000000" pitchFamily="2" charset="2"/>
              <a:buChar char="§"/>
            </a:pPr>
            <a:r>
              <a:rPr lang="en-US" sz="2000" dirty="0">
                <a:latin typeface="Calibri"/>
                <a:cs typeface="Times New Roman"/>
              </a:rPr>
              <a:t>The City Knoxville and City of Nevada intend to apply for CDBG funding to improve the facades of their downtown businesses</a:t>
            </a:r>
          </a:p>
          <a:p>
            <a:pPr marL="338138" indent="-338138">
              <a:spcBef>
                <a:spcPts val="434"/>
              </a:spcBef>
              <a:spcAft>
                <a:spcPts val="400"/>
              </a:spcAft>
              <a:buFont typeface="Wingdings" panose="05000000000000000000" pitchFamily="2" charset="2"/>
              <a:buChar char="§"/>
            </a:pPr>
            <a:r>
              <a:rPr lang="en-US" sz="2000" dirty="0">
                <a:latin typeface="Calibri"/>
                <a:cs typeface="Times New Roman"/>
              </a:rPr>
              <a:t>As part of this process, IEDA requires certified administrators for the project to ensure compliance with CDBG federal regulations</a:t>
            </a:r>
          </a:p>
          <a:p>
            <a:pPr marL="338138" indent="-338138">
              <a:spcBef>
                <a:spcPts val="434"/>
              </a:spcBef>
              <a:spcAft>
                <a:spcPts val="400"/>
              </a:spcAft>
              <a:buFont typeface="Wingdings" panose="05000000000000000000" pitchFamily="2" charset="2"/>
              <a:buChar char="§"/>
            </a:pPr>
            <a:r>
              <a:rPr lang="en-US" sz="2000" dirty="0">
                <a:latin typeface="Calibri"/>
                <a:cs typeface="Times New Roman"/>
              </a:rPr>
              <a:t>The City of Knoxville and City of Nevada wish to hire MIPA to fill this role as all staff are CDBG certified</a:t>
            </a:r>
          </a:p>
          <a:p>
            <a:pPr marL="338138" indent="-338138">
              <a:spcBef>
                <a:spcPts val="434"/>
              </a:spcBef>
              <a:spcAft>
                <a:spcPts val="400"/>
              </a:spcAft>
              <a:buFont typeface="Wingdings" panose="05000000000000000000" pitchFamily="2" charset="2"/>
              <a:buChar char="§"/>
            </a:pPr>
            <a:r>
              <a:rPr lang="en-US" sz="2000" dirty="0">
                <a:latin typeface="Calibri"/>
                <a:cs typeface="Times New Roman"/>
              </a:rPr>
              <a:t>Each contract is for </a:t>
            </a:r>
            <a:r>
              <a:rPr lang="en-US" sz="2000" b="1" dirty="0">
                <a:latin typeface="Calibri"/>
                <a:cs typeface="Times New Roman"/>
              </a:rPr>
              <a:t>$30,000 </a:t>
            </a:r>
            <a:r>
              <a:rPr lang="en-US" sz="2000" dirty="0">
                <a:latin typeface="Calibri"/>
                <a:cs typeface="Times New Roman"/>
              </a:rPr>
              <a:t>to be paid for out of the CDBG grant from IEDA </a:t>
            </a:r>
          </a:p>
          <a:p>
            <a:pPr marL="338138" indent="-338138">
              <a:spcBef>
                <a:spcPts val="434"/>
              </a:spcBef>
              <a:spcAft>
                <a:spcPts val="400"/>
              </a:spcAft>
              <a:buFont typeface="Wingdings" panose="05000000000000000000" pitchFamily="2" charset="2"/>
              <a:buChar char="§"/>
            </a:pPr>
            <a:r>
              <a:rPr lang="en-US" sz="2000" dirty="0">
                <a:latin typeface="Calibri"/>
                <a:cs typeface="Times New Roman"/>
              </a:rPr>
              <a:t>The contracts would only become fully executed if the project is awarded CDBG funding</a:t>
            </a:r>
          </a:p>
        </p:txBody>
      </p:sp>
    </p:spTree>
    <p:extLst>
      <p:ext uri="{BB962C8B-B14F-4D97-AF65-F5344CB8AC3E}">
        <p14:creationId xmlns:p14="http://schemas.microsoft.com/office/powerpoint/2010/main" val="2625976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MIPA Transition</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99332"/>
            <a:ext cx="8839200" cy="2903359"/>
          </a:xfrm>
          <a:prstGeom prst="rect">
            <a:avLst/>
          </a:prstGeom>
          <a:noFill/>
        </p:spPr>
        <p:txBody>
          <a:bodyPr wrap="square" rtlCol="0">
            <a:spAutoFit/>
          </a:bodyPr>
          <a:lstStyle/>
          <a:p>
            <a:pPr marL="338138" indent="-338138">
              <a:spcBef>
                <a:spcPts val="434"/>
              </a:spcBef>
              <a:spcAft>
                <a:spcPts val="400"/>
              </a:spcAft>
              <a:buFont typeface="Wingdings" panose="05000000000000000000" pitchFamily="2" charset="2"/>
              <a:buChar char="§"/>
            </a:pPr>
            <a:r>
              <a:rPr lang="en-US" sz="2200" dirty="0">
                <a:latin typeface="Calibri"/>
                <a:cs typeface="Times New Roman"/>
              </a:rPr>
              <a:t>The MPO Board has indicated that MIPA must transition away from the MPO as the MPO Board intends to end all contracts with MIPA by the end of FY 2024 (June 30, 2024). Although not explicitly stated, the sooner that MIPA transitions away the better</a:t>
            </a:r>
          </a:p>
          <a:p>
            <a:pPr marL="338138" indent="-338138">
              <a:spcBef>
                <a:spcPts val="434"/>
              </a:spcBef>
              <a:spcAft>
                <a:spcPts val="400"/>
              </a:spcAft>
              <a:buFont typeface="Wingdings" panose="05000000000000000000" pitchFamily="2" charset="2"/>
              <a:buChar char="§"/>
            </a:pPr>
            <a:r>
              <a:rPr lang="en-US" sz="2200" dirty="0">
                <a:latin typeface="Calibri"/>
                <a:cs typeface="Times New Roman"/>
              </a:rPr>
              <a:t>With that understanding, MIPA staff released a Request for Information (RFI) to member communities and other interested regional partners (ISU, DMACC, Grand View University, etc.) in June to determine opportunities available for organizational operations</a:t>
            </a:r>
          </a:p>
        </p:txBody>
      </p:sp>
    </p:spTree>
    <p:extLst>
      <p:ext uri="{BB962C8B-B14F-4D97-AF65-F5344CB8AC3E}">
        <p14:creationId xmlns:p14="http://schemas.microsoft.com/office/powerpoint/2010/main" val="3519303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MIPA Transition</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99332"/>
            <a:ext cx="8839200" cy="4667945"/>
          </a:xfrm>
          <a:prstGeom prst="rect">
            <a:avLst/>
          </a:prstGeom>
          <a:noFill/>
        </p:spPr>
        <p:txBody>
          <a:bodyPr wrap="square" rtlCol="0">
            <a:spAutoFit/>
          </a:bodyPr>
          <a:lstStyle/>
          <a:p>
            <a:pPr marL="338138" indent="-338138">
              <a:spcBef>
                <a:spcPts val="434"/>
              </a:spcBef>
              <a:spcAft>
                <a:spcPts val="400"/>
              </a:spcAft>
              <a:buFont typeface="Wingdings" panose="05000000000000000000" pitchFamily="2" charset="2"/>
              <a:buChar char="§"/>
            </a:pPr>
            <a:r>
              <a:rPr lang="en-US" sz="2000" dirty="0">
                <a:latin typeface="Calibri"/>
                <a:cs typeface="Times New Roman"/>
              </a:rPr>
              <a:t>The RFI requested respondents to list the available services that they would be willing to provide, including:</a:t>
            </a:r>
          </a:p>
          <a:p>
            <a:pPr marL="914400" lvl="3" indent="-338138">
              <a:buFont typeface="Wingdings" panose="05000000000000000000" pitchFamily="2" charset="2"/>
              <a:buChar char="§"/>
            </a:pPr>
            <a:r>
              <a:rPr lang="en-US" sz="2000" b="1" dirty="0">
                <a:latin typeface="Calibri"/>
                <a:cs typeface="Times New Roman"/>
              </a:rPr>
              <a:t>General Office Support</a:t>
            </a:r>
          </a:p>
          <a:p>
            <a:pPr marL="1371600" lvl="5" indent="-338138">
              <a:buFont typeface="Wingdings" panose="05000000000000000000" pitchFamily="2" charset="2"/>
              <a:buChar char="§"/>
            </a:pPr>
            <a:r>
              <a:rPr lang="en-US" sz="2000" dirty="0">
                <a:latin typeface="Calibri"/>
                <a:cs typeface="Times New Roman"/>
              </a:rPr>
              <a:t>Office Space</a:t>
            </a:r>
          </a:p>
          <a:p>
            <a:pPr marL="1371600" lvl="5" indent="-338138">
              <a:buFont typeface="Wingdings" panose="05000000000000000000" pitchFamily="2" charset="2"/>
              <a:buChar char="§"/>
            </a:pPr>
            <a:r>
              <a:rPr lang="en-US" sz="2000" dirty="0">
                <a:latin typeface="Calibri"/>
                <a:cs typeface="Times New Roman"/>
              </a:rPr>
              <a:t>Accounting, budgeting, and reporting</a:t>
            </a:r>
          </a:p>
          <a:p>
            <a:pPr marL="1371600" lvl="5" indent="-338138">
              <a:buFont typeface="Wingdings" panose="05000000000000000000" pitchFamily="2" charset="2"/>
              <a:buChar char="§"/>
            </a:pPr>
            <a:r>
              <a:rPr lang="en-US" sz="2000" dirty="0">
                <a:latin typeface="Calibri"/>
                <a:cs typeface="Times New Roman"/>
              </a:rPr>
              <a:t>Payroll and benefits administration</a:t>
            </a:r>
          </a:p>
          <a:p>
            <a:pPr marL="1371600" lvl="5" indent="-338138">
              <a:buFont typeface="Wingdings" panose="05000000000000000000" pitchFamily="2" charset="2"/>
              <a:buChar char="§"/>
            </a:pPr>
            <a:r>
              <a:rPr lang="en-US" sz="2000" dirty="0">
                <a:latin typeface="Calibri"/>
                <a:cs typeface="Times New Roman"/>
              </a:rPr>
              <a:t>Other general administrative support</a:t>
            </a:r>
          </a:p>
          <a:p>
            <a:pPr marL="914400" lvl="4" indent="-338138">
              <a:buFont typeface="Wingdings" panose="05000000000000000000" pitchFamily="2" charset="2"/>
              <a:buChar char="§"/>
            </a:pPr>
            <a:r>
              <a:rPr lang="en-US" sz="2000" b="1" dirty="0">
                <a:latin typeface="Calibri"/>
                <a:cs typeface="Times New Roman"/>
              </a:rPr>
              <a:t>Planning Support</a:t>
            </a:r>
            <a:endParaRPr lang="en-US" sz="2000" dirty="0">
              <a:latin typeface="Calibri"/>
              <a:cs typeface="Times New Roman"/>
            </a:endParaRPr>
          </a:p>
          <a:p>
            <a:pPr marL="1371600" lvl="5" indent="-338138">
              <a:buFont typeface="Wingdings" panose="05000000000000000000" pitchFamily="2" charset="2"/>
              <a:buChar char="§"/>
            </a:pPr>
            <a:r>
              <a:rPr lang="en-US" sz="2000" dirty="0">
                <a:latin typeface="Calibri"/>
                <a:cs typeface="Times New Roman"/>
              </a:rPr>
              <a:t>GIS/data analysis</a:t>
            </a:r>
          </a:p>
          <a:p>
            <a:pPr marL="1371600" lvl="5" indent="-338138">
              <a:buFont typeface="Wingdings" panose="05000000000000000000" pitchFamily="2" charset="2"/>
              <a:buChar char="§"/>
            </a:pPr>
            <a:r>
              <a:rPr lang="en-US" sz="2000" dirty="0">
                <a:latin typeface="Calibri"/>
                <a:cs typeface="Times New Roman"/>
              </a:rPr>
              <a:t>Public involvement</a:t>
            </a:r>
          </a:p>
          <a:p>
            <a:pPr marL="1371600" lvl="5" indent="-338138">
              <a:buFont typeface="Wingdings" panose="05000000000000000000" pitchFamily="2" charset="2"/>
              <a:buChar char="§"/>
            </a:pPr>
            <a:r>
              <a:rPr lang="en-US" sz="2000" dirty="0">
                <a:latin typeface="Calibri"/>
                <a:cs typeface="Times New Roman"/>
              </a:rPr>
              <a:t>Advice and collaboration with MIPA staff</a:t>
            </a:r>
          </a:p>
          <a:p>
            <a:pPr marL="1371600" lvl="5" indent="-338138">
              <a:buFont typeface="Wingdings" panose="05000000000000000000" pitchFamily="2" charset="2"/>
              <a:buChar char="§"/>
            </a:pPr>
            <a:endParaRPr lang="en-US" sz="2000" b="1" dirty="0">
              <a:latin typeface="Calibri"/>
              <a:cs typeface="Times New Roman"/>
            </a:endParaRPr>
          </a:p>
          <a:p>
            <a:pPr marL="338138" indent="-338138">
              <a:spcBef>
                <a:spcPts val="434"/>
              </a:spcBef>
              <a:spcAft>
                <a:spcPts val="400"/>
              </a:spcAft>
              <a:buFont typeface="Wingdings" panose="05000000000000000000" pitchFamily="2" charset="2"/>
              <a:buChar char="§"/>
            </a:pPr>
            <a:endParaRPr lang="en-US" sz="2200" dirty="0">
              <a:latin typeface="Calibri"/>
              <a:cs typeface="Times New Roman"/>
            </a:endParaRPr>
          </a:p>
          <a:p>
            <a:pPr marL="1252538" lvl="2" indent="-338138">
              <a:spcBef>
                <a:spcPts val="434"/>
              </a:spcBef>
              <a:spcAft>
                <a:spcPts val="400"/>
              </a:spcAft>
              <a:buFont typeface="Wingdings" panose="05000000000000000000" pitchFamily="2" charset="2"/>
              <a:buChar char="§"/>
            </a:pPr>
            <a:endParaRPr lang="en-US" sz="2200" dirty="0">
              <a:latin typeface="Calibri"/>
              <a:cs typeface="Times New Roman"/>
            </a:endParaRPr>
          </a:p>
        </p:txBody>
      </p:sp>
    </p:spTree>
    <p:extLst>
      <p:ext uri="{BB962C8B-B14F-4D97-AF65-F5344CB8AC3E}">
        <p14:creationId xmlns:p14="http://schemas.microsoft.com/office/powerpoint/2010/main" val="3870165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MIPA Transition</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99332"/>
            <a:ext cx="8839200" cy="4329390"/>
          </a:xfrm>
          <a:prstGeom prst="rect">
            <a:avLst/>
          </a:prstGeom>
          <a:noFill/>
        </p:spPr>
        <p:txBody>
          <a:bodyPr wrap="square" rtlCol="0">
            <a:spAutoFit/>
          </a:bodyPr>
          <a:lstStyle/>
          <a:p>
            <a:pPr marL="338138" indent="-338138">
              <a:spcBef>
                <a:spcPts val="434"/>
              </a:spcBef>
              <a:spcAft>
                <a:spcPts val="400"/>
              </a:spcAft>
              <a:buFont typeface="Wingdings" panose="05000000000000000000" pitchFamily="2" charset="2"/>
              <a:buChar char="§"/>
            </a:pPr>
            <a:r>
              <a:rPr lang="en-US" sz="2200" dirty="0">
                <a:latin typeface="Calibri"/>
                <a:cs typeface="Times New Roman"/>
              </a:rPr>
              <a:t>There were two responses, one for Planning Support and another for Office Space and Payroll and Benefits Administration (Story County). In either scenario, MIPA would still need to secure additional accounting and budgeting support in addition to other employee benefits (deferred comp, etc.), legal services, and other software (Microsoft office, GIS, etc.)</a:t>
            </a:r>
          </a:p>
          <a:p>
            <a:pPr marL="338138" indent="-338138">
              <a:spcBef>
                <a:spcPts val="434"/>
              </a:spcBef>
              <a:spcAft>
                <a:spcPts val="400"/>
              </a:spcAft>
              <a:buFont typeface="Wingdings" panose="05000000000000000000" pitchFamily="2" charset="2"/>
              <a:buChar char="§"/>
            </a:pPr>
            <a:r>
              <a:rPr lang="en-US" sz="2200" b="1" dirty="0">
                <a:latin typeface="Calibri"/>
                <a:cs typeface="Times New Roman"/>
              </a:rPr>
              <a:t>Current Scenario – MIPA contracts with the MPO for most services. </a:t>
            </a:r>
            <a:r>
              <a:rPr lang="en-US" sz="2200" dirty="0">
                <a:latin typeface="Calibri"/>
                <a:cs typeface="Times New Roman"/>
              </a:rPr>
              <a:t>Current services include:</a:t>
            </a:r>
          </a:p>
          <a:p>
            <a:pPr marL="795338" lvl="1" indent="-338138">
              <a:spcBef>
                <a:spcPts val="434"/>
              </a:spcBef>
              <a:spcAft>
                <a:spcPts val="400"/>
              </a:spcAft>
              <a:buFont typeface="Wingdings" panose="05000000000000000000" pitchFamily="2" charset="2"/>
              <a:buChar char="§"/>
            </a:pPr>
            <a:r>
              <a:rPr lang="en-US" sz="2200" dirty="0">
                <a:latin typeface="Calibri"/>
                <a:cs typeface="Times New Roman"/>
              </a:rPr>
              <a:t>Rent, printing, and other office necessities</a:t>
            </a:r>
          </a:p>
          <a:p>
            <a:pPr marL="795338" lvl="1" indent="-338138">
              <a:spcBef>
                <a:spcPts val="434"/>
              </a:spcBef>
              <a:spcAft>
                <a:spcPts val="400"/>
              </a:spcAft>
              <a:buFont typeface="Wingdings" panose="05000000000000000000" pitchFamily="2" charset="2"/>
              <a:buChar char="§"/>
            </a:pPr>
            <a:r>
              <a:rPr lang="en-US" sz="2200" dirty="0">
                <a:latin typeface="Calibri"/>
                <a:cs typeface="Times New Roman"/>
              </a:rPr>
              <a:t>Budgeting, accounting, and payroll</a:t>
            </a:r>
          </a:p>
          <a:p>
            <a:pPr marL="795338" lvl="1" indent="-338138">
              <a:spcBef>
                <a:spcPts val="434"/>
              </a:spcBef>
              <a:spcAft>
                <a:spcPts val="400"/>
              </a:spcAft>
              <a:buFont typeface="Wingdings" panose="05000000000000000000" pitchFamily="2" charset="2"/>
              <a:buChar char="§"/>
            </a:pPr>
            <a:r>
              <a:rPr lang="en-US" sz="2200" dirty="0">
                <a:latin typeface="Calibri"/>
                <a:cs typeface="Times New Roman"/>
              </a:rPr>
              <a:t>Staffing support for projects</a:t>
            </a:r>
          </a:p>
          <a:p>
            <a:pPr marL="795338" lvl="1" indent="-338138">
              <a:spcBef>
                <a:spcPts val="434"/>
              </a:spcBef>
              <a:spcAft>
                <a:spcPts val="400"/>
              </a:spcAft>
              <a:buFont typeface="Wingdings" panose="05000000000000000000" pitchFamily="2" charset="2"/>
              <a:buChar char="§"/>
            </a:pPr>
            <a:endParaRPr lang="en-US" sz="2200" dirty="0">
              <a:latin typeface="Calibri"/>
              <a:cs typeface="Times New Roman"/>
            </a:endParaRPr>
          </a:p>
        </p:txBody>
      </p:sp>
    </p:spTree>
    <p:extLst>
      <p:ext uri="{BB962C8B-B14F-4D97-AF65-F5344CB8AC3E}">
        <p14:creationId xmlns:p14="http://schemas.microsoft.com/office/powerpoint/2010/main" val="2941086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MIPA Transition</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99332"/>
            <a:ext cx="8839200" cy="2636619"/>
          </a:xfrm>
          <a:prstGeom prst="rect">
            <a:avLst/>
          </a:prstGeom>
          <a:noFill/>
        </p:spPr>
        <p:txBody>
          <a:bodyPr wrap="square" rtlCol="0">
            <a:spAutoFit/>
          </a:bodyPr>
          <a:lstStyle/>
          <a:p>
            <a:pPr marL="338138" indent="-338138">
              <a:spcBef>
                <a:spcPts val="434"/>
              </a:spcBef>
              <a:spcAft>
                <a:spcPts val="400"/>
              </a:spcAft>
              <a:buFont typeface="Wingdings" panose="05000000000000000000" pitchFamily="2" charset="2"/>
              <a:buChar char="§"/>
            </a:pPr>
            <a:r>
              <a:rPr lang="en-US" sz="2200" b="1" dirty="0">
                <a:latin typeface="Calibri"/>
                <a:cs typeface="Times New Roman"/>
              </a:rPr>
              <a:t>Scenario #1 – MIPA finds another organization to mimic the current arrangement</a:t>
            </a:r>
          </a:p>
          <a:p>
            <a:pPr marL="338138" indent="-338138">
              <a:spcBef>
                <a:spcPts val="434"/>
              </a:spcBef>
              <a:spcAft>
                <a:spcPts val="400"/>
              </a:spcAft>
              <a:buFont typeface="Wingdings" panose="05000000000000000000" pitchFamily="2" charset="2"/>
              <a:buChar char="§"/>
            </a:pPr>
            <a:r>
              <a:rPr lang="en-US" sz="2200" dirty="0">
                <a:latin typeface="Calibri"/>
                <a:cs typeface="Times New Roman"/>
              </a:rPr>
              <a:t>The MPO and MIPA are closely aligned due to the overlapping nature of the two organizations’ planning work and membership. There are very few organizations in the Mid-Iowa region that have a similar footprint and have the same interactions with state and federal programming</a:t>
            </a:r>
          </a:p>
          <a:p>
            <a:pPr marL="338138" indent="-338138">
              <a:spcBef>
                <a:spcPts val="434"/>
              </a:spcBef>
              <a:spcAft>
                <a:spcPts val="400"/>
              </a:spcAft>
              <a:buFont typeface="Wingdings" panose="05000000000000000000" pitchFamily="2" charset="2"/>
              <a:buChar char="§"/>
            </a:pPr>
            <a:endParaRPr lang="en-US" sz="2000" u="sng" dirty="0">
              <a:latin typeface="Calibri"/>
              <a:cs typeface="Times New Roman"/>
            </a:endParaRPr>
          </a:p>
        </p:txBody>
      </p:sp>
    </p:spTree>
    <p:extLst>
      <p:ext uri="{BB962C8B-B14F-4D97-AF65-F5344CB8AC3E}">
        <p14:creationId xmlns:p14="http://schemas.microsoft.com/office/powerpoint/2010/main" val="21727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MIPA Transition</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99332"/>
            <a:ext cx="8839200" cy="4708981"/>
          </a:xfrm>
          <a:prstGeom prst="rect">
            <a:avLst/>
          </a:prstGeom>
          <a:noFill/>
        </p:spPr>
        <p:txBody>
          <a:bodyPr wrap="square" rtlCol="0">
            <a:spAutoFit/>
          </a:bodyPr>
          <a:lstStyle/>
          <a:p>
            <a:pPr marL="338138" indent="-338138">
              <a:spcBef>
                <a:spcPts val="434"/>
              </a:spcBef>
              <a:spcAft>
                <a:spcPts val="400"/>
              </a:spcAft>
              <a:buFont typeface="Wingdings" panose="05000000000000000000" pitchFamily="2" charset="2"/>
              <a:buChar char="§"/>
            </a:pPr>
            <a:r>
              <a:rPr lang="en-US" u="sng" dirty="0">
                <a:cs typeface="Times New Roman"/>
              </a:rPr>
              <a:t>Scenario #1a – MIPA Negotiates with Story County</a:t>
            </a:r>
          </a:p>
          <a:p>
            <a:pPr marL="338138" indent="-338138">
              <a:spcBef>
                <a:spcPts val="434"/>
              </a:spcBef>
              <a:spcAft>
                <a:spcPts val="400"/>
              </a:spcAft>
              <a:buFont typeface="Wingdings" panose="05000000000000000000" pitchFamily="2" charset="2"/>
              <a:buChar char="§"/>
            </a:pPr>
            <a:r>
              <a:rPr lang="en-US" sz="1700" dirty="0">
                <a:effectLst/>
                <a:ea typeface="Calibri" panose="020F0502020204030204" pitchFamily="34" charset="0"/>
                <a:cs typeface="Times New Roman" panose="02020603050405020304" pitchFamily="18" charset="0"/>
              </a:rPr>
              <a:t>Since Story County was the only respondent to the RFI for multiple services, MIPA could negotiate for the items that the County included in its response. Mainly office space and payroll and benefits administration</a:t>
            </a:r>
          </a:p>
          <a:p>
            <a:pPr marL="338138" indent="-338138">
              <a:spcBef>
                <a:spcPts val="434"/>
              </a:spcBef>
              <a:spcAft>
                <a:spcPts val="400"/>
              </a:spcAft>
              <a:buFont typeface="Wingdings" panose="05000000000000000000" pitchFamily="2" charset="2"/>
              <a:buChar char="§"/>
            </a:pPr>
            <a:r>
              <a:rPr lang="en-US" sz="1700" dirty="0">
                <a:effectLst/>
                <a:ea typeface="Calibri" panose="020F0502020204030204" pitchFamily="34" charset="0"/>
                <a:cs typeface="Times New Roman" panose="02020603050405020304" pitchFamily="18" charset="0"/>
              </a:rPr>
              <a:t>With this scenario, MIPA would still need to secure budgeting and accounting services and employee benefits such as deferred compensation</a:t>
            </a:r>
            <a:r>
              <a:rPr lang="en-US" sz="1700" dirty="0">
                <a:ea typeface="Calibri" panose="020F0502020204030204" pitchFamily="34" charset="0"/>
                <a:cs typeface="Times New Roman" panose="02020603050405020304" pitchFamily="18" charset="0"/>
              </a:rPr>
              <a:t>. </a:t>
            </a:r>
            <a:r>
              <a:rPr lang="en-US" sz="1700" dirty="0">
                <a:effectLst/>
                <a:ea typeface="Calibri" panose="020F0502020204030204" pitchFamily="34" charset="0"/>
                <a:cs typeface="Times New Roman" panose="02020603050405020304" pitchFamily="18" charset="0"/>
              </a:rPr>
              <a:t>While MIPA could potentially secure health, vision, and dental insurance through the County, it would be at COBRA prices which would be above the cost of the plan</a:t>
            </a:r>
          </a:p>
          <a:p>
            <a:pPr marL="338138" indent="-338138">
              <a:spcBef>
                <a:spcPts val="434"/>
              </a:spcBef>
              <a:spcAft>
                <a:spcPts val="400"/>
              </a:spcAft>
              <a:buFont typeface="Wingdings" panose="05000000000000000000" pitchFamily="2" charset="2"/>
              <a:buChar char="§"/>
            </a:pPr>
            <a:r>
              <a:rPr lang="en-US" sz="1700" dirty="0">
                <a:effectLst/>
                <a:ea typeface="Calibri" panose="020F0502020204030204" pitchFamily="34" charset="0"/>
                <a:cs typeface="Times New Roman" panose="02020603050405020304" pitchFamily="18" charset="0"/>
              </a:rPr>
              <a:t>Given some of the staffing changes that have occurred with Story County, the planning support that was included in the RFI response may not be available at this time</a:t>
            </a:r>
          </a:p>
          <a:p>
            <a:pPr marL="338138" indent="-338138">
              <a:spcBef>
                <a:spcPts val="434"/>
              </a:spcBef>
              <a:spcAft>
                <a:spcPts val="400"/>
              </a:spcAft>
              <a:buFont typeface="Wingdings" panose="05000000000000000000" pitchFamily="2" charset="2"/>
              <a:buChar char="§"/>
            </a:pPr>
            <a:r>
              <a:rPr lang="en-US" sz="1700" b="1" u="sng" dirty="0">
                <a:ea typeface="Calibri" panose="020F0502020204030204" pitchFamily="34" charset="0"/>
                <a:cs typeface="Times New Roman" panose="02020603050405020304" pitchFamily="18" charset="0"/>
              </a:rPr>
              <a:t>Summary</a:t>
            </a:r>
            <a:r>
              <a:rPr lang="en-US" sz="1700" dirty="0">
                <a:ea typeface="Calibri" panose="020F0502020204030204" pitchFamily="34" charset="0"/>
                <a:cs typeface="Times New Roman" panose="02020603050405020304" pitchFamily="18" charset="0"/>
              </a:rPr>
              <a:t> - </a:t>
            </a:r>
            <a:r>
              <a:rPr lang="en-US" sz="1700" dirty="0">
                <a:effectLst/>
                <a:ea typeface="Calibri" panose="020F0502020204030204" pitchFamily="34" charset="0"/>
                <a:cs typeface="Times New Roman" panose="02020603050405020304" pitchFamily="18" charset="0"/>
              </a:rPr>
              <a:t>This scenario would have MIPA renting space from Story County and paying for benefits administration and payroll. However, MIPA would still need to secure a number of other resources that it currently receives from the MPO</a:t>
            </a:r>
          </a:p>
          <a:p>
            <a:pPr marL="338138" indent="-338138">
              <a:spcBef>
                <a:spcPts val="434"/>
              </a:spcBef>
              <a:spcAft>
                <a:spcPts val="400"/>
              </a:spcAft>
              <a:buFont typeface="Wingdings" panose="05000000000000000000" pitchFamily="2" charset="2"/>
              <a:buChar char="§"/>
            </a:pPr>
            <a:endParaRPr lang="en-US" dirty="0">
              <a:effectLst/>
              <a:ea typeface="Calibri" panose="020F0502020204030204" pitchFamily="34" charset="0"/>
              <a:cs typeface="Times New Roman" panose="02020603050405020304" pitchFamily="18" charset="0"/>
            </a:endParaRPr>
          </a:p>
          <a:p>
            <a:pPr marL="338138" indent="-338138">
              <a:spcBef>
                <a:spcPts val="434"/>
              </a:spcBef>
              <a:spcAft>
                <a:spcPts val="400"/>
              </a:spcAft>
              <a:buFont typeface="Wingdings" panose="05000000000000000000" pitchFamily="2" charset="2"/>
              <a:buChar char="§"/>
            </a:pPr>
            <a:endParaRPr lang="en-US" sz="2000" u="sng" dirty="0">
              <a:latin typeface="Calibri"/>
              <a:cs typeface="Times New Roman"/>
            </a:endParaRPr>
          </a:p>
        </p:txBody>
      </p:sp>
    </p:spTree>
    <p:extLst>
      <p:ext uri="{BB962C8B-B14F-4D97-AF65-F5344CB8AC3E}">
        <p14:creationId xmlns:p14="http://schemas.microsoft.com/office/powerpoint/2010/main" val="2188887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MIPA Transition</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99332"/>
            <a:ext cx="8839200" cy="1887696"/>
          </a:xfrm>
          <a:prstGeom prst="rect">
            <a:avLst/>
          </a:prstGeom>
          <a:noFill/>
        </p:spPr>
        <p:txBody>
          <a:bodyPr wrap="square" rtlCol="0">
            <a:spAutoFit/>
          </a:bodyPr>
          <a:lstStyle/>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r>
              <a:rPr kumimoji="0" lang="en-US" sz="2200" b="1" i="0" u="none" strike="noStrike" kern="1200" cap="none" spc="0" normalizeH="0" baseline="0" noProof="0" dirty="0">
                <a:ln>
                  <a:noFill/>
                </a:ln>
                <a:solidFill>
                  <a:prstClr val="black"/>
                </a:solidFill>
                <a:effectLst/>
                <a:uLnTx/>
                <a:uFillTx/>
                <a:latin typeface="Calibri"/>
                <a:ea typeface="+mn-ea"/>
                <a:cs typeface="Times New Roman"/>
              </a:rPr>
              <a:t>Scenario #2 – MIPA is a separate organization</a:t>
            </a:r>
          </a:p>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a:ea typeface="+mn-ea"/>
                <a:cs typeface="Times New Roman"/>
              </a:rPr>
              <a:t>In this scenario, MIPA would not look to others for support staff or shared benefits. Each of the following scenarios are variations of MIPA securing needed services and equipment. Each will require additional staff or contracted services (e.g. accounting). </a:t>
            </a:r>
            <a:endParaRPr kumimoji="0" lang="en-US" sz="2000" b="0" i="0" u="sng" strike="noStrike" kern="1200" cap="none" spc="0" normalizeH="0" baseline="0" noProof="0" dirty="0">
              <a:ln>
                <a:noFill/>
              </a:ln>
              <a:solidFill>
                <a:prstClr val="black"/>
              </a:solidFill>
              <a:effectLst/>
              <a:uLnTx/>
              <a:uFillTx/>
              <a:latin typeface="Calibri"/>
              <a:ea typeface="+mn-ea"/>
              <a:cs typeface="Times New Roman"/>
            </a:endParaRPr>
          </a:p>
        </p:txBody>
      </p:sp>
    </p:spTree>
    <p:extLst>
      <p:ext uri="{BB962C8B-B14F-4D97-AF65-F5344CB8AC3E}">
        <p14:creationId xmlns:p14="http://schemas.microsoft.com/office/powerpoint/2010/main" val="4102976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MIPA Transition</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99332"/>
            <a:ext cx="8839200" cy="3441968"/>
          </a:xfrm>
          <a:prstGeom prst="rect">
            <a:avLst/>
          </a:prstGeom>
          <a:noFill/>
        </p:spPr>
        <p:txBody>
          <a:bodyPr wrap="square" rtlCol="0">
            <a:spAutoFit/>
          </a:bodyPr>
          <a:lstStyle/>
          <a:p>
            <a:pPr marL="338138" indent="-338138">
              <a:spcBef>
                <a:spcPts val="434"/>
              </a:spcBef>
              <a:spcAft>
                <a:spcPts val="400"/>
              </a:spcAft>
              <a:buFont typeface="Wingdings" panose="05000000000000000000" pitchFamily="2" charset="2"/>
              <a:buChar char="§"/>
            </a:pPr>
            <a:r>
              <a:rPr lang="en-US" u="sng" dirty="0">
                <a:cs typeface="Times New Roman"/>
              </a:rPr>
              <a:t>Scenario #2a – MIPA utilizes a shared workspace</a:t>
            </a:r>
          </a:p>
          <a:p>
            <a:pPr marL="338138" indent="-338138">
              <a:spcBef>
                <a:spcPts val="434"/>
              </a:spcBef>
              <a:spcAft>
                <a:spcPts val="400"/>
              </a:spcAft>
              <a:buFont typeface="Wingdings" panose="05000000000000000000" pitchFamily="2" charset="2"/>
              <a:buChar char="§"/>
            </a:pPr>
            <a:r>
              <a:rPr lang="en-US" sz="1700" dirty="0">
                <a:effectLst/>
                <a:ea typeface="Calibri" panose="020F0502020204030204" pitchFamily="34" charset="0"/>
                <a:cs typeface="Times New Roman" panose="02020603050405020304" pitchFamily="18" charset="0"/>
              </a:rPr>
              <a:t>There are a variety of shared workspaces that are available to companies or other non-profit organizations. These types of arrangements typically include many office amenities such as internet, printing and copying, and meeting &amp; conference room access</a:t>
            </a:r>
          </a:p>
          <a:p>
            <a:pPr marL="338138" indent="-338138">
              <a:spcBef>
                <a:spcPts val="434"/>
              </a:spcBef>
              <a:spcAft>
                <a:spcPts val="400"/>
              </a:spcAft>
              <a:buFont typeface="Wingdings" panose="05000000000000000000" pitchFamily="2" charset="2"/>
              <a:buChar char="§"/>
            </a:pPr>
            <a:r>
              <a:rPr lang="en-US" sz="1700" dirty="0">
                <a:effectLst/>
                <a:ea typeface="Calibri" panose="020F0502020204030204" pitchFamily="34" charset="0"/>
                <a:cs typeface="Times New Roman" panose="02020603050405020304" pitchFamily="18" charset="0"/>
              </a:rPr>
              <a:t>MIPA would need to secure everything that is being provided by the MPO except for office space and general printing. This would most likely include hiring a firm or staff person for payroll, benefits, and accounting</a:t>
            </a:r>
          </a:p>
          <a:p>
            <a:pPr marL="338138" indent="-338138">
              <a:spcBef>
                <a:spcPts val="434"/>
              </a:spcBef>
              <a:spcAft>
                <a:spcPts val="400"/>
              </a:spcAft>
              <a:buFont typeface="Wingdings" panose="05000000000000000000" pitchFamily="2" charset="2"/>
              <a:buChar char="§"/>
            </a:pPr>
            <a:r>
              <a:rPr lang="en-US" sz="1700" b="1" u="sng" dirty="0">
                <a:ea typeface="Calibri" panose="020F0502020204030204" pitchFamily="34" charset="0"/>
                <a:cs typeface="Times New Roman" panose="02020603050405020304" pitchFamily="18" charset="0"/>
              </a:rPr>
              <a:t>Summary</a:t>
            </a:r>
            <a:r>
              <a:rPr lang="en-US" sz="1700" dirty="0">
                <a:ea typeface="Calibri" panose="020F0502020204030204" pitchFamily="34" charset="0"/>
                <a:cs typeface="Times New Roman" panose="02020603050405020304" pitchFamily="18" charset="0"/>
              </a:rPr>
              <a:t> - </a:t>
            </a:r>
            <a:r>
              <a:rPr lang="en-US" sz="1700" dirty="0">
                <a:effectLst/>
                <a:ea typeface="Calibri" panose="020F0502020204030204" pitchFamily="34" charset="0"/>
                <a:cs typeface="Times New Roman" panose="02020603050405020304" pitchFamily="18" charset="0"/>
              </a:rPr>
              <a:t>This option may not be ideal for document storage or meeting the various requirements for public interaction that MIPA and the agencies administered by MIPA are required to follow.</a:t>
            </a:r>
            <a:endParaRPr lang="en-US" dirty="0">
              <a:effectLst/>
              <a:ea typeface="Calibri" panose="020F0502020204030204" pitchFamily="34" charset="0"/>
              <a:cs typeface="Times New Roman" panose="02020603050405020304" pitchFamily="18" charset="0"/>
            </a:endParaRPr>
          </a:p>
          <a:p>
            <a:pPr marL="338138" indent="-338138">
              <a:spcBef>
                <a:spcPts val="434"/>
              </a:spcBef>
              <a:spcAft>
                <a:spcPts val="400"/>
              </a:spcAft>
              <a:buFont typeface="Wingdings" panose="05000000000000000000" pitchFamily="2" charset="2"/>
              <a:buChar char="§"/>
            </a:pPr>
            <a:endParaRPr lang="en-US" sz="2000" u="sng" dirty="0">
              <a:latin typeface="Calibri"/>
              <a:cs typeface="Times New Roman"/>
            </a:endParaRPr>
          </a:p>
        </p:txBody>
      </p:sp>
    </p:spTree>
    <p:extLst>
      <p:ext uri="{BB962C8B-B14F-4D97-AF65-F5344CB8AC3E}">
        <p14:creationId xmlns:p14="http://schemas.microsoft.com/office/powerpoint/2010/main" val="31703217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MIPA Transition</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99332"/>
            <a:ext cx="8839200" cy="1882567"/>
          </a:xfrm>
          <a:prstGeom prst="rect">
            <a:avLst/>
          </a:prstGeom>
          <a:noFill/>
        </p:spPr>
        <p:txBody>
          <a:bodyPr wrap="square" rtlCol="0">
            <a:spAutoFit/>
          </a:bodyPr>
          <a:lstStyle/>
          <a:p>
            <a:pPr marL="338138" indent="-338138">
              <a:spcBef>
                <a:spcPts val="434"/>
              </a:spcBef>
              <a:spcAft>
                <a:spcPts val="400"/>
              </a:spcAft>
              <a:buFont typeface="Wingdings" panose="05000000000000000000" pitchFamily="2" charset="2"/>
              <a:buChar char="§"/>
            </a:pPr>
            <a:r>
              <a:rPr lang="en-US" u="sng" dirty="0">
                <a:cs typeface="Times New Roman"/>
              </a:rPr>
              <a:t>Scenario #2b – MIPA rents office space from an organization/city/county</a:t>
            </a:r>
          </a:p>
          <a:p>
            <a:pPr marL="338138" indent="-338138">
              <a:spcBef>
                <a:spcPts val="434"/>
              </a:spcBef>
              <a:spcAft>
                <a:spcPts val="400"/>
              </a:spcAft>
              <a:buFont typeface="Wingdings" panose="05000000000000000000" pitchFamily="2" charset="2"/>
              <a:buChar char="§"/>
            </a:pPr>
            <a:r>
              <a:rPr lang="en-US" sz="1700" dirty="0">
                <a:effectLst/>
                <a:ea typeface="Calibri" panose="020F0502020204030204" pitchFamily="34" charset="0"/>
                <a:cs typeface="Times New Roman" panose="02020603050405020304" pitchFamily="18" charset="0"/>
              </a:rPr>
              <a:t>This scenario is similar to Scenario #2a whereby MIPA would still need secure everything necessary to function as an organization but would rent space from an agency rather than a shared workspace</a:t>
            </a:r>
          </a:p>
          <a:p>
            <a:pPr marL="338138" indent="-338138">
              <a:spcBef>
                <a:spcPts val="434"/>
              </a:spcBef>
              <a:spcAft>
                <a:spcPts val="400"/>
              </a:spcAft>
              <a:buFont typeface="Wingdings" panose="05000000000000000000" pitchFamily="2" charset="2"/>
              <a:buChar char="§"/>
            </a:pPr>
            <a:r>
              <a:rPr lang="en-US" sz="1700" b="1" u="sng" dirty="0">
                <a:ea typeface="Calibri" panose="020F0502020204030204" pitchFamily="34" charset="0"/>
                <a:cs typeface="Times New Roman" panose="02020603050405020304" pitchFamily="18" charset="0"/>
              </a:rPr>
              <a:t>Summary</a:t>
            </a:r>
            <a:r>
              <a:rPr lang="en-US" sz="1700" dirty="0">
                <a:ea typeface="Calibri" panose="020F0502020204030204" pitchFamily="34" charset="0"/>
                <a:cs typeface="Times New Roman" panose="02020603050405020304" pitchFamily="18" charset="0"/>
              </a:rPr>
              <a:t> - </a:t>
            </a:r>
            <a:r>
              <a:rPr lang="en-US" sz="1700" dirty="0">
                <a:effectLst/>
                <a:ea typeface="Calibri" panose="020F0502020204030204" pitchFamily="34" charset="0"/>
                <a:cs typeface="Times New Roman" panose="02020603050405020304" pitchFamily="18" charset="0"/>
              </a:rPr>
              <a:t>Based on the responses received from the RFI, it does not appear that many communities or organizations are interested in this arrangement</a:t>
            </a:r>
            <a:endParaRPr lang="en-US" sz="2000" u="sng" dirty="0">
              <a:latin typeface="Calibri"/>
              <a:cs typeface="Times New Roman"/>
            </a:endParaRPr>
          </a:p>
        </p:txBody>
      </p:sp>
    </p:spTree>
    <p:extLst>
      <p:ext uri="{BB962C8B-B14F-4D97-AF65-F5344CB8AC3E}">
        <p14:creationId xmlns:p14="http://schemas.microsoft.com/office/powerpoint/2010/main" val="3830016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MIPA Transition</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99332"/>
            <a:ext cx="8839200" cy="1882567"/>
          </a:xfrm>
          <a:prstGeom prst="rect">
            <a:avLst/>
          </a:prstGeom>
          <a:noFill/>
        </p:spPr>
        <p:txBody>
          <a:bodyPr wrap="square" rtlCol="0">
            <a:spAutoFit/>
          </a:bodyPr>
          <a:lstStyle/>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r>
              <a:rPr kumimoji="0" lang="en-US" sz="1800" b="0" i="0" u="sng" strike="noStrike" kern="1200" cap="none" spc="0" normalizeH="0" baseline="0" noProof="0" dirty="0">
                <a:ln>
                  <a:noFill/>
                </a:ln>
                <a:solidFill>
                  <a:prstClr val="black"/>
                </a:solidFill>
                <a:effectLst/>
                <a:uLnTx/>
                <a:uFillTx/>
                <a:latin typeface="Calibri" panose="020F0502020204030204"/>
                <a:ea typeface="+mn-ea"/>
                <a:cs typeface="Times New Roman"/>
              </a:rPr>
              <a:t>Scenario #2c – MIPA is a virtual organization</a:t>
            </a:r>
          </a:p>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r>
              <a:rPr kumimoji="0" lang="en-US" sz="17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This scenario represents MIPA on its own by securing all needed services, excluding rent. Rather, employees work from home or through an individual shared workspace</a:t>
            </a:r>
          </a:p>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r>
              <a:rPr kumimoji="0" lang="en-US" sz="1700" b="1" i="0" u="sng"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Summary</a:t>
            </a:r>
            <a:r>
              <a:rPr kumimoji="0" lang="en-US" sz="17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 This scenario raises the same issues from a public accountability aspect as Scenario #2a. It also limits the ability for staff to work collaboratively on projects as employees would have to schedule meeting face to face ahead of time.</a:t>
            </a:r>
            <a:endParaRPr kumimoji="0" lang="en-US" sz="2000" b="0" i="0" u="sng" strike="noStrike" kern="1200" cap="none" spc="0" normalizeH="0" baseline="0" noProof="0" dirty="0">
              <a:ln>
                <a:noFill/>
              </a:ln>
              <a:solidFill>
                <a:prstClr val="black"/>
              </a:solidFill>
              <a:effectLst/>
              <a:highlight>
                <a:srgbClr val="FFFF00"/>
              </a:highlight>
              <a:uLnTx/>
              <a:uFillTx/>
              <a:latin typeface="Calibri"/>
              <a:ea typeface="+mn-ea"/>
              <a:cs typeface="Times New Roman"/>
            </a:endParaRPr>
          </a:p>
        </p:txBody>
      </p:sp>
    </p:spTree>
    <p:extLst>
      <p:ext uri="{BB962C8B-B14F-4D97-AF65-F5344CB8AC3E}">
        <p14:creationId xmlns:p14="http://schemas.microsoft.com/office/powerpoint/2010/main" val="29835816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MIPA Transition</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99332"/>
            <a:ext cx="8839200" cy="1620957"/>
          </a:xfrm>
          <a:prstGeom prst="rect">
            <a:avLst/>
          </a:prstGeom>
          <a:noFill/>
        </p:spPr>
        <p:txBody>
          <a:bodyPr wrap="square" rtlCol="0">
            <a:spAutoFit/>
          </a:bodyPr>
          <a:lstStyle/>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r>
              <a:rPr kumimoji="0" lang="en-US" sz="1800" b="0" i="0" u="sng" strike="noStrike" kern="1200" cap="none" spc="0" normalizeH="0" baseline="0" noProof="0" dirty="0">
                <a:ln>
                  <a:noFill/>
                </a:ln>
                <a:solidFill>
                  <a:prstClr val="black"/>
                </a:solidFill>
                <a:effectLst/>
                <a:uLnTx/>
                <a:uFillTx/>
                <a:latin typeface="Calibri" panose="020F0502020204030204"/>
                <a:ea typeface="+mn-ea"/>
                <a:cs typeface="Times New Roman"/>
              </a:rPr>
              <a:t>Scenario #2d – MIPA rents its own space</a:t>
            </a:r>
          </a:p>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r>
              <a:rPr kumimoji="0" lang="en-US" sz="17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This scenario represents MIPA on its own by securing all needed services itself, including rent</a:t>
            </a:r>
            <a:endParaRPr kumimoji="0" lang="en-US" sz="1700" b="1" i="0" u="sng"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r>
              <a:rPr kumimoji="0" lang="en-US" sz="1700" b="1" i="0" u="sng"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Summary</a:t>
            </a:r>
            <a:r>
              <a:rPr kumimoji="0" lang="en-US" sz="17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 This arrangement would allow the organization the </a:t>
            </a:r>
            <a:r>
              <a:rPr lang="en-US" sz="1700" dirty="0">
                <a:solidFill>
                  <a:prstClr val="black"/>
                </a:solidFill>
                <a:latin typeface="Calibri" panose="020F0502020204030204"/>
                <a:ea typeface="Calibri" panose="020F0502020204030204" pitchFamily="34" charset="0"/>
                <a:cs typeface="Times New Roman" panose="02020603050405020304" pitchFamily="18" charset="0"/>
              </a:rPr>
              <a:t>greatest</a:t>
            </a:r>
            <a:r>
              <a:rPr kumimoji="0" lang="en-US" sz="17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control of costs and flexibility in providing services to member communities. It also requires the most work to ensure all the organizational needs are met</a:t>
            </a:r>
          </a:p>
        </p:txBody>
      </p:sp>
    </p:spTree>
    <p:extLst>
      <p:ext uri="{BB962C8B-B14F-4D97-AF65-F5344CB8AC3E}">
        <p14:creationId xmlns:p14="http://schemas.microsoft.com/office/powerpoint/2010/main" val="676699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MIPA Transition</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99332"/>
            <a:ext cx="8839200" cy="2445670"/>
          </a:xfrm>
          <a:prstGeom prst="rect">
            <a:avLst/>
          </a:prstGeom>
          <a:noFill/>
        </p:spPr>
        <p:txBody>
          <a:bodyPr wrap="square" rtlCol="0">
            <a:spAutoFit/>
          </a:bodyPr>
          <a:lstStyle/>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r>
              <a:rPr kumimoji="0" lang="en-US" sz="1800" b="0" i="0" strike="noStrike" kern="1200" cap="none" spc="0" normalizeH="0" baseline="0" noProof="0" dirty="0">
                <a:ln>
                  <a:noFill/>
                </a:ln>
                <a:solidFill>
                  <a:prstClr val="black"/>
                </a:solidFill>
                <a:effectLst/>
                <a:uLnTx/>
                <a:uFillTx/>
                <a:latin typeface="Calibri" panose="020F0502020204030204"/>
                <a:ea typeface="+mn-ea"/>
                <a:cs typeface="Times New Roman"/>
              </a:rPr>
              <a:t>Given the available scenarios, it is important for the MIPA Board to review and compare available goods and services. To facilitate that review, staff has grouped needed items into three categories.</a:t>
            </a:r>
          </a:p>
          <a:p>
            <a:pPr marL="338138" indent="-338138">
              <a:spcBef>
                <a:spcPts val="434"/>
              </a:spcBef>
              <a:spcAft>
                <a:spcPts val="400"/>
              </a:spcAft>
              <a:buFont typeface="Wingdings" panose="05000000000000000000" pitchFamily="2" charset="2"/>
              <a:buChar char="§"/>
              <a:defRPr/>
            </a:pPr>
            <a:r>
              <a:rPr lang="en-US" u="sng" dirty="0">
                <a:solidFill>
                  <a:prstClr val="black"/>
                </a:solidFill>
                <a:latin typeface="Calibri" panose="020F0502020204030204"/>
                <a:cs typeface="Times New Roman"/>
              </a:rPr>
              <a:t>Category #1 – Immediate need</a:t>
            </a:r>
          </a:p>
          <a:p>
            <a:pPr marL="338138" indent="-338138">
              <a:spcBef>
                <a:spcPts val="434"/>
              </a:spcBef>
              <a:spcAft>
                <a:spcPts val="400"/>
              </a:spcAft>
              <a:buFont typeface="Wingdings" panose="05000000000000000000" pitchFamily="2" charset="2"/>
              <a:buChar char="§"/>
              <a:defRPr/>
            </a:pPr>
            <a:r>
              <a:rPr lang="en-US" u="sng" dirty="0">
                <a:solidFill>
                  <a:prstClr val="black"/>
                </a:solidFill>
                <a:latin typeface="Calibri" panose="020F0502020204030204"/>
                <a:cs typeface="Times New Roman"/>
              </a:rPr>
              <a:t>Category #2 – Necessary items in a reasonable time frame</a:t>
            </a:r>
          </a:p>
          <a:p>
            <a:pPr marL="338138" indent="-338138">
              <a:spcBef>
                <a:spcPts val="434"/>
              </a:spcBef>
              <a:spcAft>
                <a:spcPts val="400"/>
              </a:spcAft>
              <a:buFont typeface="Wingdings" panose="05000000000000000000" pitchFamily="2" charset="2"/>
              <a:buChar char="§"/>
              <a:defRPr/>
            </a:pPr>
            <a:r>
              <a:rPr lang="en-US" u="sng" dirty="0">
                <a:solidFill>
                  <a:prstClr val="black"/>
                </a:solidFill>
                <a:latin typeface="Calibri" panose="020F0502020204030204"/>
                <a:cs typeface="Times New Roman"/>
              </a:rPr>
              <a:t>Category #3 – Potential items of need that are not immediate</a:t>
            </a:r>
          </a:p>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endParaRPr kumimoji="0" lang="en-US" sz="1700" b="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313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MIPA Transition</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99332"/>
            <a:ext cx="8839200" cy="3349635"/>
          </a:xfrm>
          <a:prstGeom prst="rect">
            <a:avLst/>
          </a:prstGeom>
          <a:noFill/>
        </p:spPr>
        <p:txBody>
          <a:bodyPr wrap="square" rtlCol="0">
            <a:spAutoFit/>
          </a:bodyPr>
          <a:lstStyle/>
          <a:p>
            <a:pPr marL="338138" indent="-338138">
              <a:spcBef>
                <a:spcPts val="434"/>
              </a:spcBef>
              <a:spcAft>
                <a:spcPts val="400"/>
              </a:spcAft>
              <a:buFont typeface="Wingdings" panose="05000000000000000000" pitchFamily="2" charset="2"/>
              <a:buChar char="§"/>
              <a:defRPr/>
            </a:pPr>
            <a:r>
              <a:rPr lang="en-US" u="sng" dirty="0">
                <a:solidFill>
                  <a:prstClr val="black"/>
                </a:solidFill>
                <a:latin typeface="Calibri" panose="020F0502020204030204"/>
                <a:cs typeface="Times New Roman"/>
              </a:rPr>
              <a:t>Category #1 – Immediate need</a:t>
            </a:r>
          </a:p>
          <a:p>
            <a:pPr marL="795338" lvl="1" indent="-338138">
              <a:buFont typeface="Wingdings" panose="05000000000000000000" pitchFamily="2" charset="2"/>
              <a:buChar char="§"/>
              <a:defRPr/>
            </a:pPr>
            <a:r>
              <a:rPr kumimoji="0" lang="en-US" sz="1700" b="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Payroll</a:t>
            </a:r>
          </a:p>
          <a:p>
            <a:pPr marL="795338" lvl="1" indent="-338138">
              <a:buFont typeface="Wingdings" panose="05000000000000000000" pitchFamily="2" charset="2"/>
              <a:buChar char="§"/>
              <a:defRPr/>
            </a:pPr>
            <a:r>
              <a:rPr kumimoji="0" lang="en-US" sz="1700" b="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Employee insurance and other benefits</a:t>
            </a:r>
          </a:p>
          <a:p>
            <a:pPr marL="795338" lvl="1" indent="-338138">
              <a:buFont typeface="Wingdings" panose="05000000000000000000" pitchFamily="2" charset="2"/>
              <a:buChar char="§"/>
              <a:defRPr/>
            </a:pPr>
            <a:r>
              <a:rPr kumimoji="0" lang="en-US" sz="1700" b="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Organizational insurance</a:t>
            </a:r>
          </a:p>
          <a:p>
            <a:pPr marL="795338" lvl="1" indent="-338138">
              <a:buFont typeface="Wingdings" panose="05000000000000000000" pitchFamily="2" charset="2"/>
              <a:buChar char="§"/>
              <a:defRPr/>
            </a:pPr>
            <a:r>
              <a:rPr kumimoji="0" lang="en-US" sz="1700" b="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Accounting, banking, budgeting, and project management</a:t>
            </a:r>
          </a:p>
          <a:p>
            <a:pPr marL="795338" lvl="1" indent="-338138">
              <a:buFont typeface="Wingdings" panose="05000000000000000000" pitchFamily="2" charset="2"/>
              <a:buChar char="§"/>
              <a:defRPr/>
            </a:pPr>
            <a:r>
              <a:rPr kumimoji="0" lang="en-US" sz="1700" b="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Computers and necessary software (Microsoft Office and ArcGIS)</a:t>
            </a:r>
          </a:p>
          <a:p>
            <a:pPr marL="795338" lvl="1" indent="-338138">
              <a:buFont typeface="Wingdings" panose="05000000000000000000" pitchFamily="2" charset="2"/>
              <a:buChar char="§"/>
              <a:defRPr/>
            </a:pPr>
            <a:r>
              <a:rPr kumimoji="0" lang="en-US" sz="1700" b="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File storage and sharing</a:t>
            </a:r>
          </a:p>
          <a:p>
            <a:pPr marL="795338" lvl="1" indent="-338138">
              <a:buFont typeface="Wingdings" panose="05000000000000000000" pitchFamily="2" charset="2"/>
              <a:buChar char="§"/>
              <a:defRPr/>
            </a:pPr>
            <a:r>
              <a:rPr kumimoji="0" lang="en-US" sz="1700" b="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Basic office supplies and filing</a:t>
            </a:r>
          </a:p>
          <a:p>
            <a:pPr marL="795338" lvl="1" indent="-338138">
              <a:buFont typeface="Wingdings" panose="05000000000000000000" pitchFamily="2" charset="2"/>
              <a:buChar char="§"/>
              <a:defRPr/>
            </a:pPr>
            <a:r>
              <a:rPr kumimoji="0" lang="en-US" sz="1700" b="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Website and other technology access</a:t>
            </a:r>
          </a:p>
          <a:p>
            <a:pPr marL="795338" lvl="1" indent="-338138">
              <a:buFont typeface="Wingdings" panose="05000000000000000000" pitchFamily="2" charset="2"/>
              <a:buChar char="§"/>
              <a:defRPr/>
            </a:pPr>
            <a:r>
              <a:rPr kumimoji="0" lang="en-US" sz="1700" b="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Policies and </a:t>
            </a:r>
            <a:r>
              <a:rPr kumimoji="0" lang="en-US" sz="1700" b="0" i="0"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procedures manual</a:t>
            </a:r>
            <a:endParaRPr kumimoji="0" lang="en-US" sz="1700" b="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795338" lvl="1" indent="-338138">
              <a:buFont typeface="Wingdings" panose="05000000000000000000" pitchFamily="2" charset="2"/>
              <a:buChar char="§"/>
              <a:defRPr/>
            </a:pPr>
            <a:r>
              <a:rPr kumimoji="0" lang="en-US" sz="1700" b="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Employee handbook</a:t>
            </a:r>
          </a:p>
          <a:p>
            <a:pPr marL="795338" lvl="1" indent="-338138">
              <a:spcBef>
                <a:spcPts val="434"/>
              </a:spcBef>
              <a:spcAft>
                <a:spcPts val="400"/>
              </a:spcAft>
              <a:buFont typeface="Wingdings" panose="05000000000000000000" pitchFamily="2" charset="2"/>
              <a:buChar char="§"/>
              <a:defRPr/>
            </a:pPr>
            <a:endParaRPr kumimoji="0" lang="en-US" sz="1700" b="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70411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MIPA Transition</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99332"/>
            <a:ext cx="8839200" cy="3857466"/>
          </a:xfrm>
          <a:prstGeom prst="rect">
            <a:avLst/>
          </a:prstGeom>
          <a:noFill/>
        </p:spPr>
        <p:txBody>
          <a:bodyPr wrap="square" rtlCol="0">
            <a:spAutoFit/>
          </a:bodyPr>
          <a:lstStyle/>
          <a:p>
            <a:pPr marL="338138" indent="-338138">
              <a:spcBef>
                <a:spcPts val="434"/>
              </a:spcBef>
              <a:spcAft>
                <a:spcPts val="400"/>
              </a:spcAft>
              <a:buFont typeface="Wingdings" panose="05000000000000000000" pitchFamily="2" charset="2"/>
              <a:buChar char="§"/>
              <a:defRPr/>
            </a:pPr>
            <a:r>
              <a:rPr lang="en-US" u="sng" dirty="0">
                <a:solidFill>
                  <a:prstClr val="black"/>
                </a:solidFill>
                <a:latin typeface="Calibri" panose="020F0502020204030204"/>
                <a:cs typeface="Times New Roman"/>
              </a:rPr>
              <a:t>Category #2 – Necessary items in a reasonable time frame</a:t>
            </a:r>
          </a:p>
          <a:p>
            <a:pPr marL="795338" lvl="1" indent="-338138">
              <a:buFont typeface="Wingdings" panose="05000000000000000000" pitchFamily="2" charset="2"/>
              <a:buChar char="§"/>
              <a:defRPr/>
            </a:pPr>
            <a:r>
              <a:rPr kumimoji="0" lang="en-US" sz="1700" b="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Office space – Including internet access and phone services</a:t>
            </a:r>
          </a:p>
          <a:p>
            <a:pPr marL="795338" lvl="1" indent="-338138">
              <a:buFont typeface="Wingdings" panose="05000000000000000000" pitchFamily="2" charset="2"/>
              <a:buChar char="§"/>
              <a:defRPr/>
            </a:pPr>
            <a:r>
              <a:rPr kumimoji="0" lang="en-US" sz="1700" b="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Office furniture</a:t>
            </a:r>
          </a:p>
          <a:p>
            <a:pPr marL="795338" lvl="1" indent="-338138">
              <a:buFont typeface="Wingdings" panose="05000000000000000000" pitchFamily="2" charset="2"/>
              <a:buChar char="§"/>
              <a:defRPr/>
            </a:pPr>
            <a:r>
              <a:rPr kumimoji="0" lang="en-US" sz="1700" b="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General office printing, copying, postage, etc.</a:t>
            </a:r>
          </a:p>
          <a:p>
            <a:pPr marL="795338" lvl="1" indent="-338138">
              <a:buFont typeface="Wingdings" panose="05000000000000000000" pitchFamily="2" charset="2"/>
              <a:buChar char="§"/>
              <a:defRPr/>
            </a:pPr>
            <a:r>
              <a:rPr kumimoji="0" lang="en-US" sz="1700" b="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Meeting space </a:t>
            </a:r>
          </a:p>
          <a:p>
            <a:pPr marL="795338" lvl="1" indent="-338138">
              <a:buFont typeface="Wingdings" panose="05000000000000000000" pitchFamily="2" charset="2"/>
              <a:buChar char="§"/>
              <a:defRPr/>
            </a:pPr>
            <a:r>
              <a:rPr kumimoji="0" lang="en-US" sz="1700" b="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OSHA and other required materials</a:t>
            </a:r>
          </a:p>
          <a:p>
            <a:pPr marL="338138" indent="-338138">
              <a:buFont typeface="Wingdings" panose="05000000000000000000" pitchFamily="2" charset="2"/>
              <a:buChar char="§"/>
              <a:defRPr/>
            </a:pPr>
            <a:r>
              <a:rPr lang="en-US" sz="1600" u="sng" dirty="0">
                <a:solidFill>
                  <a:prstClr val="black"/>
                </a:solidFill>
                <a:latin typeface="Calibri" panose="020F0502020204030204"/>
                <a:cs typeface="Times New Roman"/>
              </a:rPr>
              <a:t>Category #3 – Potential items of need that are not immediate</a:t>
            </a:r>
          </a:p>
          <a:p>
            <a:pPr marL="795338" lvl="1" indent="-338138">
              <a:buFont typeface="Wingdings" panose="05000000000000000000" pitchFamily="2" charset="2"/>
              <a:buChar char="§"/>
              <a:defRPr/>
            </a:pPr>
            <a:r>
              <a:rPr kumimoji="0" lang="en-US" sz="1700" b="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Plotter for map printing</a:t>
            </a:r>
          </a:p>
          <a:p>
            <a:pPr marL="795338" lvl="1" indent="-338138">
              <a:buFont typeface="Wingdings" panose="05000000000000000000" pitchFamily="2" charset="2"/>
              <a:buChar char="§"/>
              <a:defRPr/>
            </a:pPr>
            <a:r>
              <a:rPr kumimoji="0" lang="en-US" sz="1700" b="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Office Signs</a:t>
            </a:r>
          </a:p>
          <a:p>
            <a:pPr marL="338138" indent="-338138">
              <a:buFont typeface="Wingdings" panose="05000000000000000000" pitchFamily="2" charset="2"/>
              <a:buChar char="§"/>
              <a:defRPr/>
            </a:pPr>
            <a:r>
              <a:rPr kumimoji="0" lang="en-US" sz="1700" b="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To illustrate cost comparisons, staff has provided the following potential office space leases that are currently or will soon be available. Although office space is listed in Category #2, it is easier to find cost comparisons for illustrative purposes when compared to other Category #1 items</a:t>
            </a:r>
          </a:p>
          <a:p>
            <a:pPr marL="795338" lvl="1" indent="-338138">
              <a:spcBef>
                <a:spcPts val="434"/>
              </a:spcBef>
              <a:spcAft>
                <a:spcPts val="400"/>
              </a:spcAft>
              <a:buFont typeface="Wingdings" panose="05000000000000000000" pitchFamily="2" charset="2"/>
              <a:buChar char="§"/>
              <a:defRPr/>
            </a:pPr>
            <a:endParaRPr kumimoji="0" lang="en-US" sz="1700" b="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610784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MIPA Transition</a:t>
            </a:r>
            <a:endParaRPr lang="en-US" dirty="0"/>
          </a:p>
        </p:txBody>
      </p:sp>
      <p:graphicFrame>
        <p:nvGraphicFramePr>
          <p:cNvPr id="3" name="Table 2">
            <a:extLst>
              <a:ext uri="{FF2B5EF4-FFF2-40B4-BE49-F238E27FC236}">
                <a16:creationId xmlns:a16="http://schemas.microsoft.com/office/drawing/2014/main" id="{7E2F68FD-02FF-89F8-AB1A-EB965B4817E4}"/>
              </a:ext>
            </a:extLst>
          </p:cNvPr>
          <p:cNvGraphicFramePr>
            <a:graphicFrameLocks noGrp="1"/>
          </p:cNvGraphicFramePr>
          <p:nvPr>
            <p:extLst>
              <p:ext uri="{D42A27DB-BD31-4B8C-83A1-F6EECF244321}">
                <p14:modId xmlns:p14="http://schemas.microsoft.com/office/powerpoint/2010/main" val="3125687808"/>
              </p:ext>
            </p:extLst>
          </p:nvPr>
        </p:nvGraphicFramePr>
        <p:xfrm>
          <a:off x="1649798" y="810357"/>
          <a:ext cx="6046401" cy="4078503"/>
        </p:xfrm>
        <a:graphic>
          <a:graphicData uri="http://schemas.openxmlformats.org/drawingml/2006/table">
            <a:tbl>
              <a:tblPr firstRow="1" firstCol="1" bandRow="1">
                <a:tableStyleId>{10A1B5D5-9B99-4C35-A422-299274C87663}</a:tableStyleId>
              </a:tblPr>
              <a:tblGrid>
                <a:gridCol w="1239902">
                  <a:extLst>
                    <a:ext uri="{9D8B030D-6E8A-4147-A177-3AD203B41FA5}">
                      <a16:colId xmlns:a16="http://schemas.microsoft.com/office/drawing/2014/main" val="3701113013"/>
                    </a:ext>
                  </a:extLst>
                </a:gridCol>
                <a:gridCol w="1298746">
                  <a:extLst>
                    <a:ext uri="{9D8B030D-6E8A-4147-A177-3AD203B41FA5}">
                      <a16:colId xmlns:a16="http://schemas.microsoft.com/office/drawing/2014/main" val="1042537948"/>
                    </a:ext>
                  </a:extLst>
                </a:gridCol>
                <a:gridCol w="1054967">
                  <a:extLst>
                    <a:ext uri="{9D8B030D-6E8A-4147-A177-3AD203B41FA5}">
                      <a16:colId xmlns:a16="http://schemas.microsoft.com/office/drawing/2014/main" val="1071507312"/>
                    </a:ext>
                  </a:extLst>
                </a:gridCol>
                <a:gridCol w="1241103">
                  <a:extLst>
                    <a:ext uri="{9D8B030D-6E8A-4147-A177-3AD203B41FA5}">
                      <a16:colId xmlns:a16="http://schemas.microsoft.com/office/drawing/2014/main" val="2907236858"/>
                    </a:ext>
                  </a:extLst>
                </a:gridCol>
                <a:gridCol w="1211683">
                  <a:extLst>
                    <a:ext uri="{9D8B030D-6E8A-4147-A177-3AD203B41FA5}">
                      <a16:colId xmlns:a16="http://schemas.microsoft.com/office/drawing/2014/main" val="208537675"/>
                    </a:ext>
                  </a:extLst>
                </a:gridCol>
              </a:tblGrid>
              <a:tr h="140940">
                <a:tc gridSpan="5">
                  <a:txBody>
                    <a:bodyPr/>
                    <a:lstStyle/>
                    <a:p>
                      <a:pPr marL="0" marR="0" algn="ctr">
                        <a:lnSpc>
                          <a:spcPct val="107000"/>
                        </a:lnSpc>
                        <a:spcBef>
                          <a:spcPts val="0"/>
                        </a:spcBef>
                        <a:spcAft>
                          <a:spcPts val="0"/>
                        </a:spcAft>
                      </a:pPr>
                      <a:r>
                        <a:rPr lang="en-US" sz="1000" dirty="0">
                          <a:effectLst/>
                        </a:rPr>
                        <a:t>MIPA Office Cost Comparisons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93417578"/>
                  </a:ext>
                </a:extLst>
              </a:tr>
              <a:tr h="140940">
                <a:tc>
                  <a:txBody>
                    <a:bodyPr/>
                    <a:lstStyle/>
                    <a:p>
                      <a:pPr marL="0" marR="0" algn="ctr">
                        <a:lnSpc>
                          <a:spcPct val="107000"/>
                        </a:lnSpc>
                        <a:spcBef>
                          <a:spcPts val="0"/>
                        </a:spcBef>
                        <a:spcAft>
                          <a:spcPts val="0"/>
                        </a:spcAft>
                      </a:pPr>
                      <a:r>
                        <a:rPr lang="en-US" sz="1000" dirty="0">
                          <a:effectLst/>
                        </a:rPr>
                        <a:t>Location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tc>
                <a:tc>
                  <a:txBody>
                    <a:bodyPr/>
                    <a:lstStyle/>
                    <a:p>
                      <a:pPr marL="0" marR="0" algn="ctr">
                        <a:lnSpc>
                          <a:spcPct val="107000"/>
                        </a:lnSpc>
                        <a:spcBef>
                          <a:spcPts val="0"/>
                        </a:spcBef>
                        <a:spcAft>
                          <a:spcPts val="0"/>
                        </a:spcAft>
                      </a:pPr>
                      <a:r>
                        <a:rPr lang="en-US" sz="1000" b="1" dirty="0">
                          <a:effectLst/>
                        </a:rPr>
                        <a:t>Cost</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tc>
                <a:tc>
                  <a:txBody>
                    <a:bodyPr/>
                    <a:lstStyle/>
                    <a:p>
                      <a:pPr marL="0" marR="0" algn="ctr">
                        <a:lnSpc>
                          <a:spcPct val="107000"/>
                        </a:lnSpc>
                        <a:spcBef>
                          <a:spcPts val="0"/>
                        </a:spcBef>
                        <a:spcAft>
                          <a:spcPts val="0"/>
                        </a:spcAft>
                      </a:pPr>
                      <a:r>
                        <a:rPr lang="en-US" sz="1000" b="1" dirty="0">
                          <a:effectLst/>
                        </a:rPr>
                        <a:t>Size</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tc>
                <a:tc>
                  <a:txBody>
                    <a:bodyPr/>
                    <a:lstStyle/>
                    <a:p>
                      <a:pPr marL="0" marR="0" algn="ctr">
                        <a:lnSpc>
                          <a:spcPct val="107000"/>
                        </a:lnSpc>
                        <a:spcBef>
                          <a:spcPts val="0"/>
                        </a:spcBef>
                        <a:spcAft>
                          <a:spcPts val="0"/>
                        </a:spcAft>
                      </a:pPr>
                      <a:r>
                        <a:rPr lang="en-US" sz="1000" b="1" dirty="0">
                          <a:effectLst/>
                        </a:rPr>
                        <a:t>What is included</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tc>
                <a:tc>
                  <a:txBody>
                    <a:bodyPr/>
                    <a:lstStyle/>
                    <a:p>
                      <a:pPr marL="0" marR="0" algn="ctr">
                        <a:lnSpc>
                          <a:spcPct val="107000"/>
                        </a:lnSpc>
                        <a:spcBef>
                          <a:spcPts val="0"/>
                        </a:spcBef>
                        <a:spcAft>
                          <a:spcPts val="0"/>
                        </a:spcAft>
                      </a:pPr>
                      <a:r>
                        <a:rPr lang="en-US" sz="1000" b="1" dirty="0">
                          <a:effectLst/>
                        </a:rPr>
                        <a:t>Total Cost</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tc>
                <a:extLst>
                  <a:ext uri="{0D108BD9-81ED-4DB2-BD59-A6C34878D82A}">
                    <a16:rowId xmlns:a16="http://schemas.microsoft.com/office/drawing/2014/main" val="3128831931"/>
                  </a:ext>
                </a:extLst>
              </a:tr>
              <a:tr h="288427">
                <a:tc>
                  <a:txBody>
                    <a:bodyPr/>
                    <a:lstStyle/>
                    <a:p>
                      <a:pPr marL="0" marR="0" algn="ctr">
                        <a:lnSpc>
                          <a:spcPct val="107000"/>
                        </a:lnSpc>
                        <a:spcBef>
                          <a:spcPts val="0"/>
                        </a:spcBef>
                        <a:spcAft>
                          <a:spcPts val="0"/>
                        </a:spcAft>
                      </a:pPr>
                      <a:r>
                        <a:rPr lang="en-US" sz="1000" dirty="0">
                          <a:effectLst/>
                        </a:rPr>
                        <a:t>MPO – Current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tc>
                  <a:txBody>
                    <a:bodyPr/>
                    <a:lstStyle/>
                    <a:p>
                      <a:pPr marL="0" marR="0" algn="ctr">
                        <a:lnSpc>
                          <a:spcPct val="107000"/>
                        </a:lnSpc>
                        <a:spcBef>
                          <a:spcPts val="0"/>
                        </a:spcBef>
                        <a:spcAft>
                          <a:spcPts val="0"/>
                        </a:spcAft>
                      </a:pPr>
                      <a:r>
                        <a:rPr lang="en-US" sz="1000" dirty="0">
                          <a:effectLst/>
                        </a:rPr>
                        <a:t>$26,329 (Budgeted)</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tc>
                  <a:txBody>
                    <a:bodyPr/>
                    <a:lstStyle/>
                    <a:p>
                      <a:pPr marL="0" marR="0" algn="ctr">
                        <a:lnSpc>
                          <a:spcPct val="107000"/>
                        </a:lnSpc>
                        <a:spcBef>
                          <a:spcPts val="0"/>
                        </a:spcBef>
                        <a:spcAft>
                          <a:spcPts val="0"/>
                        </a:spcAft>
                      </a:pPr>
                      <a:r>
                        <a:rPr lang="en-US" sz="1000" dirty="0">
                          <a:effectLst/>
                        </a:rPr>
                        <a:t>~400 sq feet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tc>
                  <a:txBody>
                    <a:bodyPr/>
                    <a:lstStyle/>
                    <a:p>
                      <a:pPr marL="0" marR="0" algn="ctr">
                        <a:lnSpc>
                          <a:spcPct val="107000"/>
                        </a:lnSpc>
                        <a:spcBef>
                          <a:spcPts val="0"/>
                        </a:spcBef>
                        <a:spcAft>
                          <a:spcPts val="0"/>
                        </a:spcAft>
                      </a:pPr>
                      <a:r>
                        <a:rPr lang="en-US" sz="1000" dirty="0">
                          <a:effectLst/>
                        </a:rPr>
                        <a:t>Rent, utilities, building costs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tc>
                  <a:txBody>
                    <a:bodyPr/>
                    <a:lstStyle/>
                    <a:p>
                      <a:pPr marL="0" marR="0" algn="ctr">
                        <a:lnSpc>
                          <a:spcPct val="107000"/>
                        </a:lnSpc>
                        <a:spcBef>
                          <a:spcPts val="0"/>
                        </a:spcBef>
                        <a:spcAft>
                          <a:spcPts val="0"/>
                        </a:spcAft>
                      </a:pPr>
                      <a:r>
                        <a:rPr lang="en-US" sz="1000" b="1" dirty="0">
                          <a:effectLst/>
                        </a:rPr>
                        <a:t>$26,329</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extLst>
                  <a:ext uri="{0D108BD9-81ED-4DB2-BD59-A6C34878D82A}">
                    <a16:rowId xmlns:a16="http://schemas.microsoft.com/office/drawing/2014/main" val="1409164237"/>
                  </a:ext>
                </a:extLst>
              </a:tr>
              <a:tr h="583402">
                <a:tc>
                  <a:txBody>
                    <a:bodyPr/>
                    <a:lstStyle/>
                    <a:p>
                      <a:pPr marL="0" marR="0" algn="ctr">
                        <a:lnSpc>
                          <a:spcPct val="107000"/>
                        </a:lnSpc>
                        <a:spcBef>
                          <a:spcPts val="0"/>
                        </a:spcBef>
                        <a:spcAft>
                          <a:spcPts val="0"/>
                        </a:spcAft>
                      </a:pPr>
                      <a:r>
                        <a:rPr lang="en-US" sz="1000" u="sng" dirty="0">
                          <a:effectLst/>
                          <a:hlinkClick r:id="rId2"/>
                        </a:rPr>
                        <a:t>7900 Hickman Road, Windsor Heights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tc>
                  <a:txBody>
                    <a:bodyPr/>
                    <a:lstStyle/>
                    <a:p>
                      <a:pPr marL="0" marR="0" algn="ctr">
                        <a:lnSpc>
                          <a:spcPct val="107000"/>
                        </a:lnSpc>
                        <a:spcBef>
                          <a:spcPts val="0"/>
                        </a:spcBef>
                        <a:spcAft>
                          <a:spcPts val="0"/>
                        </a:spcAft>
                      </a:pPr>
                      <a:r>
                        <a:rPr lang="en-US" sz="1000" dirty="0">
                          <a:effectLst/>
                        </a:rPr>
                        <a:t>$10.00 per SF</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tc>
                  <a:txBody>
                    <a:bodyPr/>
                    <a:lstStyle/>
                    <a:p>
                      <a:pPr marL="0" marR="0" algn="ctr">
                        <a:lnSpc>
                          <a:spcPct val="107000"/>
                        </a:lnSpc>
                        <a:spcBef>
                          <a:spcPts val="0"/>
                        </a:spcBef>
                        <a:spcAft>
                          <a:spcPts val="0"/>
                        </a:spcAft>
                      </a:pPr>
                      <a:r>
                        <a:rPr lang="en-US" sz="1000" dirty="0">
                          <a:effectLst/>
                        </a:rPr>
                        <a:t>1,858 SF</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tc>
                  <a:txBody>
                    <a:bodyPr/>
                    <a:lstStyle/>
                    <a:p>
                      <a:pPr marL="0" marR="0" algn="ctr">
                        <a:lnSpc>
                          <a:spcPct val="107000"/>
                        </a:lnSpc>
                        <a:spcBef>
                          <a:spcPts val="0"/>
                        </a:spcBef>
                        <a:spcAft>
                          <a:spcPts val="0"/>
                        </a:spcAft>
                      </a:pPr>
                      <a:r>
                        <a:rPr lang="en-US" sz="1000" dirty="0">
                          <a:effectLst/>
                        </a:rPr>
                        <a:t>Includes utilities, building services, property expenses, other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tc>
                  <a:txBody>
                    <a:bodyPr/>
                    <a:lstStyle/>
                    <a:p>
                      <a:pPr marL="0" marR="0" algn="ctr">
                        <a:lnSpc>
                          <a:spcPct val="107000"/>
                        </a:lnSpc>
                        <a:spcBef>
                          <a:spcPts val="0"/>
                        </a:spcBef>
                        <a:spcAft>
                          <a:spcPts val="0"/>
                        </a:spcAft>
                      </a:pPr>
                      <a:r>
                        <a:rPr lang="en-US" sz="1000" b="1" dirty="0">
                          <a:effectLst/>
                        </a:rPr>
                        <a:t>$18,580</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extLst>
                  <a:ext uri="{0D108BD9-81ED-4DB2-BD59-A6C34878D82A}">
                    <a16:rowId xmlns:a16="http://schemas.microsoft.com/office/drawing/2014/main" val="3988230342"/>
                  </a:ext>
                </a:extLst>
              </a:tr>
              <a:tr h="719294">
                <a:tc>
                  <a:txBody>
                    <a:bodyPr/>
                    <a:lstStyle/>
                    <a:p>
                      <a:pPr marL="0" marR="0" algn="ctr">
                        <a:lnSpc>
                          <a:spcPct val="107000"/>
                        </a:lnSpc>
                        <a:spcBef>
                          <a:spcPts val="0"/>
                        </a:spcBef>
                        <a:spcAft>
                          <a:spcPts val="0"/>
                        </a:spcAft>
                      </a:pPr>
                      <a:r>
                        <a:rPr lang="en-US" sz="1000" u="sng" dirty="0">
                          <a:effectLst/>
                          <a:hlinkClick r:id="rId3"/>
                        </a:rPr>
                        <a:t>7506 Hickman Road, Windsor Heights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tc>
                  <a:txBody>
                    <a:bodyPr/>
                    <a:lstStyle/>
                    <a:p>
                      <a:pPr marL="0" marR="0" algn="ctr">
                        <a:lnSpc>
                          <a:spcPct val="107000"/>
                        </a:lnSpc>
                        <a:spcBef>
                          <a:spcPts val="0"/>
                        </a:spcBef>
                        <a:spcAft>
                          <a:spcPts val="0"/>
                        </a:spcAft>
                      </a:pPr>
                      <a:r>
                        <a:rPr lang="en-US" sz="1000" dirty="0">
                          <a:effectLst/>
                        </a:rPr>
                        <a:t>$11.00 per SF</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tc>
                  <a:txBody>
                    <a:bodyPr/>
                    <a:lstStyle/>
                    <a:p>
                      <a:pPr marL="0" marR="0" algn="ctr">
                        <a:lnSpc>
                          <a:spcPct val="107000"/>
                        </a:lnSpc>
                        <a:spcBef>
                          <a:spcPts val="0"/>
                        </a:spcBef>
                        <a:spcAft>
                          <a:spcPts val="0"/>
                        </a:spcAft>
                      </a:pPr>
                      <a:r>
                        <a:rPr lang="en-US" sz="1000" dirty="0">
                          <a:effectLst/>
                        </a:rPr>
                        <a:t>1,006 SF</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tc>
                  <a:txBody>
                    <a:bodyPr/>
                    <a:lstStyle/>
                    <a:p>
                      <a:pPr marL="0" marR="0" algn="ctr">
                        <a:lnSpc>
                          <a:spcPct val="107000"/>
                        </a:lnSpc>
                        <a:spcBef>
                          <a:spcPts val="0"/>
                        </a:spcBef>
                        <a:spcAft>
                          <a:spcPts val="0"/>
                        </a:spcAft>
                      </a:pPr>
                      <a:r>
                        <a:rPr lang="en-US" sz="1000" dirty="0">
                          <a:effectLst/>
                        </a:rPr>
                        <a:t>May not include certain utilities, building services, and property expenses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tc>
                  <a:txBody>
                    <a:bodyPr/>
                    <a:lstStyle/>
                    <a:p>
                      <a:pPr marL="0" marR="0" algn="ctr">
                        <a:lnSpc>
                          <a:spcPct val="107000"/>
                        </a:lnSpc>
                        <a:spcBef>
                          <a:spcPts val="0"/>
                        </a:spcBef>
                        <a:spcAft>
                          <a:spcPts val="0"/>
                        </a:spcAft>
                      </a:pPr>
                      <a:r>
                        <a:rPr lang="en-US" sz="1000" b="1" dirty="0">
                          <a:effectLst/>
                        </a:rPr>
                        <a:t>$11,066 plus other costs</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extLst>
                  <a:ext uri="{0D108BD9-81ED-4DB2-BD59-A6C34878D82A}">
                    <a16:rowId xmlns:a16="http://schemas.microsoft.com/office/drawing/2014/main" val="3223816917"/>
                  </a:ext>
                </a:extLst>
              </a:tr>
              <a:tr h="583402">
                <a:tc>
                  <a:txBody>
                    <a:bodyPr/>
                    <a:lstStyle/>
                    <a:p>
                      <a:pPr marL="0" marR="0" algn="ctr">
                        <a:lnSpc>
                          <a:spcPct val="107000"/>
                        </a:lnSpc>
                        <a:spcBef>
                          <a:spcPts val="0"/>
                        </a:spcBef>
                        <a:spcAft>
                          <a:spcPts val="0"/>
                        </a:spcAft>
                      </a:pPr>
                      <a:r>
                        <a:rPr lang="en-US" sz="1000" u="sng" dirty="0">
                          <a:effectLst/>
                          <a:hlinkClick r:id="rId4"/>
                        </a:rPr>
                        <a:t>2600 Grand Avenue, Des Moines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tc>
                  <a:txBody>
                    <a:bodyPr/>
                    <a:lstStyle/>
                    <a:p>
                      <a:pPr marL="0" marR="0" algn="ctr">
                        <a:lnSpc>
                          <a:spcPct val="107000"/>
                        </a:lnSpc>
                        <a:spcBef>
                          <a:spcPts val="0"/>
                        </a:spcBef>
                        <a:spcAft>
                          <a:spcPts val="0"/>
                        </a:spcAft>
                      </a:pPr>
                      <a:r>
                        <a:rPr lang="en-US" sz="1000" dirty="0">
                          <a:effectLst/>
                        </a:rPr>
                        <a:t>$10.95 per SF</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tc>
                  <a:txBody>
                    <a:bodyPr/>
                    <a:lstStyle/>
                    <a:p>
                      <a:pPr marL="0" marR="0" algn="ctr">
                        <a:lnSpc>
                          <a:spcPct val="107000"/>
                        </a:lnSpc>
                        <a:spcBef>
                          <a:spcPts val="0"/>
                        </a:spcBef>
                        <a:spcAft>
                          <a:spcPts val="0"/>
                        </a:spcAft>
                      </a:pPr>
                      <a:r>
                        <a:rPr lang="en-US" sz="1000" dirty="0">
                          <a:effectLst/>
                        </a:rPr>
                        <a:t>1,000 SF</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tc>
                  <a:txBody>
                    <a:bodyPr/>
                    <a:lstStyle/>
                    <a:p>
                      <a:pPr marL="0" marR="0" algn="ctr">
                        <a:lnSpc>
                          <a:spcPct val="107000"/>
                        </a:lnSpc>
                        <a:spcBef>
                          <a:spcPts val="0"/>
                        </a:spcBef>
                        <a:spcAft>
                          <a:spcPts val="0"/>
                        </a:spcAft>
                      </a:pPr>
                      <a:r>
                        <a:rPr lang="en-US" sz="1000" dirty="0">
                          <a:effectLst/>
                        </a:rPr>
                        <a:t>Does not include utilities, property expenses, or building services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tc>
                  <a:txBody>
                    <a:bodyPr/>
                    <a:lstStyle/>
                    <a:p>
                      <a:pPr marL="0" marR="0" algn="ctr">
                        <a:lnSpc>
                          <a:spcPct val="107000"/>
                        </a:lnSpc>
                        <a:spcBef>
                          <a:spcPts val="0"/>
                        </a:spcBef>
                        <a:spcAft>
                          <a:spcPts val="0"/>
                        </a:spcAft>
                      </a:pPr>
                      <a:r>
                        <a:rPr lang="en-US" sz="1000" b="1" dirty="0">
                          <a:effectLst/>
                        </a:rPr>
                        <a:t>$10,950 plus other costs</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extLst>
                  <a:ext uri="{0D108BD9-81ED-4DB2-BD59-A6C34878D82A}">
                    <a16:rowId xmlns:a16="http://schemas.microsoft.com/office/drawing/2014/main" val="3666587589"/>
                  </a:ext>
                </a:extLst>
              </a:tr>
              <a:tr h="719294">
                <a:tc>
                  <a:txBody>
                    <a:bodyPr/>
                    <a:lstStyle/>
                    <a:p>
                      <a:pPr marL="0" marR="0" algn="ctr">
                        <a:lnSpc>
                          <a:spcPct val="107000"/>
                        </a:lnSpc>
                        <a:spcBef>
                          <a:spcPts val="0"/>
                        </a:spcBef>
                        <a:spcAft>
                          <a:spcPts val="0"/>
                        </a:spcAft>
                      </a:pPr>
                      <a:r>
                        <a:rPr lang="en-US" sz="1000" u="sng" dirty="0">
                          <a:effectLst/>
                          <a:hlinkClick r:id="rId5"/>
                        </a:rPr>
                        <a:t>913 9</a:t>
                      </a:r>
                      <a:r>
                        <a:rPr lang="en-US" sz="1000" u="sng" baseline="30000" dirty="0">
                          <a:effectLst/>
                          <a:hlinkClick r:id="rId5"/>
                        </a:rPr>
                        <a:t>th</a:t>
                      </a:r>
                      <a:r>
                        <a:rPr lang="en-US" sz="1000" u="sng" dirty="0">
                          <a:effectLst/>
                          <a:hlinkClick r:id="rId5"/>
                        </a:rPr>
                        <a:t> Street, West Des Moines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tc>
                  <a:txBody>
                    <a:bodyPr/>
                    <a:lstStyle/>
                    <a:p>
                      <a:pPr marL="0" marR="0" algn="ctr">
                        <a:lnSpc>
                          <a:spcPct val="107000"/>
                        </a:lnSpc>
                        <a:spcBef>
                          <a:spcPts val="0"/>
                        </a:spcBef>
                        <a:spcAft>
                          <a:spcPts val="0"/>
                        </a:spcAft>
                      </a:pPr>
                      <a:r>
                        <a:rPr lang="en-US" sz="1000" dirty="0">
                          <a:effectLst/>
                        </a:rPr>
                        <a:t>$18.23 per SF</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tc>
                  <a:txBody>
                    <a:bodyPr/>
                    <a:lstStyle/>
                    <a:p>
                      <a:pPr marL="0" marR="0" algn="ctr">
                        <a:lnSpc>
                          <a:spcPct val="107000"/>
                        </a:lnSpc>
                        <a:spcBef>
                          <a:spcPts val="0"/>
                        </a:spcBef>
                        <a:spcAft>
                          <a:spcPts val="0"/>
                        </a:spcAft>
                      </a:pPr>
                      <a:r>
                        <a:rPr lang="en-US" sz="1000" dirty="0">
                          <a:effectLst/>
                        </a:rPr>
                        <a:t>988 SF</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tc>
                  <a:txBody>
                    <a:bodyPr/>
                    <a:lstStyle/>
                    <a:p>
                      <a:pPr marL="0" marR="0" algn="ctr">
                        <a:lnSpc>
                          <a:spcPct val="107000"/>
                        </a:lnSpc>
                        <a:spcBef>
                          <a:spcPts val="0"/>
                        </a:spcBef>
                        <a:spcAft>
                          <a:spcPts val="0"/>
                        </a:spcAft>
                      </a:pPr>
                      <a:r>
                        <a:rPr lang="en-US" sz="1000" dirty="0">
                          <a:effectLst/>
                        </a:rPr>
                        <a:t>May not include certain utilities, building services, and property expenses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tc>
                  <a:txBody>
                    <a:bodyPr/>
                    <a:lstStyle/>
                    <a:p>
                      <a:pPr marL="0" marR="0" algn="ctr">
                        <a:lnSpc>
                          <a:spcPct val="107000"/>
                        </a:lnSpc>
                        <a:spcBef>
                          <a:spcPts val="0"/>
                        </a:spcBef>
                        <a:spcAft>
                          <a:spcPts val="0"/>
                        </a:spcAft>
                      </a:pPr>
                      <a:r>
                        <a:rPr lang="en-US" sz="1000" b="1" dirty="0">
                          <a:effectLst/>
                        </a:rPr>
                        <a:t>$18,011.24 plus other costs</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extLst>
                  <a:ext uri="{0D108BD9-81ED-4DB2-BD59-A6C34878D82A}">
                    <a16:rowId xmlns:a16="http://schemas.microsoft.com/office/drawing/2014/main" val="226155875"/>
                  </a:ext>
                </a:extLst>
              </a:tr>
              <a:tr h="719294">
                <a:tc>
                  <a:txBody>
                    <a:bodyPr/>
                    <a:lstStyle/>
                    <a:p>
                      <a:pPr marL="0" marR="0" algn="ctr">
                        <a:lnSpc>
                          <a:spcPct val="107000"/>
                        </a:lnSpc>
                        <a:spcBef>
                          <a:spcPts val="0"/>
                        </a:spcBef>
                        <a:spcAft>
                          <a:spcPts val="0"/>
                        </a:spcAft>
                      </a:pPr>
                      <a:r>
                        <a:rPr lang="en-US" sz="1000" u="sng" dirty="0">
                          <a:effectLst/>
                          <a:hlinkClick r:id="rId6"/>
                        </a:rPr>
                        <a:t>3821 71</a:t>
                      </a:r>
                      <a:r>
                        <a:rPr lang="en-US" sz="1000" u="sng" baseline="30000" dirty="0">
                          <a:effectLst/>
                          <a:hlinkClick r:id="rId6"/>
                        </a:rPr>
                        <a:t>st</a:t>
                      </a:r>
                      <a:r>
                        <a:rPr lang="en-US" sz="1000" u="sng" dirty="0">
                          <a:effectLst/>
                          <a:hlinkClick r:id="rId6"/>
                        </a:rPr>
                        <a:t> Street, Urbandale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tc>
                  <a:txBody>
                    <a:bodyPr/>
                    <a:lstStyle/>
                    <a:p>
                      <a:pPr marL="0" marR="0" algn="ctr">
                        <a:lnSpc>
                          <a:spcPct val="107000"/>
                        </a:lnSpc>
                        <a:spcBef>
                          <a:spcPts val="0"/>
                        </a:spcBef>
                        <a:spcAft>
                          <a:spcPts val="0"/>
                        </a:spcAft>
                      </a:pPr>
                      <a:r>
                        <a:rPr lang="en-US" sz="1000" dirty="0">
                          <a:effectLst/>
                        </a:rPr>
                        <a:t>$9.50 per SF</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tc>
                  <a:txBody>
                    <a:bodyPr/>
                    <a:lstStyle/>
                    <a:p>
                      <a:pPr marL="0" marR="0" algn="ctr">
                        <a:lnSpc>
                          <a:spcPct val="107000"/>
                        </a:lnSpc>
                        <a:spcBef>
                          <a:spcPts val="0"/>
                        </a:spcBef>
                        <a:spcAft>
                          <a:spcPts val="0"/>
                        </a:spcAft>
                      </a:pPr>
                      <a:r>
                        <a:rPr lang="en-US" sz="1000" dirty="0">
                          <a:effectLst/>
                        </a:rPr>
                        <a:t>1,200 SF</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tc>
                  <a:txBody>
                    <a:bodyPr/>
                    <a:lstStyle/>
                    <a:p>
                      <a:pPr marL="0" marR="0" algn="ctr">
                        <a:lnSpc>
                          <a:spcPct val="107000"/>
                        </a:lnSpc>
                        <a:spcBef>
                          <a:spcPts val="0"/>
                        </a:spcBef>
                        <a:spcAft>
                          <a:spcPts val="0"/>
                        </a:spcAft>
                      </a:pPr>
                      <a:r>
                        <a:rPr lang="en-US" sz="1000" dirty="0">
                          <a:effectLst/>
                        </a:rPr>
                        <a:t>May not include certain utilities, building services, and property expenses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tc>
                  <a:txBody>
                    <a:bodyPr/>
                    <a:lstStyle/>
                    <a:p>
                      <a:pPr marL="0" marR="0" algn="ctr">
                        <a:lnSpc>
                          <a:spcPct val="107000"/>
                        </a:lnSpc>
                        <a:spcBef>
                          <a:spcPts val="0"/>
                        </a:spcBef>
                        <a:spcAft>
                          <a:spcPts val="0"/>
                        </a:spcAft>
                      </a:pPr>
                      <a:r>
                        <a:rPr lang="en-US" sz="1000" b="1" dirty="0">
                          <a:effectLst/>
                        </a:rPr>
                        <a:t>$11,400 plus other costs</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46907" marR="46907" marT="0" marB="0" anchor="ctr"/>
                </a:tc>
                <a:extLst>
                  <a:ext uri="{0D108BD9-81ED-4DB2-BD59-A6C34878D82A}">
                    <a16:rowId xmlns:a16="http://schemas.microsoft.com/office/drawing/2014/main" val="162207946"/>
                  </a:ext>
                </a:extLst>
              </a:tr>
            </a:tbl>
          </a:graphicData>
        </a:graphic>
      </p:graphicFrame>
    </p:spTree>
    <p:extLst>
      <p:ext uri="{BB962C8B-B14F-4D97-AF65-F5344CB8AC3E}">
        <p14:creationId xmlns:p14="http://schemas.microsoft.com/office/powerpoint/2010/main" val="35089638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MIPA Transition</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99332"/>
            <a:ext cx="8839200" cy="3534301"/>
          </a:xfrm>
          <a:prstGeom prst="rect">
            <a:avLst/>
          </a:prstGeom>
          <a:noFill/>
        </p:spPr>
        <p:txBody>
          <a:bodyPr wrap="square" rtlCol="0">
            <a:spAutoFit/>
          </a:bodyPr>
          <a:lstStyle/>
          <a:p>
            <a:pPr marL="338138" indent="-338138">
              <a:spcBef>
                <a:spcPts val="434"/>
              </a:spcBef>
              <a:spcAft>
                <a:spcPts val="400"/>
              </a:spcAft>
              <a:buFont typeface="Wingdings" panose="05000000000000000000" pitchFamily="2" charset="2"/>
              <a:buChar char="§"/>
              <a:defRPr/>
            </a:pPr>
            <a:r>
              <a:rPr lang="en-US" dirty="0">
                <a:solidFill>
                  <a:prstClr val="black"/>
                </a:solidFill>
                <a:latin typeface="Calibri" panose="020F0502020204030204"/>
                <a:cs typeface="Times New Roman"/>
              </a:rPr>
              <a:t>As staff continues to review potential services and costs, Category #1 items will be prioritized first. Staffing benefits, including insurance and differed compensation, will most likely be the items that will take the longest to secure</a:t>
            </a:r>
          </a:p>
          <a:p>
            <a:pPr marL="338138" indent="-338138">
              <a:spcBef>
                <a:spcPts val="434"/>
              </a:spcBef>
              <a:spcAft>
                <a:spcPts val="400"/>
              </a:spcAft>
              <a:buFont typeface="Wingdings" panose="05000000000000000000" pitchFamily="2" charset="2"/>
              <a:buChar char="§"/>
              <a:defRPr/>
            </a:pPr>
            <a:r>
              <a:rPr lang="en-US" dirty="0">
                <a:solidFill>
                  <a:prstClr val="black"/>
                </a:solidFill>
                <a:latin typeface="Calibri" panose="020F0502020204030204"/>
                <a:cs typeface="Times New Roman"/>
              </a:rPr>
              <a:t>Because insurance is only needed for two employees, it was advised that each potential vendor will have the same general costs. Therefore, it would be best to select an insurance vendor to work with for health, vision, and dental. Assured Partners was recommended and currently works with other EDDs and COGs in Iowa</a:t>
            </a:r>
          </a:p>
          <a:p>
            <a:pPr marL="338138" indent="-338138">
              <a:spcBef>
                <a:spcPts val="434"/>
              </a:spcBef>
              <a:spcAft>
                <a:spcPts val="400"/>
              </a:spcAft>
              <a:buFont typeface="Wingdings" panose="05000000000000000000" pitchFamily="2" charset="2"/>
              <a:buChar char="§"/>
              <a:defRPr/>
            </a:pPr>
            <a:r>
              <a:rPr lang="en-US" dirty="0">
                <a:solidFill>
                  <a:prstClr val="black"/>
                </a:solidFill>
                <a:latin typeface="Calibri" panose="020F0502020204030204"/>
                <a:cs typeface="Times New Roman"/>
              </a:rPr>
              <a:t>Staff is requesting permission to begin working with Assured Partners to get quotes for employee insurance and other potential service vendors</a:t>
            </a:r>
          </a:p>
          <a:p>
            <a:pPr marL="338138" indent="-338138">
              <a:spcBef>
                <a:spcPts val="434"/>
              </a:spcBef>
              <a:spcAft>
                <a:spcPts val="400"/>
              </a:spcAft>
              <a:buFont typeface="Wingdings" panose="05000000000000000000" pitchFamily="2" charset="2"/>
              <a:buChar char="§"/>
              <a:defRPr/>
            </a:pPr>
            <a:endParaRPr lang="en-US" u="sng" dirty="0">
              <a:solidFill>
                <a:prstClr val="black"/>
              </a:solidFill>
              <a:latin typeface="Calibri" panose="020F0502020204030204"/>
              <a:cs typeface="Times New Roman"/>
            </a:endParaRPr>
          </a:p>
          <a:p>
            <a:pPr marL="795338" lvl="1" indent="-338138">
              <a:spcBef>
                <a:spcPts val="434"/>
              </a:spcBef>
              <a:spcAft>
                <a:spcPts val="400"/>
              </a:spcAft>
              <a:buFont typeface="Wingdings" panose="05000000000000000000" pitchFamily="2" charset="2"/>
              <a:buChar char="§"/>
              <a:defRPr/>
            </a:pPr>
            <a:endParaRPr kumimoji="0" lang="en-US" sz="1700" b="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25191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CIRTPA Administration</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1047750"/>
            <a:ext cx="8839200" cy="2513509"/>
          </a:xfrm>
          <a:prstGeom prst="rect">
            <a:avLst/>
          </a:prstGeom>
          <a:noFill/>
        </p:spPr>
        <p:txBody>
          <a:bodyPr wrap="square" rtlCol="0">
            <a:spAutoFit/>
          </a:bodyPr>
          <a:lstStyle/>
          <a:p>
            <a:pPr marL="338138" indent="-338138">
              <a:spcBef>
                <a:spcPts val="434"/>
              </a:spcBef>
              <a:spcAft>
                <a:spcPts val="400"/>
              </a:spcAft>
              <a:buFont typeface="Wingdings" panose="05000000000000000000" pitchFamily="2" charset="2"/>
              <a:buChar char="§"/>
            </a:pPr>
            <a:r>
              <a:rPr lang="en-US" dirty="0"/>
              <a:t>Last month staff presented updates on CIRTPA activities, and the discussions being held to review administrative options available to CIRTPA</a:t>
            </a:r>
          </a:p>
          <a:p>
            <a:pPr marL="338138" indent="-338138">
              <a:spcBef>
                <a:spcPts val="434"/>
              </a:spcBef>
              <a:spcAft>
                <a:spcPts val="400"/>
              </a:spcAft>
              <a:buFont typeface="Wingdings" panose="05000000000000000000" pitchFamily="2" charset="2"/>
              <a:buChar char="§"/>
            </a:pPr>
            <a:r>
              <a:rPr lang="en-US" dirty="0"/>
              <a:t>A CIRTPA Administration Subcommittee meeting was held on October 25 where the committee voted 4 – 0 to recommend to the full CIRTPA Technical and Policy Committees to hire MIPA to become the new organization administrators</a:t>
            </a:r>
          </a:p>
          <a:p>
            <a:pPr marL="338138" indent="-338138">
              <a:spcBef>
                <a:spcPts val="434"/>
              </a:spcBef>
              <a:spcAft>
                <a:spcPts val="400"/>
              </a:spcAft>
              <a:buFont typeface="Wingdings" panose="05000000000000000000" pitchFamily="2" charset="2"/>
              <a:buChar char="§"/>
            </a:pPr>
            <a:r>
              <a:rPr lang="en-US" dirty="0"/>
              <a:t>Should CIRTPA and MIPA agree on administration terms, MIPA would be able to hire an additional staff person (Andrew Collings) and associated costs that would have a net positive gain to the overall MIPA budget</a:t>
            </a:r>
          </a:p>
        </p:txBody>
      </p:sp>
    </p:spTree>
    <p:extLst>
      <p:ext uri="{BB962C8B-B14F-4D97-AF65-F5344CB8AC3E}">
        <p14:creationId xmlns:p14="http://schemas.microsoft.com/office/powerpoint/2010/main" val="3844630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2B692DF7-7AAD-CEA2-1F98-7D79D6D2F352}"/>
              </a:ext>
            </a:extLst>
          </p:cNvPr>
          <p:cNvSpPr/>
          <p:nvPr/>
        </p:nvSpPr>
        <p:spPr>
          <a:xfrm>
            <a:off x="7312914" y="0"/>
            <a:ext cx="1831086" cy="5143500"/>
          </a:xfrm>
          <a:prstGeom prst="rect">
            <a:avLst/>
          </a:prstGeom>
          <a:solidFill>
            <a:srgbClr val="F8CF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Rectangle 23">
            <a:extLst>
              <a:ext uri="{FF2B5EF4-FFF2-40B4-BE49-F238E27FC236}">
                <a16:creationId xmlns:a16="http://schemas.microsoft.com/office/drawing/2014/main" id="{EAB67341-8114-B314-A249-A7AB4BA54041}"/>
              </a:ext>
            </a:extLst>
          </p:cNvPr>
          <p:cNvSpPr/>
          <p:nvPr/>
        </p:nvSpPr>
        <p:spPr>
          <a:xfrm>
            <a:off x="5477765" y="-1"/>
            <a:ext cx="1831086" cy="5143501"/>
          </a:xfrm>
          <a:prstGeom prst="rect">
            <a:avLst/>
          </a:prstGeom>
          <a:solidFill>
            <a:srgbClr val="8F3C2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Rectangle 22">
            <a:extLst>
              <a:ext uri="{FF2B5EF4-FFF2-40B4-BE49-F238E27FC236}">
                <a16:creationId xmlns:a16="http://schemas.microsoft.com/office/drawing/2014/main" id="{245A9EFB-8A21-4FC9-306F-E4A4DBE08ABC}"/>
              </a:ext>
            </a:extLst>
          </p:cNvPr>
          <p:cNvSpPr/>
          <p:nvPr/>
        </p:nvSpPr>
        <p:spPr>
          <a:xfrm>
            <a:off x="3656457" y="0"/>
            <a:ext cx="1831086" cy="5143044"/>
          </a:xfrm>
          <a:prstGeom prst="rect">
            <a:avLst/>
          </a:prstGeom>
          <a:solidFill>
            <a:srgbClr val="77ADA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a:ea typeface="+mn-ea"/>
              <a:cs typeface="+mn-cs"/>
            </a:endParaRPr>
          </a:p>
        </p:txBody>
      </p:sp>
      <p:sp>
        <p:nvSpPr>
          <p:cNvPr id="22" name="Rectangle 21">
            <a:extLst>
              <a:ext uri="{FF2B5EF4-FFF2-40B4-BE49-F238E27FC236}">
                <a16:creationId xmlns:a16="http://schemas.microsoft.com/office/drawing/2014/main" id="{625623F1-4C65-9350-2D54-1470CB99F9FC}"/>
              </a:ext>
            </a:extLst>
          </p:cNvPr>
          <p:cNvSpPr/>
          <p:nvPr/>
        </p:nvSpPr>
        <p:spPr>
          <a:xfrm>
            <a:off x="1830933" y="-454"/>
            <a:ext cx="1831086" cy="5143499"/>
          </a:xfrm>
          <a:prstGeom prst="rect">
            <a:avLst/>
          </a:prstGeom>
          <a:solidFill>
            <a:srgbClr val="5884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818108DF-7CA4-530F-200B-27F24D9E7E9D}"/>
              </a:ext>
            </a:extLst>
          </p:cNvPr>
          <p:cNvSpPr/>
          <p:nvPr/>
        </p:nvSpPr>
        <p:spPr>
          <a:xfrm>
            <a:off x="-7486" y="0"/>
            <a:ext cx="1831086" cy="5143500"/>
          </a:xfrm>
          <a:prstGeom prst="rect">
            <a:avLst/>
          </a:prstGeom>
          <a:solidFill>
            <a:srgbClr val="406E9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Rectangle 2">
            <a:extLst>
              <a:ext uri="{FF2B5EF4-FFF2-40B4-BE49-F238E27FC236}">
                <a16:creationId xmlns:a16="http://schemas.microsoft.com/office/drawing/2014/main" id="{8928D505-4373-64D7-CDC2-D87BE0471108}"/>
              </a:ext>
            </a:extLst>
          </p:cNvPr>
          <p:cNvSpPr>
            <a:spLocks noChangeArrowheads="1"/>
          </p:cNvSpPr>
          <p:nvPr/>
        </p:nvSpPr>
        <p:spPr bwMode="auto">
          <a:xfrm>
            <a:off x="2359582" y="775354"/>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025" name="Picture 1">
            <a:extLst>
              <a:ext uri="{FF2B5EF4-FFF2-40B4-BE49-F238E27FC236}">
                <a16:creationId xmlns:a16="http://schemas.microsoft.com/office/drawing/2014/main" id="{3FA7CECB-829E-A53E-C97E-A52989FD76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7301" y="0"/>
            <a:ext cx="1813560" cy="140242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254C6C6-CAEF-450C-86F0-DF68EBABF6A7}"/>
              </a:ext>
            </a:extLst>
          </p:cNvPr>
          <p:cNvSpPr txBox="1"/>
          <p:nvPr/>
        </p:nvSpPr>
        <p:spPr>
          <a:xfrm>
            <a:off x="-46844" y="1406583"/>
            <a:ext cx="1854997" cy="551433"/>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450"/>
              </a:spcBef>
              <a:spcAft>
                <a:spcPts val="45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Des Moines Area Metropolitan Planning Organization</a:t>
            </a:r>
          </a:p>
          <a:p>
            <a:pPr marL="0" marR="0" lvl="0" indent="0" algn="ctr" defTabSz="914378" rtl="0" eaLnBrk="1" fontAlgn="auto" latinLnBrk="0" hangingPunct="1">
              <a:lnSpc>
                <a:spcPct val="100000"/>
              </a:lnSpc>
              <a:spcBef>
                <a:spcPts val="150"/>
              </a:spcBef>
              <a:spcAft>
                <a:spcPts val="45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Calibri"/>
                <a:ea typeface="+mn-ea"/>
                <a:cs typeface="+mn-cs"/>
              </a:rPr>
              <a:t>Chair: Bob Andeweg, Urbandale Mayor</a:t>
            </a:r>
          </a:p>
        </p:txBody>
      </p:sp>
      <p:sp>
        <p:nvSpPr>
          <p:cNvPr id="12" name="TextBox 11">
            <a:extLst>
              <a:ext uri="{FF2B5EF4-FFF2-40B4-BE49-F238E27FC236}">
                <a16:creationId xmlns:a16="http://schemas.microsoft.com/office/drawing/2014/main" id="{A8547424-CEFC-C575-A556-6E432A9F57EB}"/>
              </a:ext>
            </a:extLst>
          </p:cNvPr>
          <p:cNvSpPr txBox="1"/>
          <p:nvPr/>
        </p:nvSpPr>
        <p:spPr>
          <a:xfrm>
            <a:off x="1886021" y="1402426"/>
            <a:ext cx="1694033" cy="823302"/>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45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Central Iowa Regional Transportation Alliance (CIRTPA)</a:t>
            </a:r>
          </a:p>
          <a:p>
            <a:pPr marL="0" marR="0" lvl="0" indent="0" algn="ctr" defTabSz="914378" rtl="0" eaLnBrk="1" fontAlgn="auto" latinLnBrk="0" hangingPunct="1">
              <a:lnSpc>
                <a:spcPct val="100000"/>
              </a:lnSpc>
              <a:spcBef>
                <a:spcPts val="150"/>
              </a:spcBef>
              <a:spcAft>
                <a:spcPts val="450"/>
              </a:spcAft>
              <a:buClrTx/>
              <a:buSzTx/>
              <a:buFontTx/>
              <a:buNone/>
              <a:tabLst/>
              <a:defRPr/>
            </a:pPr>
            <a:r>
              <a:rPr kumimoji="0" lang="en-US" sz="600" b="1" i="0" u="none" strike="noStrike" kern="1200" cap="none" spc="0" normalizeH="0" baseline="0" noProof="0" dirty="0">
                <a:ln>
                  <a:noFill/>
                </a:ln>
                <a:solidFill>
                  <a:prstClr val="white"/>
                </a:solidFill>
                <a:effectLst/>
                <a:uLnTx/>
                <a:uFillTx/>
                <a:latin typeface="Calibri"/>
                <a:ea typeface="+mn-ea"/>
                <a:cs typeface="+mn-cs"/>
              </a:rPr>
              <a:t>Chair: Anthony Brown, Adel City Administrator</a:t>
            </a:r>
          </a:p>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450" b="1"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7A06DA57-D912-DB5F-70D2-6FEAF5E5C105}"/>
              </a:ext>
            </a:extLst>
          </p:cNvPr>
          <p:cNvSpPr txBox="1"/>
          <p:nvPr/>
        </p:nvSpPr>
        <p:spPr>
          <a:xfrm>
            <a:off x="5507423" y="1402425"/>
            <a:ext cx="1774002" cy="589905"/>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45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Story County Housing Trust Fund</a:t>
            </a:r>
          </a:p>
          <a:p>
            <a:pPr marL="0" marR="0" lvl="0" indent="0" algn="ctr" defTabSz="914378" rtl="0" eaLnBrk="1" fontAlgn="auto" latinLnBrk="0" hangingPunct="1">
              <a:lnSpc>
                <a:spcPct val="100000"/>
              </a:lnSpc>
              <a:spcBef>
                <a:spcPts val="0"/>
              </a:spcBef>
              <a:spcAft>
                <a:spcPts val="450"/>
              </a:spcAft>
              <a:buClrTx/>
              <a:buSzTx/>
              <a:buFontTx/>
              <a:buNone/>
              <a:tabLst/>
              <a:defRPr/>
            </a:pPr>
            <a:r>
              <a:rPr kumimoji="0" lang="en-US" sz="600" b="1" i="0" u="none" strike="noStrike" kern="1200" cap="none" spc="0" normalizeH="0" baseline="0" noProof="0" dirty="0">
                <a:ln>
                  <a:noFill/>
                </a:ln>
                <a:solidFill>
                  <a:prstClr val="white"/>
                </a:solidFill>
                <a:effectLst/>
                <a:uLnTx/>
                <a:uFillTx/>
                <a:latin typeface="Calibri"/>
                <a:ea typeface="+mn-ea"/>
                <a:cs typeface="+mn-cs"/>
              </a:rPr>
              <a:t>Chair: Amber Corrieri, Ames City Council</a:t>
            </a:r>
          </a:p>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95772FD0-2A93-47C7-7E11-0731D692F343}"/>
              </a:ext>
            </a:extLst>
          </p:cNvPr>
          <p:cNvSpPr txBox="1"/>
          <p:nvPr/>
        </p:nvSpPr>
        <p:spPr>
          <a:xfrm>
            <a:off x="7334307" y="1402423"/>
            <a:ext cx="1742718" cy="387286"/>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45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Central IA Housing Trust Fund</a:t>
            </a:r>
          </a:p>
          <a:p>
            <a:pPr marL="0" marR="0" lvl="0" indent="0" algn="ctr" defTabSz="914378" rtl="0" eaLnBrk="1" fontAlgn="auto" latinLnBrk="0" hangingPunct="1">
              <a:lnSpc>
                <a:spcPct val="100000"/>
              </a:lnSpc>
              <a:spcBef>
                <a:spcPts val="0"/>
              </a:spcBef>
              <a:spcAft>
                <a:spcPts val="450"/>
              </a:spcAft>
              <a:buClrTx/>
              <a:buSzTx/>
              <a:buFontTx/>
              <a:buNone/>
              <a:tabLst/>
              <a:defRPr/>
            </a:pPr>
            <a:r>
              <a:rPr kumimoji="0" lang="en-US" sz="600" b="1" i="0" u="none" strike="noStrike" kern="1200" cap="none" spc="0" normalizeH="0" baseline="0" noProof="0" dirty="0">
                <a:ln>
                  <a:noFill/>
                </a:ln>
                <a:solidFill>
                  <a:prstClr val="white"/>
                </a:solidFill>
                <a:effectLst/>
                <a:uLnTx/>
                <a:uFillTx/>
                <a:latin typeface="Calibri"/>
                <a:ea typeface="+mn-ea"/>
                <a:cs typeface="+mn-cs"/>
              </a:rPr>
              <a:t>Chair: Deven Markley, Carlisle City Administrator</a:t>
            </a:r>
          </a:p>
        </p:txBody>
      </p:sp>
      <p:sp>
        <p:nvSpPr>
          <p:cNvPr id="19" name="TextBox 18">
            <a:extLst>
              <a:ext uri="{FF2B5EF4-FFF2-40B4-BE49-F238E27FC236}">
                <a16:creationId xmlns:a16="http://schemas.microsoft.com/office/drawing/2014/main" id="{FFE3A13D-A141-D86A-79D3-158FB8631AE1}"/>
              </a:ext>
            </a:extLst>
          </p:cNvPr>
          <p:cNvSpPr txBox="1"/>
          <p:nvPr/>
        </p:nvSpPr>
        <p:spPr>
          <a:xfrm>
            <a:off x="66975" y="2028377"/>
            <a:ext cx="1701486" cy="577081"/>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prstClr val="white"/>
                </a:solidFill>
                <a:effectLst/>
                <a:uLnTx/>
                <a:uFillTx/>
                <a:latin typeface="Calibri"/>
                <a:ea typeface="+mn-ea"/>
                <a:cs typeface="+mn-cs"/>
              </a:rPr>
              <a:t>Activities</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Facilitate federal transportation funding; multimodal transportation planning </a:t>
            </a:r>
          </a:p>
        </p:txBody>
      </p:sp>
      <p:pic>
        <p:nvPicPr>
          <p:cNvPr id="27" name="Picture 1">
            <a:extLst>
              <a:ext uri="{FF2B5EF4-FFF2-40B4-BE49-F238E27FC236}">
                <a16:creationId xmlns:a16="http://schemas.microsoft.com/office/drawing/2014/main" id="{DE820E87-D9E7-6CAF-878A-EB9ED6C2DB7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1833395" y="520"/>
            <a:ext cx="1813560" cy="140138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
            <a:extLst>
              <a:ext uri="{FF2B5EF4-FFF2-40B4-BE49-F238E27FC236}">
                <a16:creationId xmlns:a16="http://schemas.microsoft.com/office/drawing/2014/main" id="{C8962596-4D4B-389A-568F-E22B07F85C4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3669996" y="974"/>
            <a:ext cx="1813560" cy="1401387"/>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
            <a:extLst>
              <a:ext uri="{FF2B5EF4-FFF2-40B4-BE49-F238E27FC236}">
                <a16:creationId xmlns:a16="http://schemas.microsoft.com/office/drawing/2014/main" id="{092399C3-46DF-ABF1-62D3-333A73D83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5497045" y="-1"/>
            <a:ext cx="1813560" cy="1402426"/>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
            <a:extLst>
              <a:ext uri="{FF2B5EF4-FFF2-40B4-BE49-F238E27FC236}">
                <a16:creationId xmlns:a16="http://schemas.microsoft.com/office/drawing/2014/main" id="{B8296E0C-750E-F014-4F60-0DE238C41AF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p:blipFill>
        <p:spPr bwMode="auto">
          <a:xfrm>
            <a:off x="7326416" y="-1"/>
            <a:ext cx="1813560" cy="1402426"/>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B1CDF823-FAEF-918C-FDAC-9166E12FEF92}"/>
              </a:ext>
            </a:extLst>
          </p:cNvPr>
          <p:cNvSpPr txBox="1"/>
          <p:nvPr/>
        </p:nvSpPr>
        <p:spPr>
          <a:xfrm>
            <a:off x="1941109" y="2046771"/>
            <a:ext cx="1660261" cy="577081"/>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prstClr val="white"/>
                </a:solidFill>
                <a:effectLst/>
                <a:uLnTx/>
                <a:uFillTx/>
                <a:latin typeface="Calibri"/>
                <a:ea typeface="+mn-ea"/>
                <a:cs typeface="+mn-cs"/>
              </a:rPr>
              <a:t>Activities</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Facilitate federal transportation funding; multimodal transportation planning </a:t>
            </a:r>
          </a:p>
        </p:txBody>
      </p:sp>
      <p:sp>
        <p:nvSpPr>
          <p:cNvPr id="32" name="TextBox 31">
            <a:extLst>
              <a:ext uri="{FF2B5EF4-FFF2-40B4-BE49-F238E27FC236}">
                <a16:creationId xmlns:a16="http://schemas.microsoft.com/office/drawing/2014/main" id="{27CB4A67-24C5-CCA4-504C-F30D63839A22}"/>
              </a:ext>
            </a:extLst>
          </p:cNvPr>
          <p:cNvSpPr txBox="1"/>
          <p:nvPr/>
        </p:nvSpPr>
        <p:spPr>
          <a:xfrm>
            <a:off x="3656458" y="2040767"/>
            <a:ext cx="1793765" cy="692497"/>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prstClr val="white"/>
                </a:solidFill>
                <a:effectLst/>
                <a:uLnTx/>
                <a:uFillTx/>
                <a:latin typeface="Calibri"/>
                <a:ea typeface="+mn-ea"/>
                <a:cs typeface="+mn-cs"/>
              </a:rPr>
              <a:t>Activities</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Grant writing and administration; general planning assistance;  infrastructure planning for economic development</a:t>
            </a:r>
          </a:p>
        </p:txBody>
      </p:sp>
      <p:sp>
        <p:nvSpPr>
          <p:cNvPr id="33" name="TextBox 32">
            <a:extLst>
              <a:ext uri="{FF2B5EF4-FFF2-40B4-BE49-F238E27FC236}">
                <a16:creationId xmlns:a16="http://schemas.microsoft.com/office/drawing/2014/main" id="{520E77E7-F290-281B-F186-7008C859C15A}"/>
              </a:ext>
            </a:extLst>
          </p:cNvPr>
          <p:cNvSpPr txBox="1"/>
          <p:nvPr/>
        </p:nvSpPr>
        <p:spPr>
          <a:xfrm>
            <a:off x="5599130" y="2031341"/>
            <a:ext cx="1598133" cy="461665"/>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prstClr val="white"/>
                </a:solidFill>
                <a:effectLst/>
                <a:uLnTx/>
                <a:uFillTx/>
                <a:latin typeface="Calibri"/>
                <a:ea typeface="+mn-ea"/>
                <a:cs typeface="+mn-cs"/>
              </a:rPr>
              <a:t>Activities</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Funds programs that support and advance affordable housing</a:t>
            </a:r>
          </a:p>
        </p:txBody>
      </p:sp>
      <p:sp>
        <p:nvSpPr>
          <p:cNvPr id="34" name="TextBox 33">
            <a:extLst>
              <a:ext uri="{FF2B5EF4-FFF2-40B4-BE49-F238E27FC236}">
                <a16:creationId xmlns:a16="http://schemas.microsoft.com/office/drawing/2014/main" id="{E74A956E-9DC3-6C5E-18CD-530DB16F9549}"/>
              </a:ext>
            </a:extLst>
          </p:cNvPr>
          <p:cNvSpPr txBox="1"/>
          <p:nvPr/>
        </p:nvSpPr>
        <p:spPr>
          <a:xfrm>
            <a:off x="7420439" y="2052158"/>
            <a:ext cx="1598133" cy="461665"/>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prstClr val="white"/>
                </a:solidFill>
                <a:effectLst/>
                <a:uLnTx/>
                <a:uFillTx/>
                <a:latin typeface="Calibri"/>
                <a:ea typeface="+mn-ea"/>
                <a:cs typeface="+mn-cs"/>
              </a:rPr>
              <a:t>Activities</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Funds programs that support and advance affordable housing</a:t>
            </a:r>
          </a:p>
        </p:txBody>
      </p:sp>
      <p:sp>
        <p:nvSpPr>
          <p:cNvPr id="37" name="TextBox 36">
            <a:extLst>
              <a:ext uri="{FF2B5EF4-FFF2-40B4-BE49-F238E27FC236}">
                <a16:creationId xmlns:a16="http://schemas.microsoft.com/office/drawing/2014/main" id="{2F24C678-CF4D-7828-BA5E-01B5A49BC79C}"/>
              </a:ext>
            </a:extLst>
          </p:cNvPr>
          <p:cNvSpPr txBox="1"/>
          <p:nvPr/>
        </p:nvSpPr>
        <p:spPr>
          <a:xfrm>
            <a:off x="15188" y="3268653"/>
            <a:ext cx="1792685" cy="923330"/>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prstClr val="white"/>
                </a:solidFill>
                <a:effectLst/>
                <a:uLnTx/>
                <a:uFillTx/>
                <a:latin typeface="Calibri"/>
                <a:ea typeface="+mn-ea"/>
                <a:cs typeface="+mn-cs"/>
              </a:rPr>
              <a:t>Budget Revenue Sources</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US Department of Transportation                  </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1" u="none" strike="noStrike" kern="1200" cap="none" spc="0" normalizeH="0" baseline="0" noProof="0" dirty="0">
                <a:ln>
                  <a:noFill/>
                </a:ln>
                <a:solidFill>
                  <a:prstClr val="white"/>
                </a:solidFill>
                <a:effectLst/>
                <a:uLnTx/>
                <a:uFillTx/>
                <a:latin typeface="Calibri"/>
                <a:ea typeface="+mn-ea"/>
                <a:cs typeface="+mn-cs"/>
              </a:rPr>
              <a:t>     (~$1.2 million in FY 23)</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 MPO Member Dues </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1" u="none" strike="noStrike" kern="1200" cap="none" spc="0" normalizeH="0" baseline="0" noProof="0" dirty="0">
                <a:ln>
                  <a:noFill/>
                </a:ln>
                <a:solidFill>
                  <a:prstClr val="white"/>
                </a:solidFill>
                <a:effectLst/>
                <a:uLnTx/>
                <a:uFillTx/>
                <a:latin typeface="Calibri"/>
                <a:ea typeface="+mn-ea"/>
                <a:cs typeface="+mn-cs"/>
              </a:rPr>
              <a:t>     ($1/capita, ~$575,000 in FY 23)</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Contracts with partner organizations  </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1" u="none" strike="noStrike" kern="1200" cap="none" spc="0" normalizeH="0" baseline="0" noProof="0" dirty="0">
                <a:ln>
                  <a:noFill/>
                </a:ln>
                <a:solidFill>
                  <a:prstClr val="white"/>
                </a:solidFill>
                <a:effectLst/>
                <a:uLnTx/>
                <a:uFillTx/>
                <a:latin typeface="Calibri"/>
                <a:ea typeface="+mn-ea"/>
                <a:cs typeface="+mn-cs"/>
              </a:rPr>
              <a:t>     (TBD annually, ~$300,000 in FY 23)</a:t>
            </a:r>
          </a:p>
        </p:txBody>
      </p:sp>
      <p:sp>
        <p:nvSpPr>
          <p:cNvPr id="38" name="TextBox 37">
            <a:extLst>
              <a:ext uri="{FF2B5EF4-FFF2-40B4-BE49-F238E27FC236}">
                <a16:creationId xmlns:a16="http://schemas.microsoft.com/office/drawing/2014/main" id="{1F1A5107-AF75-5B39-C538-A4E48DA359E9}"/>
              </a:ext>
            </a:extLst>
          </p:cNvPr>
          <p:cNvSpPr txBox="1"/>
          <p:nvPr/>
        </p:nvSpPr>
        <p:spPr>
          <a:xfrm>
            <a:off x="1851144" y="3303670"/>
            <a:ext cx="1772232" cy="692497"/>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prstClr val="white"/>
                </a:solidFill>
                <a:effectLst/>
                <a:uLnTx/>
                <a:uFillTx/>
                <a:latin typeface="Calibri"/>
                <a:ea typeface="+mn-ea"/>
                <a:cs typeface="+mn-cs"/>
              </a:rPr>
              <a:t>Budget Revenue Sources</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IA Department of Transportation </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1" u="none" strike="noStrike" kern="1200" cap="none" spc="0" normalizeH="0" baseline="0" noProof="0" dirty="0">
                <a:ln>
                  <a:noFill/>
                </a:ln>
                <a:solidFill>
                  <a:prstClr val="white"/>
                </a:solidFill>
                <a:effectLst/>
                <a:uLnTx/>
                <a:uFillTx/>
                <a:latin typeface="Calibri"/>
                <a:ea typeface="+mn-ea"/>
                <a:cs typeface="+mn-cs"/>
              </a:rPr>
              <a:t>     (~$82,000 in FY 23)</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Member Dues </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1" u="none" strike="noStrike" kern="1200" cap="none" spc="0" normalizeH="0" baseline="0" noProof="0" dirty="0">
                <a:ln>
                  <a:noFill/>
                </a:ln>
                <a:solidFill>
                  <a:prstClr val="white"/>
                </a:solidFill>
                <a:effectLst/>
                <a:uLnTx/>
                <a:uFillTx/>
                <a:latin typeface="Calibri"/>
                <a:ea typeface="+mn-ea"/>
                <a:cs typeface="+mn-cs"/>
              </a:rPr>
              <a:t>     ($0.13/capita, ~$28,000 in FY 23)</a:t>
            </a:r>
          </a:p>
        </p:txBody>
      </p:sp>
      <p:sp>
        <p:nvSpPr>
          <p:cNvPr id="39" name="TextBox 38">
            <a:extLst>
              <a:ext uri="{FF2B5EF4-FFF2-40B4-BE49-F238E27FC236}">
                <a16:creationId xmlns:a16="http://schemas.microsoft.com/office/drawing/2014/main" id="{235CE35E-F632-BBB3-B6E8-0F67FD801894}"/>
              </a:ext>
            </a:extLst>
          </p:cNvPr>
          <p:cNvSpPr txBox="1"/>
          <p:nvPr/>
        </p:nvSpPr>
        <p:spPr>
          <a:xfrm>
            <a:off x="3705865" y="3264326"/>
            <a:ext cx="1716812" cy="923330"/>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prstClr val="white"/>
                </a:solidFill>
                <a:effectLst/>
                <a:uLnTx/>
                <a:uFillTx/>
                <a:latin typeface="Calibri"/>
                <a:ea typeface="+mn-ea"/>
                <a:cs typeface="+mn-cs"/>
              </a:rPr>
              <a:t>Budget Revenue Sources</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US Economic Development Admin.</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     </a:t>
            </a:r>
            <a:r>
              <a:rPr kumimoji="0" lang="en-US" sz="750" b="0" i="1" u="none" strike="noStrike" kern="1200" cap="none" spc="0" normalizeH="0" baseline="0" noProof="0" dirty="0">
                <a:ln>
                  <a:noFill/>
                </a:ln>
                <a:solidFill>
                  <a:prstClr val="white"/>
                </a:solidFill>
                <a:effectLst/>
                <a:uLnTx/>
                <a:uFillTx/>
                <a:latin typeface="Calibri"/>
                <a:ea typeface="+mn-ea"/>
                <a:cs typeface="+mn-cs"/>
              </a:rPr>
              <a:t>($70,000)</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Member Dues</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1" u="none" strike="noStrike" kern="1200" cap="none" spc="0" normalizeH="0" baseline="0" noProof="0" dirty="0">
                <a:ln>
                  <a:noFill/>
                </a:ln>
                <a:solidFill>
                  <a:prstClr val="white"/>
                </a:solidFill>
                <a:effectLst/>
                <a:uLnTx/>
                <a:uFillTx/>
                <a:latin typeface="Calibri"/>
                <a:ea typeface="+mn-ea"/>
                <a:cs typeface="+mn-cs"/>
              </a:rPr>
              <a:t>     ($0.15/capita, $70,000)</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Contracts with members</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1" u="none" strike="noStrike" kern="1200" cap="none" spc="0" normalizeH="0" baseline="0" noProof="0" dirty="0">
                <a:ln>
                  <a:noFill/>
                </a:ln>
                <a:solidFill>
                  <a:prstClr val="white"/>
                </a:solidFill>
                <a:effectLst/>
                <a:uLnTx/>
                <a:uFillTx/>
                <a:latin typeface="Calibri"/>
                <a:ea typeface="+mn-ea"/>
                <a:cs typeface="+mn-cs"/>
              </a:rPr>
              <a:t>      (TBD annually, ~$35,000 in FY 23)</a:t>
            </a:r>
            <a:endParaRPr kumimoji="0" lang="en-US" sz="750" b="0" i="0" u="none" strike="noStrike" kern="1200" cap="none" spc="0" normalizeH="0" baseline="0" noProof="0" dirty="0">
              <a:ln>
                <a:noFill/>
              </a:ln>
              <a:solidFill>
                <a:prstClr val="white"/>
              </a:solidFill>
              <a:effectLst/>
              <a:uLnTx/>
              <a:uFillTx/>
              <a:latin typeface="Calibri"/>
              <a:ea typeface="+mn-ea"/>
              <a:cs typeface="+mn-cs"/>
            </a:endParaRPr>
          </a:p>
        </p:txBody>
      </p:sp>
      <p:sp>
        <p:nvSpPr>
          <p:cNvPr id="40" name="TextBox 39">
            <a:extLst>
              <a:ext uri="{FF2B5EF4-FFF2-40B4-BE49-F238E27FC236}">
                <a16:creationId xmlns:a16="http://schemas.microsoft.com/office/drawing/2014/main" id="{D6661C2C-BC62-87E9-7852-5D54E4CD977B}"/>
              </a:ext>
            </a:extLst>
          </p:cNvPr>
          <p:cNvSpPr txBox="1"/>
          <p:nvPr/>
        </p:nvSpPr>
        <p:spPr>
          <a:xfrm>
            <a:off x="5500545" y="3262067"/>
            <a:ext cx="1798591" cy="692497"/>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prstClr val="white"/>
                </a:solidFill>
                <a:effectLst/>
                <a:uLnTx/>
                <a:uFillTx/>
                <a:latin typeface="Calibri"/>
                <a:ea typeface="+mn-ea"/>
                <a:cs typeface="+mn-cs"/>
              </a:rPr>
              <a:t>Budget Revenue Sources</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IA Finance Authority</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     </a:t>
            </a:r>
            <a:r>
              <a:rPr kumimoji="0" lang="en-US" sz="750" b="0" i="1" u="none" strike="noStrike" kern="1200" cap="none" spc="0" normalizeH="0" baseline="0" noProof="0" dirty="0">
                <a:ln>
                  <a:noFill/>
                </a:ln>
                <a:solidFill>
                  <a:prstClr val="white"/>
                </a:solidFill>
                <a:effectLst/>
                <a:uLnTx/>
                <a:uFillTx/>
                <a:latin typeface="Calibri"/>
                <a:ea typeface="+mn-ea"/>
                <a:cs typeface="+mn-cs"/>
              </a:rPr>
              <a:t>(10% of housing program dollars provided to the area by formula, ~$30,900 in FY 23)</a:t>
            </a:r>
          </a:p>
        </p:txBody>
      </p:sp>
      <p:sp>
        <p:nvSpPr>
          <p:cNvPr id="41" name="TextBox 40">
            <a:extLst>
              <a:ext uri="{FF2B5EF4-FFF2-40B4-BE49-F238E27FC236}">
                <a16:creationId xmlns:a16="http://schemas.microsoft.com/office/drawing/2014/main" id="{49FFFC0A-BFF3-C08F-BA98-30F1C15EAFFB}"/>
              </a:ext>
            </a:extLst>
          </p:cNvPr>
          <p:cNvSpPr txBox="1"/>
          <p:nvPr/>
        </p:nvSpPr>
        <p:spPr>
          <a:xfrm>
            <a:off x="7334308" y="3262067"/>
            <a:ext cx="1792685" cy="692497"/>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prstClr val="white"/>
                </a:solidFill>
                <a:effectLst/>
                <a:uLnTx/>
                <a:uFillTx/>
                <a:latin typeface="Calibri"/>
                <a:ea typeface="+mn-ea"/>
                <a:cs typeface="+mn-cs"/>
              </a:rPr>
              <a:t>Budget Revenue Sources</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IA Finance Authority</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1" u="none" strike="noStrike" kern="1200" cap="none" spc="0" normalizeH="0" baseline="0" noProof="0" dirty="0">
                <a:ln>
                  <a:noFill/>
                </a:ln>
                <a:solidFill>
                  <a:prstClr val="white"/>
                </a:solidFill>
                <a:effectLst/>
                <a:uLnTx/>
                <a:uFillTx/>
                <a:latin typeface="Calibri"/>
                <a:ea typeface="+mn-ea"/>
                <a:cs typeface="+mn-cs"/>
              </a:rPr>
              <a:t>     (10% of housing program dollars provided to the area by formula, ~$46,000 in FY 23)</a:t>
            </a:r>
            <a:endParaRPr kumimoji="0" lang="en-US" sz="750" b="0" i="0" u="none" strike="noStrike" kern="1200" cap="none" spc="0" normalizeH="0" baseline="0" noProof="0" dirty="0">
              <a:ln>
                <a:noFill/>
              </a:ln>
              <a:solidFill>
                <a:prstClr val="white"/>
              </a:solidFill>
              <a:effectLst/>
              <a:uLnTx/>
              <a:uFillTx/>
              <a:latin typeface="Calibri"/>
              <a:ea typeface="+mn-ea"/>
              <a:cs typeface="+mn-cs"/>
            </a:endParaRPr>
          </a:p>
        </p:txBody>
      </p:sp>
      <p:sp>
        <p:nvSpPr>
          <p:cNvPr id="42" name="TextBox 41">
            <a:extLst>
              <a:ext uri="{FF2B5EF4-FFF2-40B4-BE49-F238E27FC236}">
                <a16:creationId xmlns:a16="http://schemas.microsoft.com/office/drawing/2014/main" id="{CE2CC7D9-9520-9EBC-F35A-1130AE1BBD8C}"/>
              </a:ext>
            </a:extLst>
          </p:cNvPr>
          <p:cNvSpPr txBox="1"/>
          <p:nvPr/>
        </p:nvSpPr>
        <p:spPr>
          <a:xfrm>
            <a:off x="107216" y="2627907"/>
            <a:ext cx="1598133" cy="577081"/>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prstClr val="white"/>
                </a:solidFill>
                <a:effectLst/>
                <a:uLnTx/>
                <a:uFillTx/>
                <a:latin typeface="Calibri"/>
                <a:ea typeface="+mn-ea"/>
                <a:cs typeface="+mn-cs"/>
              </a:rPr>
              <a:t>Organizational Structure</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28E organization</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Policy Committee, Executive Committee, &amp; Technical Committee</a:t>
            </a:r>
          </a:p>
        </p:txBody>
      </p:sp>
      <p:sp>
        <p:nvSpPr>
          <p:cNvPr id="43" name="TextBox 42">
            <a:extLst>
              <a:ext uri="{FF2B5EF4-FFF2-40B4-BE49-F238E27FC236}">
                <a16:creationId xmlns:a16="http://schemas.microsoft.com/office/drawing/2014/main" id="{3853F781-7AD9-83D8-B4E0-B05476D9ED71}"/>
              </a:ext>
            </a:extLst>
          </p:cNvPr>
          <p:cNvSpPr txBox="1"/>
          <p:nvPr/>
        </p:nvSpPr>
        <p:spPr>
          <a:xfrm>
            <a:off x="1932662" y="2675427"/>
            <a:ext cx="1598133" cy="577081"/>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prstClr val="white"/>
                </a:solidFill>
                <a:effectLst/>
                <a:uLnTx/>
                <a:uFillTx/>
                <a:latin typeface="Calibri"/>
                <a:ea typeface="+mn-ea"/>
                <a:cs typeface="+mn-cs"/>
              </a:rPr>
              <a:t>Organizational Structure</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28E organization</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Policy Committee &amp; Tech. Committee</a:t>
            </a:r>
          </a:p>
        </p:txBody>
      </p:sp>
      <p:sp>
        <p:nvSpPr>
          <p:cNvPr id="44" name="TextBox 43">
            <a:extLst>
              <a:ext uri="{FF2B5EF4-FFF2-40B4-BE49-F238E27FC236}">
                <a16:creationId xmlns:a16="http://schemas.microsoft.com/office/drawing/2014/main" id="{0C596800-D741-FDEC-FED9-F88176362276}"/>
              </a:ext>
            </a:extLst>
          </p:cNvPr>
          <p:cNvSpPr txBox="1"/>
          <p:nvPr/>
        </p:nvSpPr>
        <p:spPr>
          <a:xfrm>
            <a:off x="3705866" y="2636971"/>
            <a:ext cx="1598133" cy="577081"/>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prstClr val="white"/>
                </a:solidFill>
                <a:effectLst/>
                <a:uLnTx/>
                <a:uFillTx/>
                <a:latin typeface="Calibri"/>
                <a:ea typeface="+mn-ea"/>
                <a:cs typeface="+mn-cs"/>
              </a:rPr>
              <a:t>Organizational Structure</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501c4 non-profit </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Board of Directors &amp; Exec Committee</a:t>
            </a:r>
          </a:p>
        </p:txBody>
      </p:sp>
      <p:sp>
        <p:nvSpPr>
          <p:cNvPr id="45" name="TextBox 44">
            <a:extLst>
              <a:ext uri="{FF2B5EF4-FFF2-40B4-BE49-F238E27FC236}">
                <a16:creationId xmlns:a16="http://schemas.microsoft.com/office/drawing/2014/main" id="{507A6E7C-BF93-6F95-9255-79E58604146A}"/>
              </a:ext>
            </a:extLst>
          </p:cNvPr>
          <p:cNvSpPr txBox="1"/>
          <p:nvPr/>
        </p:nvSpPr>
        <p:spPr>
          <a:xfrm>
            <a:off x="5542631" y="2633822"/>
            <a:ext cx="1598133" cy="461665"/>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prstClr val="white"/>
                </a:solidFill>
                <a:effectLst/>
                <a:uLnTx/>
                <a:uFillTx/>
                <a:latin typeface="Calibri"/>
                <a:ea typeface="+mn-ea"/>
                <a:cs typeface="+mn-cs"/>
              </a:rPr>
              <a:t>Organizational Structure</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501c3 non-profit </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Board of Directors </a:t>
            </a:r>
          </a:p>
        </p:txBody>
      </p:sp>
      <p:sp>
        <p:nvSpPr>
          <p:cNvPr id="46" name="TextBox 45">
            <a:extLst>
              <a:ext uri="{FF2B5EF4-FFF2-40B4-BE49-F238E27FC236}">
                <a16:creationId xmlns:a16="http://schemas.microsoft.com/office/drawing/2014/main" id="{C38668A1-0BB2-6C13-0A31-35CAD71D6BF6}"/>
              </a:ext>
            </a:extLst>
          </p:cNvPr>
          <p:cNvSpPr txBox="1"/>
          <p:nvPr/>
        </p:nvSpPr>
        <p:spPr>
          <a:xfrm>
            <a:off x="7406600" y="2633822"/>
            <a:ext cx="1598133" cy="461665"/>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prstClr val="white"/>
                </a:solidFill>
                <a:effectLst/>
                <a:uLnTx/>
                <a:uFillTx/>
                <a:latin typeface="Calibri"/>
                <a:ea typeface="+mn-ea"/>
                <a:cs typeface="+mn-cs"/>
              </a:rPr>
              <a:t>Organizational Structure</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501c3 non-profit </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Board of Directors </a:t>
            </a:r>
          </a:p>
        </p:txBody>
      </p:sp>
      <p:sp>
        <p:nvSpPr>
          <p:cNvPr id="47" name="TextBox 46">
            <a:extLst>
              <a:ext uri="{FF2B5EF4-FFF2-40B4-BE49-F238E27FC236}">
                <a16:creationId xmlns:a16="http://schemas.microsoft.com/office/drawing/2014/main" id="{EA633397-EFEC-799E-C1AD-4E94498EE6DD}"/>
              </a:ext>
            </a:extLst>
          </p:cNvPr>
          <p:cNvSpPr txBox="1"/>
          <p:nvPr/>
        </p:nvSpPr>
        <p:spPr>
          <a:xfrm>
            <a:off x="3630279" y="1416201"/>
            <a:ext cx="1866767" cy="525785"/>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45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Mid Iowa Planning Alliance for Community Development (MIPA) </a:t>
            </a:r>
          </a:p>
          <a:p>
            <a:pPr marL="0" marR="0" lvl="0" indent="0" algn="ctr" defTabSz="914378" rtl="0" eaLnBrk="1" fontAlgn="auto" latinLnBrk="0" hangingPunct="1">
              <a:lnSpc>
                <a:spcPct val="100000"/>
              </a:lnSpc>
              <a:spcBef>
                <a:spcPts val="0"/>
              </a:spcBef>
              <a:spcAft>
                <a:spcPts val="450"/>
              </a:spcAft>
              <a:buClrTx/>
              <a:buSzTx/>
              <a:buFontTx/>
              <a:buNone/>
              <a:tabLst/>
              <a:defRPr/>
            </a:pPr>
            <a:r>
              <a:rPr kumimoji="0" lang="en-US" sz="600" b="1" i="0" u="none" strike="noStrike" kern="1200" cap="none" spc="0" normalizeH="0" baseline="0" noProof="0" dirty="0">
                <a:ln>
                  <a:noFill/>
                </a:ln>
                <a:solidFill>
                  <a:prstClr val="white"/>
                </a:solidFill>
                <a:effectLst/>
                <a:uLnTx/>
                <a:uFillTx/>
                <a:latin typeface="Calibri"/>
                <a:ea typeface="+mn-ea"/>
                <a:cs typeface="+mn-cs"/>
              </a:rPr>
              <a:t>Chair: Brenda  Dryer, Ames Chamber of Commerce</a:t>
            </a:r>
          </a:p>
        </p:txBody>
      </p:sp>
      <p:sp>
        <p:nvSpPr>
          <p:cNvPr id="2" name="TextBox 1">
            <a:extLst>
              <a:ext uri="{FF2B5EF4-FFF2-40B4-BE49-F238E27FC236}">
                <a16:creationId xmlns:a16="http://schemas.microsoft.com/office/drawing/2014/main" id="{9BE7D187-9894-E747-5C96-F3C1F196F1E8}"/>
              </a:ext>
            </a:extLst>
          </p:cNvPr>
          <p:cNvSpPr txBox="1"/>
          <p:nvPr/>
        </p:nvSpPr>
        <p:spPr>
          <a:xfrm>
            <a:off x="66976" y="4246434"/>
            <a:ext cx="1638373" cy="346249"/>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prstClr val="white"/>
                </a:solidFill>
                <a:effectLst/>
                <a:uLnTx/>
                <a:uFillTx/>
                <a:latin typeface="Calibri"/>
                <a:ea typeface="+mn-ea"/>
                <a:cs typeface="+mn-cs"/>
              </a:rPr>
              <a:t>Regional Investment </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$305 million in STBG/TAP since 1995</a:t>
            </a:r>
            <a:endParaRPr kumimoji="0" lang="en-US" sz="750" b="0" i="1"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84B4D0E4-38A7-1825-F11B-811E39D96B96}"/>
              </a:ext>
            </a:extLst>
          </p:cNvPr>
          <p:cNvSpPr txBox="1"/>
          <p:nvPr/>
        </p:nvSpPr>
        <p:spPr>
          <a:xfrm>
            <a:off x="1886021" y="4259251"/>
            <a:ext cx="1640637" cy="346249"/>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prstClr val="white"/>
                </a:solidFill>
                <a:effectLst/>
                <a:uLnTx/>
                <a:uFillTx/>
                <a:latin typeface="Calibri"/>
                <a:ea typeface="+mn-ea"/>
                <a:cs typeface="+mn-cs"/>
              </a:rPr>
              <a:t>Regional Investment </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$79 million in STBG/TAP since 2010</a:t>
            </a:r>
            <a:endParaRPr kumimoji="0" lang="en-US" sz="750" b="0" i="1"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0E8DF639-6835-DFD5-BBBE-B2FAEE68884B}"/>
              </a:ext>
            </a:extLst>
          </p:cNvPr>
          <p:cNvSpPr txBox="1"/>
          <p:nvPr/>
        </p:nvSpPr>
        <p:spPr>
          <a:xfrm>
            <a:off x="3787681" y="4220797"/>
            <a:ext cx="1571832" cy="923330"/>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prstClr val="white"/>
                </a:solidFill>
                <a:effectLst/>
                <a:uLnTx/>
                <a:uFillTx/>
                <a:latin typeface="Calibri"/>
                <a:ea typeface="+mn-ea"/>
                <a:cs typeface="+mn-cs"/>
              </a:rPr>
              <a:t>Regional Investment </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$5 million in grant awards since 2019</a:t>
            </a:r>
          </a:p>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750" b="0" i="1"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1" u="none" strike="noStrike" kern="1200" cap="none" spc="0" normalizeH="0" baseline="0" noProof="0" dirty="0">
                <a:ln>
                  <a:noFill/>
                </a:ln>
                <a:solidFill>
                  <a:prstClr val="white"/>
                </a:solidFill>
                <a:effectLst/>
                <a:uLnTx/>
                <a:uFillTx/>
                <a:latin typeface="Calibri"/>
                <a:ea typeface="+mn-ea"/>
                <a:cs typeface="+mn-cs"/>
              </a:rPr>
              <a:t>*Note – some funds received for MIPA communities prior to MIPA’s official formation in 2022</a:t>
            </a:r>
          </a:p>
        </p:txBody>
      </p:sp>
      <p:sp>
        <p:nvSpPr>
          <p:cNvPr id="5" name="TextBox 4">
            <a:extLst>
              <a:ext uri="{FF2B5EF4-FFF2-40B4-BE49-F238E27FC236}">
                <a16:creationId xmlns:a16="http://schemas.microsoft.com/office/drawing/2014/main" id="{0FE4DE0C-C85E-E3E2-B75F-88202C17DEB2}"/>
              </a:ext>
            </a:extLst>
          </p:cNvPr>
          <p:cNvSpPr txBox="1"/>
          <p:nvPr/>
        </p:nvSpPr>
        <p:spPr>
          <a:xfrm>
            <a:off x="5491607" y="4215888"/>
            <a:ext cx="1792685" cy="692497"/>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prstClr val="white"/>
                </a:solidFill>
                <a:effectLst/>
                <a:uLnTx/>
                <a:uFillTx/>
                <a:latin typeface="Calibri"/>
                <a:ea typeface="+mn-ea"/>
                <a:cs typeface="+mn-cs"/>
              </a:rPr>
              <a:t>Regional Investment </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$1.2 million in housing assistance since 2018</a:t>
            </a:r>
          </a:p>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750" b="0" i="1"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1" u="none" strike="noStrike" kern="1200" cap="none" spc="0" normalizeH="0" baseline="0" noProof="0" dirty="0">
                <a:ln>
                  <a:noFill/>
                </a:ln>
                <a:solidFill>
                  <a:prstClr val="white"/>
                </a:solidFill>
                <a:effectLst/>
                <a:uLnTx/>
                <a:uFillTx/>
                <a:latin typeface="Calibri"/>
                <a:ea typeface="+mn-ea"/>
                <a:cs typeface="+mn-cs"/>
              </a:rPr>
              <a:t>*Note – organization formed in 2018</a:t>
            </a:r>
          </a:p>
        </p:txBody>
      </p:sp>
      <p:sp>
        <p:nvSpPr>
          <p:cNvPr id="6" name="TextBox 5">
            <a:extLst>
              <a:ext uri="{FF2B5EF4-FFF2-40B4-BE49-F238E27FC236}">
                <a16:creationId xmlns:a16="http://schemas.microsoft.com/office/drawing/2014/main" id="{E0396556-A61E-A80C-AEAD-B46091C1B907}"/>
              </a:ext>
            </a:extLst>
          </p:cNvPr>
          <p:cNvSpPr txBox="1"/>
          <p:nvPr/>
        </p:nvSpPr>
        <p:spPr>
          <a:xfrm>
            <a:off x="7353626" y="4215888"/>
            <a:ext cx="1792685" cy="807913"/>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prstClr val="white"/>
                </a:solidFill>
                <a:effectLst/>
                <a:uLnTx/>
                <a:uFillTx/>
                <a:latin typeface="Calibri"/>
                <a:ea typeface="+mn-ea"/>
                <a:cs typeface="+mn-cs"/>
              </a:rPr>
              <a:t>Regional Investment </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white"/>
                </a:solidFill>
                <a:effectLst/>
                <a:uLnTx/>
                <a:uFillTx/>
                <a:latin typeface="Calibri"/>
                <a:ea typeface="+mn-ea"/>
                <a:cs typeface="+mn-cs"/>
              </a:rPr>
              <a:t>$1.5 million in  housing assistance since 2020</a:t>
            </a:r>
            <a:endParaRPr kumimoji="0" lang="en-US" sz="750" b="0" i="1"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750" b="0" i="1"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50" b="0" i="1" u="none" strike="noStrike" kern="1200" cap="none" spc="0" normalizeH="0" baseline="0" noProof="0" dirty="0">
                <a:ln>
                  <a:noFill/>
                </a:ln>
                <a:solidFill>
                  <a:prstClr val="white"/>
                </a:solidFill>
                <a:effectLst/>
                <a:uLnTx/>
                <a:uFillTx/>
                <a:latin typeface="Calibri"/>
                <a:ea typeface="+mn-ea"/>
                <a:cs typeface="+mn-cs"/>
              </a:rPr>
              <a:t>*Note – organization formed in 2020</a:t>
            </a:r>
          </a:p>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750" b="0" i="1"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569196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CIRTPA Administration</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1200150"/>
            <a:ext cx="8839200" cy="3272691"/>
          </a:xfrm>
          <a:prstGeom prst="rect">
            <a:avLst/>
          </a:prstGeom>
          <a:noFill/>
        </p:spPr>
        <p:txBody>
          <a:bodyPr wrap="square" rtlCol="0">
            <a:spAutoFit/>
          </a:bodyPr>
          <a:lstStyle/>
          <a:p>
            <a:pPr marL="338138" indent="-338138">
              <a:spcBef>
                <a:spcPts val="434"/>
              </a:spcBef>
              <a:spcAft>
                <a:spcPts val="400"/>
              </a:spcAft>
              <a:buFont typeface="Wingdings" panose="05000000000000000000" pitchFamily="2" charset="2"/>
              <a:buChar char="§"/>
            </a:pPr>
            <a:r>
              <a:rPr lang="en-US" b="1" dirty="0"/>
              <a:t>October 25: </a:t>
            </a:r>
            <a:r>
              <a:rPr lang="en-US" dirty="0"/>
              <a:t>CIRTPA Administration Subcommittee recommendation vote</a:t>
            </a:r>
          </a:p>
          <a:p>
            <a:pPr marL="338138" indent="-338138">
              <a:spcBef>
                <a:spcPts val="434"/>
              </a:spcBef>
              <a:spcAft>
                <a:spcPts val="400"/>
              </a:spcAft>
              <a:buFont typeface="Wingdings" panose="05000000000000000000" pitchFamily="2" charset="2"/>
              <a:buChar char="§"/>
            </a:pPr>
            <a:r>
              <a:rPr lang="en-US" b="1" dirty="0"/>
              <a:t>November 16: </a:t>
            </a:r>
            <a:r>
              <a:rPr lang="en-US" dirty="0"/>
              <a:t>CIRTPA Technical and Policy Committee vote to enter into negotiations with MIPA for administrative services</a:t>
            </a:r>
          </a:p>
          <a:p>
            <a:pPr marL="338138" indent="-338138">
              <a:spcBef>
                <a:spcPts val="434"/>
              </a:spcBef>
              <a:spcAft>
                <a:spcPts val="400"/>
              </a:spcAft>
              <a:buFont typeface="Wingdings" panose="05000000000000000000" pitchFamily="2" charset="2"/>
              <a:buChar char="§"/>
            </a:pPr>
            <a:r>
              <a:rPr lang="en-US" b="1" dirty="0"/>
              <a:t>November 17: </a:t>
            </a:r>
            <a:r>
              <a:rPr lang="en-US" dirty="0"/>
              <a:t>MIPA Executive Committee vote to enter into negotiations with CIRTPA for administrative services</a:t>
            </a:r>
          </a:p>
          <a:p>
            <a:pPr marL="338138" indent="-338138">
              <a:spcBef>
                <a:spcPts val="434"/>
              </a:spcBef>
              <a:spcAft>
                <a:spcPts val="400"/>
              </a:spcAft>
              <a:buFont typeface="Wingdings" panose="05000000000000000000" pitchFamily="2" charset="2"/>
              <a:buChar char="§"/>
            </a:pPr>
            <a:r>
              <a:rPr lang="en-US" b="1" dirty="0"/>
              <a:t>December through January 2024: </a:t>
            </a:r>
            <a:r>
              <a:rPr lang="en-US" dirty="0"/>
              <a:t>Iowa DOT reviews and provides comments on a potential agreement between CIRTPA and MIPA. There is not a required timeline for review, therefore this is time for DOT staff to review necessary materials. This step may take longer given Iowa DOT staff turnover at key positions, however existing DOT staff is aware of this transition</a:t>
            </a:r>
          </a:p>
        </p:txBody>
      </p:sp>
      <p:sp>
        <p:nvSpPr>
          <p:cNvPr id="3" name="Text Placeholder 6">
            <a:extLst>
              <a:ext uri="{FF2B5EF4-FFF2-40B4-BE49-F238E27FC236}">
                <a16:creationId xmlns:a16="http://schemas.microsoft.com/office/drawing/2014/main" id="{DCA1E323-E538-B7EB-334B-20B406A4FCA4}"/>
              </a:ext>
            </a:extLst>
          </p:cNvPr>
          <p:cNvSpPr txBox="1">
            <a:spLocks/>
          </p:cNvSpPr>
          <p:nvPr/>
        </p:nvSpPr>
        <p:spPr>
          <a:xfrm>
            <a:off x="447040" y="819150"/>
            <a:ext cx="7467600" cy="381000"/>
          </a:xfrm>
          <a:prstGeom prst="rect">
            <a:avLst/>
          </a:prstGeom>
        </p:spPr>
        <p:txBody>
          <a:bodyPr numCol="1" anchor="t"/>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F49E1E"/>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r>
              <a:rPr lang="en-US" sz="1800" i="1" dirty="0">
                <a:solidFill>
                  <a:schemeClr val="tx1"/>
                </a:solidFill>
                <a:cs typeface="Times New Roman" panose="02020603050405020304" pitchFamily="18" charset="0"/>
              </a:rPr>
              <a:t>Likely timeline</a:t>
            </a:r>
            <a:endParaRPr lang="en-US" sz="1800" i="1" dirty="0">
              <a:solidFill>
                <a:schemeClr val="tx1"/>
              </a:solidFill>
            </a:endParaRPr>
          </a:p>
        </p:txBody>
      </p:sp>
    </p:spTree>
    <p:extLst>
      <p:ext uri="{BB962C8B-B14F-4D97-AF65-F5344CB8AC3E}">
        <p14:creationId xmlns:p14="http://schemas.microsoft.com/office/powerpoint/2010/main" val="38144085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CIRTPA Administration</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1200150"/>
            <a:ext cx="8839200" cy="2164695"/>
          </a:xfrm>
          <a:prstGeom prst="rect">
            <a:avLst/>
          </a:prstGeom>
          <a:noFill/>
        </p:spPr>
        <p:txBody>
          <a:bodyPr wrap="square" rtlCol="0">
            <a:spAutoFit/>
          </a:bodyPr>
          <a:lstStyle/>
          <a:p>
            <a:pPr marL="338138" indent="-338138">
              <a:spcBef>
                <a:spcPts val="434"/>
              </a:spcBef>
              <a:spcAft>
                <a:spcPts val="400"/>
              </a:spcAft>
              <a:buFont typeface="Wingdings" panose="05000000000000000000" pitchFamily="2" charset="2"/>
              <a:buChar char="§"/>
            </a:pPr>
            <a:r>
              <a:rPr lang="en-US" b="1" dirty="0"/>
              <a:t>January 18: </a:t>
            </a:r>
            <a:r>
              <a:rPr lang="en-US" dirty="0"/>
              <a:t>CIRTPA Board approves the administrative contract</a:t>
            </a:r>
          </a:p>
          <a:p>
            <a:pPr marL="338138" indent="-338138">
              <a:spcBef>
                <a:spcPts val="434"/>
              </a:spcBef>
              <a:spcAft>
                <a:spcPts val="400"/>
              </a:spcAft>
              <a:buFont typeface="Wingdings" panose="05000000000000000000" pitchFamily="2" charset="2"/>
              <a:buChar char="§"/>
            </a:pPr>
            <a:r>
              <a:rPr lang="en-US" b="1" dirty="0"/>
              <a:t>January 26: </a:t>
            </a:r>
            <a:r>
              <a:rPr lang="en-US" dirty="0"/>
              <a:t>MIPA Board approves the administrative contract</a:t>
            </a:r>
          </a:p>
          <a:p>
            <a:pPr marL="338138" indent="-338138">
              <a:spcBef>
                <a:spcPts val="434"/>
              </a:spcBef>
              <a:spcAft>
                <a:spcPts val="400"/>
              </a:spcAft>
              <a:buFont typeface="Wingdings" panose="05000000000000000000" pitchFamily="2" charset="2"/>
              <a:buChar char="§"/>
            </a:pPr>
            <a:r>
              <a:rPr lang="en-US" b="1" dirty="0"/>
              <a:t>February TBD: </a:t>
            </a:r>
            <a:r>
              <a:rPr lang="en-US" dirty="0"/>
              <a:t>CIRTPA gives the MPO 30 days notice to terminate the existing administrative contract</a:t>
            </a:r>
          </a:p>
          <a:p>
            <a:pPr marL="338138" indent="-338138">
              <a:spcBef>
                <a:spcPts val="434"/>
              </a:spcBef>
              <a:spcAft>
                <a:spcPts val="400"/>
              </a:spcAft>
              <a:buFont typeface="Wingdings" panose="05000000000000000000" pitchFamily="2" charset="2"/>
              <a:buChar char="§"/>
            </a:pPr>
            <a:r>
              <a:rPr lang="en-US" b="1" dirty="0"/>
              <a:t>April 1: </a:t>
            </a:r>
            <a:r>
              <a:rPr lang="en-US" dirty="0"/>
              <a:t>Effective date of the administrative contract with MIPA</a:t>
            </a:r>
          </a:p>
          <a:p>
            <a:pPr marL="338138" indent="-338138">
              <a:spcBef>
                <a:spcPts val="434"/>
              </a:spcBef>
              <a:spcAft>
                <a:spcPts val="400"/>
              </a:spcAft>
              <a:buFont typeface="Wingdings" panose="05000000000000000000" pitchFamily="2" charset="2"/>
              <a:buChar char="§"/>
            </a:pPr>
            <a:endParaRPr lang="en-US" b="1" dirty="0"/>
          </a:p>
        </p:txBody>
      </p:sp>
      <p:sp>
        <p:nvSpPr>
          <p:cNvPr id="3" name="Text Placeholder 6">
            <a:extLst>
              <a:ext uri="{FF2B5EF4-FFF2-40B4-BE49-F238E27FC236}">
                <a16:creationId xmlns:a16="http://schemas.microsoft.com/office/drawing/2014/main" id="{70A6901B-D24E-CFB6-2DAC-24D2667F535A}"/>
              </a:ext>
            </a:extLst>
          </p:cNvPr>
          <p:cNvSpPr txBox="1">
            <a:spLocks/>
          </p:cNvSpPr>
          <p:nvPr/>
        </p:nvSpPr>
        <p:spPr>
          <a:xfrm>
            <a:off x="447040" y="819150"/>
            <a:ext cx="7467600" cy="381000"/>
          </a:xfrm>
          <a:prstGeom prst="rect">
            <a:avLst/>
          </a:prstGeom>
        </p:spPr>
        <p:txBody>
          <a:bodyPr numCol="1" anchor="t"/>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F49E1E"/>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r>
              <a:rPr lang="en-US" sz="1800" i="1" dirty="0">
                <a:solidFill>
                  <a:schemeClr val="tx1"/>
                </a:solidFill>
                <a:cs typeface="Times New Roman" panose="02020603050405020304" pitchFamily="18" charset="0"/>
              </a:rPr>
              <a:t>Likely timeline</a:t>
            </a:r>
            <a:endParaRPr lang="en-US" sz="1800" i="1" dirty="0">
              <a:solidFill>
                <a:schemeClr val="tx1"/>
              </a:solidFill>
            </a:endParaRPr>
          </a:p>
        </p:txBody>
      </p:sp>
    </p:spTree>
    <p:extLst>
      <p:ext uri="{BB962C8B-B14F-4D97-AF65-F5344CB8AC3E}">
        <p14:creationId xmlns:p14="http://schemas.microsoft.com/office/powerpoint/2010/main" val="1341145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819150"/>
            <a:ext cx="8384177" cy="4509137"/>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	REPORT and VOTE: Des Moines Area MPO Invoice to MIPA for the 1st Quarter of Fiscal Year 2024</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REPORT and VOTE: CDBG Administration Contracts</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REPORT and OPTIONAL VOTE: MIPA Transition Update</a:t>
            </a:r>
            <a:endParaRPr lang="en-US" sz="13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	REPORT: Central Iowa Regional Transportation Planning Alliance Administration</a:t>
            </a:r>
            <a:r>
              <a:rPr lang="en-US" sz="1300" dirty="0">
                <a:effectLst/>
                <a:latin typeface="Century Gothic" panose="020B0502020202020204" pitchFamily="34" charset="0"/>
                <a:ea typeface="Calibri" panose="020F0502020204030204" pitchFamily="34" charset="0"/>
                <a:cs typeface="Times New Roman" panose="02020603050405020304" pitchFamily="18" charset="0"/>
              </a:rPr>
              <a:t>	</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Next Meeting Date – 10:00 a.m., Friday, November 17, 2023, hybrid meeting</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dirty="0"/>
              <a:t>October 27, 2023 AGENDA</a:t>
            </a:r>
          </a:p>
        </p:txBody>
      </p:sp>
    </p:spTree>
    <p:extLst>
      <p:ext uri="{BB962C8B-B14F-4D97-AF65-F5344CB8AC3E}">
        <p14:creationId xmlns:p14="http://schemas.microsoft.com/office/powerpoint/2010/main" val="146262770"/>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IEDA_Plai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7434</TotalTime>
  <Words>2406</Words>
  <Application>Microsoft Office PowerPoint</Application>
  <PresentationFormat>On-screen Show (16:9)</PresentationFormat>
  <Paragraphs>248</Paragraphs>
  <Slides>25</Slides>
  <Notes>0</Notes>
  <HiddenSlides>0</HiddenSlides>
  <MMClips>0</MMClips>
  <ScaleCrop>false</ScaleCrop>
  <HeadingPairs>
    <vt:vector size="6" baseType="variant">
      <vt:variant>
        <vt:lpstr>Fonts Used</vt:lpstr>
      </vt:variant>
      <vt:variant>
        <vt:i4>6</vt:i4>
      </vt:variant>
      <vt:variant>
        <vt:lpstr>Theme</vt:lpstr>
      </vt:variant>
      <vt:variant>
        <vt:i4>10</vt:i4>
      </vt:variant>
      <vt:variant>
        <vt:lpstr>Slide Titles</vt:lpstr>
      </vt:variant>
      <vt:variant>
        <vt:i4>25</vt:i4>
      </vt:variant>
    </vt:vector>
  </HeadingPairs>
  <TitlesOfParts>
    <vt:vector size="41" baseType="lpstr">
      <vt:lpstr>Arial</vt:lpstr>
      <vt:lpstr>Arial Narrow</vt:lpstr>
      <vt:lpstr>Calibri</vt:lpstr>
      <vt:lpstr>Calibri Light</vt:lpstr>
      <vt:lpstr>Century Gothic</vt:lpstr>
      <vt:lpstr>Wingdings</vt:lpstr>
      <vt:lpstr>2_Custom Design</vt:lpstr>
      <vt:lpstr>3_Custom Design</vt:lpstr>
      <vt:lpstr>Custom Design</vt:lpstr>
      <vt:lpstr>4_Custom Design</vt:lpstr>
      <vt:lpstr>6_Custom Design</vt:lpstr>
      <vt:lpstr>7_Custom Design</vt:lpstr>
      <vt:lpstr>8_Custom Design</vt:lpstr>
      <vt:lpstr>3_IEDA_Plain</vt:lpstr>
      <vt:lpstr>5_Custom Design</vt:lpstr>
      <vt:lpstr>9_Custom Design</vt:lpstr>
      <vt:lpstr>Executive Committee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Sreyoshi Chakraborty</dc:creator>
  <cp:lastModifiedBy>Andrew Collings</cp:lastModifiedBy>
  <cp:revision>585</cp:revision>
  <cp:lastPrinted>2021-06-29T16:06:21Z</cp:lastPrinted>
  <dcterms:created xsi:type="dcterms:W3CDTF">2020-12-02T21:38:09Z</dcterms:created>
  <dcterms:modified xsi:type="dcterms:W3CDTF">2023-10-27T15:40:46Z</dcterms:modified>
</cp:coreProperties>
</file>