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1"/>
    <p:sldMasterId id="2147483769" r:id="rId2"/>
    <p:sldMasterId id="2147483788" r:id="rId3"/>
    <p:sldMasterId id="2147483827" r:id="rId4"/>
    <p:sldMasterId id="2147483851" r:id="rId5"/>
    <p:sldMasterId id="2147483876" r:id="rId6"/>
    <p:sldMasterId id="2147483925" r:id="rId7"/>
    <p:sldMasterId id="2147483966" r:id="rId8"/>
    <p:sldMasterId id="2147484001" r:id="rId9"/>
  </p:sldMasterIdLst>
  <p:notesMasterIdLst>
    <p:notesMasterId r:id="rId31"/>
  </p:notesMasterIdLst>
  <p:handoutMasterIdLst>
    <p:handoutMasterId r:id="rId32"/>
  </p:handoutMasterIdLst>
  <p:sldIdLst>
    <p:sldId id="1914" r:id="rId10"/>
    <p:sldId id="2145705165" r:id="rId11"/>
    <p:sldId id="2145705182" r:id="rId12"/>
    <p:sldId id="2145705183" r:id="rId13"/>
    <p:sldId id="2145705191" r:id="rId14"/>
    <p:sldId id="2145705222" r:id="rId15"/>
    <p:sldId id="2145705223" r:id="rId16"/>
    <p:sldId id="2145705224" r:id="rId17"/>
    <p:sldId id="2145705226" r:id="rId18"/>
    <p:sldId id="2145705227" r:id="rId19"/>
    <p:sldId id="2145705192" r:id="rId20"/>
    <p:sldId id="2145705193" r:id="rId21"/>
    <p:sldId id="2145705228" r:id="rId22"/>
    <p:sldId id="2145705229" r:id="rId23"/>
    <p:sldId id="2145705205" r:id="rId24"/>
    <p:sldId id="2145705207" r:id="rId25"/>
    <p:sldId id="2145705230" r:id="rId26"/>
    <p:sldId id="2145705206" r:id="rId27"/>
    <p:sldId id="2145705210" r:id="rId28"/>
    <p:sldId id="2145705232" r:id="rId29"/>
    <p:sldId id="2145705231" r:id="rId30"/>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182"/>
            <p14:sldId id="2145705183"/>
            <p14:sldId id="2145705191"/>
            <p14:sldId id="2145705222"/>
            <p14:sldId id="2145705223"/>
            <p14:sldId id="2145705224"/>
            <p14:sldId id="2145705226"/>
            <p14:sldId id="2145705227"/>
            <p14:sldId id="2145705192"/>
            <p14:sldId id="2145705193"/>
            <p14:sldId id="2145705228"/>
            <p14:sldId id="2145705229"/>
            <p14:sldId id="2145705205"/>
            <p14:sldId id="2145705207"/>
            <p14:sldId id="2145705230"/>
            <p14:sldId id="2145705206"/>
            <p14:sldId id="2145705210"/>
            <p14:sldId id="2145705232"/>
            <p14:sldId id="2145705231"/>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ADA4"/>
    <a:srgbClr val="414042"/>
    <a:srgbClr val="F49E1E"/>
    <a:srgbClr val="CAE8DE"/>
    <a:srgbClr val="FFED96"/>
    <a:srgbClr val="654C6E"/>
    <a:srgbClr val="00CC00"/>
    <a:srgbClr val="B43E1F"/>
    <a:srgbClr val="8DC2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86" autoAdjust="0"/>
    <p:restoredTop sz="90452" autoAdjust="0"/>
  </p:normalViewPr>
  <p:slideViewPr>
    <p:cSldViewPr>
      <p:cViewPr varScale="1">
        <p:scale>
          <a:sx n="131" d="100"/>
          <a:sy n="131" d="100"/>
        </p:scale>
        <p:origin x="564" y="120"/>
      </p:cViewPr>
      <p:guideLst>
        <p:guide orient="horz" pos="1620"/>
        <p:guide pos="2880"/>
      </p:guideLst>
    </p:cSldViewPr>
  </p:slideViewPr>
  <p:outlineViewPr>
    <p:cViewPr>
      <p:scale>
        <a:sx n="33" d="100"/>
        <a:sy n="33" d="100"/>
      </p:scale>
      <p:origin x="0" y="-10877"/>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81" d="100"/>
          <a:sy n="81" d="100"/>
        </p:scale>
        <p:origin x="2022"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2/23/2024</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dirty="0"/>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2/23/2024</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dirty="0"/>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C4C276-97D9-4276-B965-3953F69C25FE}" type="slidenum">
              <a:rPr lang="en-US" smtClean="0"/>
              <a:t>12</a:t>
            </a:fld>
            <a:endParaRPr lang="en-US" dirty="0"/>
          </a:p>
        </p:txBody>
      </p:sp>
    </p:spTree>
    <p:extLst>
      <p:ext uri="{BB962C8B-B14F-4D97-AF65-F5344CB8AC3E}">
        <p14:creationId xmlns:p14="http://schemas.microsoft.com/office/powerpoint/2010/main" val="72315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0245A-90B7-0642-0506-232B188746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4BBE7E-8154-C70F-0A6C-F35AE6E082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5B58B6-F7F4-C130-6F9D-20EEA8719B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C7DB4C-0222-E76B-EF1E-91528009D406}"/>
              </a:ext>
            </a:extLst>
          </p:cNvPr>
          <p:cNvSpPr>
            <a:spLocks noGrp="1"/>
          </p:cNvSpPr>
          <p:nvPr>
            <p:ph type="sldNum" sz="quarter" idx="5"/>
          </p:nvPr>
        </p:nvSpPr>
        <p:spPr/>
        <p:txBody>
          <a:bodyPr/>
          <a:lstStyle/>
          <a:p>
            <a:fld id="{33C4C276-97D9-4276-B965-3953F69C25FE}" type="slidenum">
              <a:rPr lang="en-US" smtClean="0"/>
              <a:t>13</a:t>
            </a:fld>
            <a:endParaRPr lang="en-US" dirty="0"/>
          </a:p>
        </p:txBody>
      </p:sp>
    </p:spTree>
    <p:extLst>
      <p:ext uri="{BB962C8B-B14F-4D97-AF65-F5344CB8AC3E}">
        <p14:creationId xmlns:p14="http://schemas.microsoft.com/office/powerpoint/2010/main" val="2511080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7A4D0-835B-83FB-712F-589E361130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52AB8F-4F73-315C-A2EB-05E656893D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51DDD7-7699-06E5-8917-3B770FD80F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402814-AEEF-D75A-C17A-83ED422DC89B}"/>
              </a:ext>
            </a:extLst>
          </p:cNvPr>
          <p:cNvSpPr>
            <a:spLocks noGrp="1"/>
          </p:cNvSpPr>
          <p:nvPr>
            <p:ph type="sldNum" sz="quarter" idx="5"/>
          </p:nvPr>
        </p:nvSpPr>
        <p:spPr/>
        <p:txBody>
          <a:bodyPr/>
          <a:lstStyle/>
          <a:p>
            <a:fld id="{33C4C276-97D9-4276-B965-3953F69C25FE}" type="slidenum">
              <a:rPr lang="en-US" smtClean="0"/>
              <a:t>14</a:t>
            </a:fld>
            <a:endParaRPr lang="en-US" dirty="0"/>
          </a:p>
        </p:txBody>
      </p:sp>
    </p:spTree>
    <p:extLst>
      <p:ext uri="{BB962C8B-B14F-4D97-AF65-F5344CB8AC3E}">
        <p14:creationId xmlns:p14="http://schemas.microsoft.com/office/powerpoint/2010/main" val="66034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0236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6118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7668D-E504-DF17-07AD-2F0901CD8D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D56D2-9F6F-F705-FCC2-C91CD29F53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CED63C-4EFE-40BF-41E8-169A3B8E66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7498BC-541F-FF13-78D4-4DE245D65FF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7864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33164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0757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15063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dirty="0"/>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dirty="0"/>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dirty="0"/>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dirty="0"/>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dirty="0"/>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dirty="0"/>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dirty="0"/>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dirty="0"/>
          </a:p>
        </p:txBody>
      </p:sp>
      <p:sp>
        <p:nvSpPr>
          <p:cNvPr id="9" name="Rectangle 5"/>
          <p:cNvSpPr>
            <a:spLocks noGrp="1" noChangeArrowheads="1"/>
          </p:cNvSpPr>
          <p:nvPr>
            <p:ph type="ftr" sz="quarter" idx="11"/>
          </p:nvPr>
        </p:nvSpPr>
        <p:spPr/>
        <p:txBody>
          <a:bodyPr/>
          <a:lstStyle>
            <a:lvl1pPr>
              <a:defRPr/>
            </a:lvl1pPr>
          </a:lstStyle>
          <a:p>
            <a:pPr>
              <a:defRPr/>
            </a:pPr>
            <a:endParaRPr lang="en-US" dirty="0"/>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dirty="0"/>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dirty="0"/>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dirty="0"/>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dirty="0"/>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dirty="0"/>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dirty="0"/>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dirty="0"/>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dirty="0"/>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dirty="0"/>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dirty="0"/>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dirty="0"/>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dirty="0"/>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dirty="0"/>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p:txBody>
          <a:bodyPr/>
          <a:lstStyle/>
          <a:p>
            <a:r>
              <a:rPr lang="en-US" dirty="0"/>
              <a:t>Executive Committee Meeting</a:t>
            </a:r>
          </a:p>
        </p:txBody>
      </p:sp>
      <p:sp>
        <p:nvSpPr>
          <p:cNvPr id="3" name="Text Placeholder 2">
            <a:extLst>
              <a:ext uri="{FF2B5EF4-FFF2-40B4-BE49-F238E27FC236}">
                <a16:creationId xmlns:a16="http://schemas.microsoft.com/office/drawing/2014/main" id="{B89D847A-C6F8-4BD7-8EFB-8FAE560B8AB6}"/>
              </a:ext>
            </a:extLst>
          </p:cNvPr>
          <p:cNvSpPr>
            <a:spLocks noGrp="1"/>
          </p:cNvSpPr>
          <p:nvPr>
            <p:ph type="body" idx="1"/>
          </p:nvPr>
        </p:nvSpPr>
        <p:spPr/>
        <p:txBody>
          <a:bodyPr/>
          <a:lstStyle/>
          <a:p>
            <a:endParaRPr lang="en-US" dirty="0"/>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0"/>
          </p:nvPr>
        </p:nvSpPr>
        <p:spPr/>
        <p:txBody>
          <a:bodyPr/>
          <a:lstStyle/>
          <a:p>
            <a:r>
              <a:rPr lang="en-US" dirty="0"/>
              <a:t>February 23, 2024</a:t>
            </a:r>
          </a:p>
        </p:txBody>
      </p:sp>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384177" cy="4509137"/>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REPORT and VOTE: Planning Services Agreement with CIRTPA</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REPORT and VOTE: MIPA FY 2024 Budget Amendment</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REPORT and VOTE: Office Space and General Transition Update</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REPORT and VOTE: Hiring Committee Update</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REPORT: MIPA FY 2025 Work Program and Budget Draft</a:t>
            </a:r>
            <a:r>
              <a:rPr lang="en-US" sz="1300" dirty="0">
                <a:effectLst/>
                <a:latin typeface="Century Gothic" panose="020B050202020202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REPORT: MIPA Handbook and Policies and Procedures Manual Drafts</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Next Meeting Date – March 29, 2024</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February 23, 2024 AGENDA</a:t>
            </a:r>
          </a:p>
        </p:txBody>
      </p:sp>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CIRTPA Planning Services Agreement</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71550"/>
            <a:ext cx="8839200" cy="342247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lang="en-US" sz="2200" dirty="0">
                <a:solidFill>
                  <a:prstClr val="black"/>
                </a:solidFill>
              </a:rPr>
              <a:t>Staff continues to work with Iowa DOT regarding MIPA provided planning services to CIRTPA</a:t>
            </a:r>
          </a:p>
          <a:p>
            <a:pPr marL="342900" marR="0" lvl="0" indent="-34290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lang="en-US" sz="2200" dirty="0">
                <a:solidFill>
                  <a:prstClr val="black"/>
                </a:solidFill>
              </a:rPr>
              <a:t>Most notably, a draft FY 2024 Unified Program and Work Plan (UPWP) that incorporates MIPA’s budget, income, and cost structure has been submitted to the DOT for review</a:t>
            </a:r>
          </a:p>
          <a:p>
            <a:pPr marL="342900" marR="0" lvl="0" indent="-34290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lang="en-US" sz="2200" dirty="0">
                <a:solidFill>
                  <a:prstClr val="black"/>
                </a:solidFill>
              </a:rPr>
              <a:t>A planning services agreement between MIPA and CIRTPA has been prepared that is based on the existing agreement between the MPO and CIRTPA</a:t>
            </a:r>
          </a:p>
          <a:p>
            <a:pPr marL="342900" marR="0" lvl="0" indent="-34290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endParaRPr lang="en-US"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429697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CIRTPA Planning Services Agreement</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1200150"/>
            <a:ext cx="8839200" cy="2594300"/>
          </a:xfrm>
          <a:prstGeom prst="rect">
            <a:avLst/>
          </a:prstGeom>
          <a:noFill/>
        </p:spPr>
        <p:txBody>
          <a:bodyPr wrap="square" rtlCol="0">
            <a:spAutoFit/>
          </a:bodyPr>
          <a:lstStyle/>
          <a:p>
            <a:pPr marL="342900" marR="0" lvl="0" indent="-342900" algn="just">
              <a:lnSpc>
                <a:spcPct val="107000"/>
              </a:lnSpc>
              <a:spcBef>
                <a:spcPts val="0"/>
              </a:spcBef>
              <a:spcAft>
                <a:spcPts val="0"/>
              </a:spcAft>
              <a:buFont typeface="Wingdings" panose="05000000000000000000" pitchFamily="2" charset="2"/>
              <a:buChar char="§"/>
            </a:pPr>
            <a:r>
              <a:rPr lang="en-US" sz="2200" b="1" dirty="0">
                <a:effectLst/>
                <a:ea typeface="Calibri" panose="020F0502020204030204" pitchFamily="34" charset="0"/>
                <a:cs typeface="Times New Roman" panose="02020603050405020304" pitchFamily="18" charset="0"/>
              </a:rPr>
              <a:t>February 23:</a:t>
            </a:r>
            <a:r>
              <a:rPr lang="en-US" sz="2200" dirty="0">
                <a:effectLst/>
                <a:ea typeface="Calibri" panose="020F0502020204030204" pitchFamily="34" charset="0"/>
                <a:cs typeface="Times New Roman" panose="02020603050405020304" pitchFamily="18" charset="0"/>
              </a:rPr>
              <a:t> MIPA Executive Committee approves the planning services contract</a:t>
            </a:r>
          </a:p>
          <a:p>
            <a:pPr marL="342900" marR="0" lvl="0" indent="-342900" algn="just">
              <a:lnSpc>
                <a:spcPct val="107000"/>
              </a:lnSpc>
              <a:spcBef>
                <a:spcPts val="0"/>
              </a:spcBef>
              <a:spcAft>
                <a:spcPts val="0"/>
              </a:spcAft>
              <a:buFont typeface="Wingdings" panose="05000000000000000000" pitchFamily="2" charset="2"/>
              <a:buChar char="§"/>
            </a:pPr>
            <a:r>
              <a:rPr lang="en-US" sz="2200" b="1" dirty="0">
                <a:effectLst/>
                <a:ea typeface="Calibri" panose="020F0502020204030204" pitchFamily="34" charset="0"/>
                <a:cs typeface="Times New Roman" panose="02020603050405020304" pitchFamily="18" charset="0"/>
              </a:rPr>
              <a:t>February 26:</a:t>
            </a:r>
            <a:r>
              <a:rPr lang="en-US" sz="2200" dirty="0">
                <a:effectLst/>
                <a:ea typeface="Calibri" panose="020F0502020204030204" pitchFamily="34" charset="0"/>
                <a:cs typeface="Times New Roman" panose="02020603050405020304" pitchFamily="18" charset="0"/>
              </a:rPr>
              <a:t> CIRTPA Board approves the planning services contract and CIRTPA gives the MPO 30 days notice to terminate the existing planning services contract</a:t>
            </a:r>
          </a:p>
          <a:p>
            <a:pPr marL="342900" marR="0" lvl="0" indent="-342900" algn="just">
              <a:lnSpc>
                <a:spcPct val="107000"/>
              </a:lnSpc>
              <a:spcBef>
                <a:spcPts val="0"/>
              </a:spcBef>
              <a:spcAft>
                <a:spcPts val="0"/>
              </a:spcAft>
              <a:buFont typeface="Wingdings" panose="05000000000000000000" pitchFamily="2" charset="2"/>
              <a:buChar char="§"/>
            </a:pPr>
            <a:r>
              <a:rPr lang="en-US" sz="2200" b="1" dirty="0">
                <a:effectLst/>
                <a:ea typeface="Calibri" panose="020F0502020204030204" pitchFamily="34" charset="0"/>
                <a:cs typeface="Times New Roman" panose="02020603050405020304" pitchFamily="18" charset="0"/>
              </a:rPr>
              <a:t>April 1:</a:t>
            </a:r>
            <a:r>
              <a:rPr lang="en-US" sz="2200" dirty="0">
                <a:effectLst/>
                <a:ea typeface="Calibri" panose="020F0502020204030204" pitchFamily="34" charset="0"/>
                <a:cs typeface="Times New Roman" panose="02020603050405020304" pitchFamily="18" charset="0"/>
              </a:rPr>
              <a:t> Effective date of the planning services contract with MIPA</a:t>
            </a:r>
          </a:p>
          <a:p>
            <a:pPr marR="0" lvl="0" algn="l" defTabSz="914400" rtl="0" eaLnBrk="1" fontAlgn="auto" latinLnBrk="0" hangingPunct="1">
              <a:lnSpc>
                <a:spcPct val="100000"/>
              </a:lnSpc>
              <a:spcBef>
                <a:spcPts val="434"/>
              </a:spcBef>
              <a:spcAft>
                <a:spcPts val="400"/>
              </a:spcAft>
              <a:buClrTx/>
              <a:buSzTx/>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Placeholder 6">
            <a:extLst>
              <a:ext uri="{FF2B5EF4-FFF2-40B4-BE49-F238E27FC236}">
                <a16:creationId xmlns:a16="http://schemas.microsoft.com/office/drawing/2014/main" id="{70A6901B-D24E-CFB6-2DAC-24D2667F535A}"/>
              </a:ext>
            </a:extLst>
          </p:cNvPr>
          <p:cNvSpPr txBox="1">
            <a:spLocks/>
          </p:cNvSpPr>
          <p:nvPr/>
        </p:nvSpPr>
        <p:spPr>
          <a:xfrm>
            <a:off x="447040" y="819150"/>
            <a:ext cx="7467600" cy="381000"/>
          </a:xfrm>
          <a:prstGeom prst="rect">
            <a:avLst/>
          </a:prstGeom>
        </p:spPr>
        <p:txBody>
          <a:bodyPr numCol="1" anchor="t"/>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F49E1E"/>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1" i="1"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Timeline</a:t>
            </a:r>
            <a:endParaRPr kumimoji="0" lang="en-US" sz="2200" b="1" i="1"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158163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FY 2024 Budget Amendment</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2975173"/>
          </a:xfrm>
          <a:prstGeom prst="rect">
            <a:avLst/>
          </a:prstGeom>
          <a:noFill/>
        </p:spPr>
        <p:txBody>
          <a:bodyPr wrap="square" rtlCol="0">
            <a:spAutoFit/>
          </a:bodyPr>
          <a:lstStyle/>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a:ea typeface="+mn-ea"/>
                <a:cs typeface="Times New Roman"/>
              </a:rPr>
              <a:t>A budget amendment </a:t>
            </a:r>
            <a:r>
              <a:rPr lang="en-US" sz="2200" dirty="0">
                <a:solidFill>
                  <a:prstClr val="black"/>
                </a:solidFill>
                <a:latin typeface="Calibri"/>
                <a:cs typeface="Times New Roman"/>
              </a:rPr>
              <a:t>for FY 2024 is needed t</a:t>
            </a:r>
            <a:r>
              <a:rPr kumimoji="0" lang="en-US" sz="2200" b="0" i="0" u="none" strike="noStrike" kern="1200" cap="none" spc="0" normalizeH="0" baseline="0" noProof="0" dirty="0">
                <a:ln>
                  <a:noFill/>
                </a:ln>
                <a:solidFill>
                  <a:prstClr val="black"/>
                </a:solidFill>
                <a:effectLst/>
                <a:uLnTx/>
                <a:uFillTx/>
                <a:latin typeface="Calibri"/>
                <a:ea typeface="+mn-ea"/>
                <a:cs typeface="Times New Roman"/>
              </a:rPr>
              <a:t>o incorporate additional income and expenditures </a:t>
            </a:r>
          </a:p>
          <a:p>
            <a:pPr marL="795338" lvl="1" indent="-338138">
              <a:spcBef>
                <a:spcPts val="434"/>
              </a:spcBef>
              <a:spcAft>
                <a:spcPts val="400"/>
              </a:spcAft>
              <a:buFont typeface="Wingdings" panose="05000000000000000000" pitchFamily="2" charset="2"/>
              <a:buChar char="§"/>
              <a:defRPr/>
            </a:pPr>
            <a:r>
              <a:rPr lang="en-US" sz="2200" dirty="0">
                <a:solidFill>
                  <a:prstClr val="black"/>
                </a:solidFill>
                <a:latin typeface="Calibri"/>
                <a:cs typeface="Times New Roman"/>
              </a:rPr>
              <a:t>Additional Staff (Senior Planner and Bookkeeper)</a:t>
            </a:r>
          </a:p>
          <a:p>
            <a:pPr marL="795338" lvl="1" indent="-338138">
              <a:spcBef>
                <a:spcPts val="434"/>
              </a:spcBef>
              <a:spcAft>
                <a:spcPts val="400"/>
              </a:spcAft>
              <a:buFont typeface="Wingdings" panose="05000000000000000000" pitchFamily="2" charset="2"/>
              <a:buChar char="§"/>
              <a:defRPr/>
            </a:pPr>
            <a:r>
              <a:rPr kumimoji="0" lang="en-US" sz="2200" b="0" i="0" u="none" strike="noStrike" kern="1200" cap="none" spc="0" normalizeH="0" baseline="0" noProof="0" dirty="0" err="1">
                <a:ln>
                  <a:noFill/>
                </a:ln>
                <a:solidFill>
                  <a:prstClr val="black"/>
                </a:solidFill>
                <a:effectLst/>
                <a:uLnTx/>
                <a:uFillTx/>
                <a:latin typeface="Calibri"/>
                <a:ea typeface="+mn-ea"/>
                <a:cs typeface="Times New Roman"/>
              </a:rPr>
              <a:t>CIRTPA</a:t>
            </a:r>
            <a:r>
              <a:rPr kumimoji="0" lang="en-US" sz="2200" b="0" i="0" u="none" strike="noStrike" kern="1200" cap="none" spc="0" normalizeH="0" baseline="0" noProof="0" dirty="0">
                <a:ln>
                  <a:noFill/>
                </a:ln>
                <a:solidFill>
                  <a:prstClr val="black"/>
                </a:solidFill>
                <a:effectLst/>
                <a:uLnTx/>
                <a:uFillTx/>
                <a:latin typeface="Calibri"/>
                <a:ea typeface="+mn-ea"/>
                <a:cs typeface="Times New Roman"/>
              </a:rPr>
              <a:t> contract</a:t>
            </a:r>
          </a:p>
          <a:p>
            <a:pPr marL="795338" lvl="1" indent="-338138">
              <a:spcBef>
                <a:spcPts val="434"/>
              </a:spcBef>
              <a:spcAft>
                <a:spcPts val="400"/>
              </a:spcAft>
              <a:buFont typeface="Wingdings" panose="05000000000000000000" pitchFamily="2" charset="2"/>
              <a:buChar char="§"/>
              <a:defRPr/>
            </a:pPr>
            <a:r>
              <a:rPr lang="en-US" sz="2200" dirty="0">
                <a:solidFill>
                  <a:prstClr val="black"/>
                </a:solidFill>
                <a:latin typeface="Calibri"/>
                <a:cs typeface="Times New Roman"/>
              </a:rPr>
              <a:t>Expenses related to </a:t>
            </a:r>
            <a:r>
              <a:rPr lang="en-US" sz="2200" dirty="0" err="1">
                <a:solidFill>
                  <a:prstClr val="black"/>
                </a:solidFill>
                <a:latin typeface="Calibri"/>
                <a:cs typeface="Times New Roman"/>
              </a:rPr>
              <a:t>MIPA’s</a:t>
            </a:r>
            <a:r>
              <a:rPr lang="en-US" sz="2200" dirty="0">
                <a:solidFill>
                  <a:prstClr val="black"/>
                </a:solidFill>
                <a:latin typeface="Calibri"/>
                <a:cs typeface="Times New Roman"/>
              </a:rPr>
              <a:t> transition</a:t>
            </a:r>
          </a:p>
          <a:p>
            <a:pPr>
              <a:spcBef>
                <a:spcPts val="434"/>
              </a:spcBef>
              <a:spcAft>
                <a:spcPts val="400"/>
              </a:spcAft>
              <a:defRPr/>
            </a:pPr>
            <a:endParaRPr kumimoji="0" lang="en-US" sz="2200" b="0" i="0" u="none" strike="noStrike" kern="1200" cap="none" spc="0" normalizeH="0" baseline="0" noProof="0" dirty="0">
              <a:ln>
                <a:noFill/>
              </a:ln>
              <a:solidFill>
                <a:prstClr val="black"/>
              </a:solidFill>
              <a:effectLst/>
              <a:uLnTx/>
              <a:uFillTx/>
              <a:latin typeface="Calibri"/>
              <a:ea typeface="+mn-ea"/>
              <a:cs typeface="Times New Roman"/>
            </a:endParaRPr>
          </a:p>
          <a:p>
            <a:pPr marL="795338" lvl="1" indent="-338138">
              <a:spcBef>
                <a:spcPts val="434"/>
              </a:spcBef>
              <a:spcAft>
                <a:spcPts val="400"/>
              </a:spcAft>
              <a:buFont typeface="Wingdings" panose="05000000000000000000" pitchFamily="2" charset="2"/>
              <a:buChar char="§"/>
              <a:defRPr/>
            </a:pPr>
            <a:endParaRPr kumimoji="0" lang="en-US" sz="2200" b="0" i="0" u="none" strike="noStrike" kern="1200" cap="none" spc="0" normalizeH="0" baseline="0" noProof="0" dirty="0">
              <a:ln>
                <a:noFill/>
              </a:ln>
              <a:solidFill>
                <a:prstClr val="black"/>
              </a:solidFill>
              <a:effectLst/>
              <a:uLnTx/>
              <a:uFillTx/>
              <a:latin typeface="Calibri"/>
              <a:ea typeface="+mn-ea"/>
              <a:cs typeface="Times New Roman"/>
            </a:endParaRPr>
          </a:p>
        </p:txBody>
      </p:sp>
    </p:spTree>
    <p:extLst>
      <p:ext uri="{BB962C8B-B14F-4D97-AF65-F5344CB8AC3E}">
        <p14:creationId xmlns:p14="http://schemas.microsoft.com/office/powerpoint/2010/main" val="456617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6B70A-D603-3F48-4E8F-EF8D627BB834}"/>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2986753-4241-C706-900B-61D8BC58792E}"/>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FY 2024 Budget Amendment</a:t>
            </a:r>
            <a:endParaRPr lang="en-US" dirty="0"/>
          </a:p>
        </p:txBody>
      </p:sp>
      <p:graphicFrame>
        <p:nvGraphicFramePr>
          <p:cNvPr id="4" name="Table 3">
            <a:extLst>
              <a:ext uri="{FF2B5EF4-FFF2-40B4-BE49-F238E27FC236}">
                <a16:creationId xmlns:a16="http://schemas.microsoft.com/office/drawing/2014/main" id="{647ED987-2F53-9634-CF3D-078DD2C9B033}"/>
              </a:ext>
            </a:extLst>
          </p:cNvPr>
          <p:cNvGraphicFramePr>
            <a:graphicFrameLocks noGrp="1"/>
          </p:cNvGraphicFramePr>
          <p:nvPr>
            <p:extLst>
              <p:ext uri="{D42A27DB-BD31-4B8C-83A1-F6EECF244321}">
                <p14:modId xmlns:p14="http://schemas.microsoft.com/office/powerpoint/2010/main" val="2199281667"/>
              </p:ext>
            </p:extLst>
          </p:nvPr>
        </p:nvGraphicFramePr>
        <p:xfrm>
          <a:off x="311150" y="1200150"/>
          <a:ext cx="8521700" cy="3178524"/>
        </p:xfrm>
        <a:graphic>
          <a:graphicData uri="http://schemas.openxmlformats.org/drawingml/2006/table">
            <a:tbl>
              <a:tblPr>
                <a:tableStyleId>{93296810-A885-4BE3-A3E7-6D5BEEA58F35}</a:tableStyleId>
              </a:tblPr>
              <a:tblGrid>
                <a:gridCol w="3827780">
                  <a:extLst>
                    <a:ext uri="{9D8B030D-6E8A-4147-A177-3AD203B41FA5}">
                      <a16:colId xmlns:a16="http://schemas.microsoft.com/office/drawing/2014/main" val="1268507925"/>
                    </a:ext>
                  </a:extLst>
                </a:gridCol>
                <a:gridCol w="1131570">
                  <a:extLst>
                    <a:ext uri="{9D8B030D-6E8A-4147-A177-3AD203B41FA5}">
                      <a16:colId xmlns:a16="http://schemas.microsoft.com/office/drawing/2014/main" val="715767509"/>
                    </a:ext>
                  </a:extLst>
                </a:gridCol>
                <a:gridCol w="1201420">
                  <a:extLst>
                    <a:ext uri="{9D8B030D-6E8A-4147-A177-3AD203B41FA5}">
                      <a16:colId xmlns:a16="http://schemas.microsoft.com/office/drawing/2014/main" val="482721857"/>
                    </a:ext>
                  </a:extLst>
                </a:gridCol>
                <a:gridCol w="866140">
                  <a:extLst>
                    <a:ext uri="{9D8B030D-6E8A-4147-A177-3AD203B41FA5}">
                      <a16:colId xmlns:a16="http://schemas.microsoft.com/office/drawing/2014/main" val="2417477342"/>
                    </a:ext>
                  </a:extLst>
                </a:gridCol>
                <a:gridCol w="824230">
                  <a:extLst>
                    <a:ext uri="{9D8B030D-6E8A-4147-A177-3AD203B41FA5}">
                      <a16:colId xmlns:a16="http://schemas.microsoft.com/office/drawing/2014/main" val="2016145787"/>
                    </a:ext>
                  </a:extLst>
                </a:gridCol>
                <a:gridCol w="670560">
                  <a:extLst>
                    <a:ext uri="{9D8B030D-6E8A-4147-A177-3AD203B41FA5}">
                      <a16:colId xmlns:a16="http://schemas.microsoft.com/office/drawing/2014/main" val="1638150744"/>
                    </a:ext>
                  </a:extLst>
                </a:gridCol>
              </a:tblGrid>
              <a:tr h="250164">
                <a:tc>
                  <a:txBody>
                    <a:bodyPr/>
                    <a:lstStyle/>
                    <a:p>
                      <a:pPr algn="l" fontAlgn="b"/>
                      <a:r>
                        <a:rPr lang="en-US" sz="1400" b="1" u="none" strike="noStrike" dirty="0">
                          <a:effectLst/>
                        </a:rPr>
                        <a:t>Cost Breakdown - FY 2024 (Draft)</a:t>
                      </a:r>
                      <a:endParaRPr lang="en-US" sz="14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400" u="none" strike="noStrike">
                          <a:effectLst/>
                        </a:rPr>
                        <a:t> </a:t>
                      </a:r>
                      <a:endParaRPr lang="en-US" sz="14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400" u="none" strike="noStrike">
                          <a:effectLst/>
                        </a:rPr>
                        <a:t> </a:t>
                      </a:r>
                      <a:endParaRPr lang="en-US" sz="14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400" u="none" strike="noStrike">
                          <a:effectLst/>
                        </a:rPr>
                        <a:t> </a:t>
                      </a:r>
                      <a:endParaRPr lang="en-US" sz="14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400" u="none" strike="noStrike">
                          <a:effectLst/>
                        </a:rPr>
                        <a:t> </a:t>
                      </a:r>
                      <a:endParaRPr lang="en-US" sz="14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55550343"/>
                  </a:ext>
                </a:extLst>
              </a:tr>
              <a:tr h="250164">
                <a:tc>
                  <a:txBody>
                    <a:bodyPr/>
                    <a:lstStyle/>
                    <a:p>
                      <a:pPr algn="l"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ctr"/>
                      <a:r>
                        <a:rPr lang="en-US" sz="1400" b="1" u="none" strike="noStrike" dirty="0">
                          <a:effectLst/>
                        </a:rPr>
                        <a:t>Original Amount </a:t>
                      </a:r>
                      <a:endParaRPr lang="en-US" sz="14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400" b="1" u="none" strike="noStrike" dirty="0">
                          <a:effectLst/>
                        </a:rPr>
                        <a:t>1-3 Quarters</a:t>
                      </a:r>
                      <a:endParaRPr lang="en-US" sz="14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400" b="1" u="none" strike="noStrike" dirty="0">
                          <a:effectLst/>
                        </a:rPr>
                        <a:t>4th Quarter</a:t>
                      </a:r>
                      <a:endParaRPr lang="en-US" sz="14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400" b="1" u="none" strike="noStrike" dirty="0">
                          <a:effectLst/>
                        </a:rPr>
                        <a:t>Total New</a:t>
                      </a:r>
                      <a:endParaRPr lang="en-US" sz="14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400" b="1" u="none" strike="noStrike" dirty="0">
                          <a:effectLst/>
                        </a:rPr>
                        <a:t>% Change</a:t>
                      </a:r>
                      <a:endParaRPr lang="en-US" sz="14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671354643"/>
                  </a:ext>
                </a:extLst>
              </a:tr>
              <a:tr h="250164">
                <a:tc>
                  <a:txBody>
                    <a:bodyPr/>
                    <a:lstStyle/>
                    <a:p>
                      <a:pPr algn="l" fontAlgn="b"/>
                      <a:r>
                        <a:rPr lang="en-US" sz="1400" u="none" strike="noStrike">
                          <a:effectLst/>
                        </a:rPr>
                        <a:t>( a ) Salaries and Wages</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$108,495</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$81,371</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$62,188</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$143,559</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32%</a:t>
                      </a:r>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75285990"/>
                  </a:ext>
                </a:extLst>
              </a:tr>
              <a:tr h="250164">
                <a:tc>
                  <a:txBody>
                    <a:bodyPr/>
                    <a:lstStyle/>
                    <a:p>
                      <a:pPr algn="r" fontAlgn="b"/>
                      <a:r>
                        <a:rPr lang="en-US" sz="1400" u="none" strike="noStrike" dirty="0">
                          <a:effectLst/>
                        </a:rPr>
                        <a:t>( a1 ) Salaries (minus paid leave)</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$98,895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$74,171</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$59,628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$133,799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35%</a:t>
                      </a:r>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86903245"/>
                  </a:ext>
                </a:extLst>
              </a:tr>
              <a:tr h="250164">
                <a:tc>
                  <a:txBody>
                    <a:bodyPr/>
                    <a:lstStyle/>
                    <a:p>
                      <a:pPr algn="r" fontAlgn="b"/>
                      <a:r>
                        <a:rPr lang="en-US" sz="1400" u="none" strike="noStrike" dirty="0">
                          <a:effectLst/>
                        </a:rPr>
                        <a:t>( a2 ) Wages</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$9,600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$7,200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$2,560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$9,760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a:effectLst/>
                        </a:rPr>
                        <a:t>2%</a:t>
                      </a:r>
                      <a:endParaRPr lang="en-US" sz="14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65200211"/>
                  </a:ext>
                </a:extLst>
              </a:tr>
              <a:tr h="250164">
                <a:tc>
                  <a:txBody>
                    <a:bodyPr/>
                    <a:lstStyle/>
                    <a:p>
                      <a:pPr algn="l" fontAlgn="b"/>
                      <a:r>
                        <a:rPr lang="en-US" sz="1400" u="none" strike="noStrike">
                          <a:effectLst/>
                        </a:rPr>
                        <a:t>( b ) Fringe Benefits</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$77,418</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$58,063</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$25,871</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$83,934</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a:effectLst/>
                        </a:rPr>
                        <a:t>8%</a:t>
                      </a:r>
                      <a:endParaRPr lang="en-US" sz="14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15078702"/>
                  </a:ext>
                </a:extLst>
              </a:tr>
              <a:tr h="250164">
                <a:tc>
                  <a:txBody>
                    <a:bodyPr/>
                    <a:lstStyle/>
                    <a:p>
                      <a:pPr algn="r" fontAlgn="b"/>
                      <a:r>
                        <a:rPr lang="en-US" sz="1400" u="none" strike="noStrike">
                          <a:effectLst/>
                        </a:rPr>
                        <a:t>( b1 ) Paid Leave</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$16,409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$12,306</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$7,501</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$19,808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a:effectLst/>
                        </a:rPr>
                        <a:t>21%</a:t>
                      </a:r>
                      <a:endParaRPr lang="en-US" sz="14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61167869"/>
                  </a:ext>
                </a:extLst>
              </a:tr>
              <a:tr h="250164">
                <a:tc>
                  <a:txBody>
                    <a:bodyPr/>
                    <a:lstStyle/>
                    <a:p>
                      <a:pPr algn="r" fontAlgn="b"/>
                      <a:r>
                        <a:rPr lang="en-US" sz="1400" u="none" strike="noStrike">
                          <a:effectLst/>
                        </a:rPr>
                        <a:t>( b2 ) Other</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$61,009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$45,757</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$18,370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$64,126</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5%</a:t>
                      </a:r>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84889183"/>
                  </a:ext>
                </a:extLst>
              </a:tr>
              <a:tr h="250164">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4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3779608"/>
                  </a:ext>
                </a:extLst>
              </a:tr>
              <a:tr h="250164">
                <a:tc>
                  <a:txBody>
                    <a:bodyPr/>
                    <a:lstStyle/>
                    <a:p>
                      <a:pPr algn="l" fontAlgn="b"/>
                      <a:r>
                        <a:rPr lang="en-US" sz="1400" u="none" strike="noStrike">
                          <a:effectLst/>
                        </a:rPr>
                        <a:t>( c ) Salaries and Wages + Fringe Benefits</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$185,912</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$139,434</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$88,059</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$227,494</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22%</a:t>
                      </a:r>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47362103"/>
                  </a:ext>
                </a:extLst>
              </a:tr>
              <a:tr h="250164">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7250962"/>
                  </a:ext>
                </a:extLst>
              </a:tr>
              <a:tr h="250164">
                <a:tc>
                  <a:txBody>
                    <a:bodyPr/>
                    <a:lstStyle/>
                    <a:p>
                      <a:pPr algn="l" fontAlgn="b"/>
                      <a:r>
                        <a:rPr lang="en-US" sz="1400" u="none" strike="noStrike">
                          <a:effectLst/>
                        </a:rPr>
                        <a:t>( d ) Non-Personnel Costs</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$64,324</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$48,243</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$35,151</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$83,394</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30%</a:t>
                      </a:r>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98034821"/>
                  </a:ext>
                </a:extLst>
              </a:tr>
            </a:tbl>
          </a:graphicData>
        </a:graphic>
      </p:graphicFrame>
    </p:spTree>
    <p:extLst>
      <p:ext uri="{BB962C8B-B14F-4D97-AF65-F5344CB8AC3E}">
        <p14:creationId xmlns:p14="http://schemas.microsoft.com/office/powerpoint/2010/main" val="3535257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BF937-D197-A110-5E83-0B2524422EAA}"/>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CE7A1983-A0B8-7D18-0AD8-EEA3FD9BEDCF}"/>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FY 2024 Budget Amendment</a:t>
            </a:r>
            <a:endParaRPr lang="en-US" dirty="0"/>
          </a:p>
        </p:txBody>
      </p:sp>
      <p:graphicFrame>
        <p:nvGraphicFramePr>
          <p:cNvPr id="2" name="Table 1">
            <a:extLst>
              <a:ext uri="{FF2B5EF4-FFF2-40B4-BE49-F238E27FC236}">
                <a16:creationId xmlns:a16="http://schemas.microsoft.com/office/drawing/2014/main" id="{C760229A-0CE6-5076-C122-DD3A29EC2DD8}"/>
              </a:ext>
            </a:extLst>
          </p:cNvPr>
          <p:cNvGraphicFramePr>
            <a:graphicFrameLocks noGrp="1"/>
          </p:cNvGraphicFramePr>
          <p:nvPr>
            <p:extLst>
              <p:ext uri="{D42A27DB-BD31-4B8C-83A1-F6EECF244321}">
                <p14:modId xmlns:p14="http://schemas.microsoft.com/office/powerpoint/2010/main" val="3262637864"/>
              </p:ext>
            </p:extLst>
          </p:nvPr>
        </p:nvGraphicFramePr>
        <p:xfrm>
          <a:off x="381000" y="894085"/>
          <a:ext cx="8140699" cy="4053840"/>
        </p:xfrm>
        <a:graphic>
          <a:graphicData uri="http://schemas.openxmlformats.org/drawingml/2006/table">
            <a:tbl>
              <a:tblPr>
                <a:tableStyleId>{93296810-A885-4BE3-A3E7-6D5BEEA58F35}</a:tableStyleId>
              </a:tblPr>
              <a:tblGrid>
                <a:gridCol w="3656642">
                  <a:extLst>
                    <a:ext uri="{9D8B030D-6E8A-4147-A177-3AD203B41FA5}">
                      <a16:colId xmlns:a16="http://schemas.microsoft.com/office/drawing/2014/main" val="3141288339"/>
                    </a:ext>
                  </a:extLst>
                </a:gridCol>
                <a:gridCol w="1080978">
                  <a:extLst>
                    <a:ext uri="{9D8B030D-6E8A-4147-A177-3AD203B41FA5}">
                      <a16:colId xmlns:a16="http://schemas.microsoft.com/office/drawing/2014/main" val="2838921252"/>
                    </a:ext>
                  </a:extLst>
                </a:gridCol>
                <a:gridCol w="1147705">
                  <a:extLst>
                    <a:ext uri="{9D8B030D-6E8A-4147-A177-3AD203B41FA5}">
                      <a16:colId xmlns:a16="http://schemas.microsoft.com/office/drawing/2014/main" val="1354466873"/>
                    </a:ext>
                  </a:extLst>
                </a:gridCol>
                <a:gridCol w="827415">
                  <a:extLst>
                    <a:ext uri="{9D8B030D-6E8A-4147-A177-3AD203B41FA5}">
                      <a16:colId xmlns:a16="http://schemas.microsoft.com/office/drawing/2014/main" val="1509697202"/>
                    </a:ext>
                  </a:extLst>
                </a:gridCol>
                <a:gridCol w="787379">
                  <a:extLst>
                    <a:ext uri="{9D8B030D-6E8A-4147-A177-3AD203B41FA5}">
                      <a16:colId xmlns:a16="http://schemas.microsoft.com/office/drawing/2014/main" val="2969604388"/>
                    </a:ext>
                  </a:extLst>
                </a:gridCol>
                <a:gridCol w="640580">
                  <a:extLst>
                    <a:ext uri="{9D8B030D-6E8A-4147-A177-3AD203B41FA5}">
                      <a16:colId xmlns:a16="http://schemas.microsoft.com/office/drawing/2014/main" val="1038483097"/>
                    </a:ext>
                  </a:extLst>
                </a:gridCol>
              </a:tblGrid>
              <a:tr h="182880">
                <a:tc>
                  <a:txBody>
                    <a:bodyPr/>
                    <a:lstStyle/>
                    <a:p>
                      <a:pPr algn="l"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ctr"/>
                      <a:r>
                        <a:rPr lang="en-US" sz="1400" b="1" u="none" strike="noStrike" dirty="0">
                          <a:solidFill>
                            <a:srgbClr val="000000"/>
                          </a:solidFill>
                          <a:effectLst/>
                        </a:rPr>
                        <a:t>Original Amount </a:t>
                      </a:r>
                      <a:endParaRPr lang="en-US" sz="14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400" b="1" u="none" strike="noStrike">
                          <a:solidFill>
                            <a:srgbClr val="000000"/>
                          </a:solidFill>
                          <a:effectLst/>
                        </a:rPr>
                        <a:t>1-3 Quarters</a:t>
                      </a:r>
                      <a:endParaRPr lang="en-US" sz="1400" b="1"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400" b="1" u="none" strike="noStrike" dirty="0">
                          <a:solidFill>
                            <a:srgbClr val="000000"/>
                          </a:solidFill>
                          <a:effectLst/>
                        </a:rPr>
                        <a:t>4th Quarter</a:t>
                      </a:r>
                      <a:endParaRPr lang="en-US" sz="14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400" b="1" u="none" strike="noStrike" dirty="0">
                          <a:solidFill>
                            <a:srgbClr val="000000"/>
                          </a:solidFill>
                          <a:effectLst/>
                        </a:rPr>
                        <a:t>Total New</a:t>
                      </a:r>
                      <a:endParaRPr lang="en-US" sz="14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400" b="1" u="none" strike="noStrike" dirty="0">
                          <a:solidFill>
                            <a:srgbClr val="000000"/>
                          </a:solidFill>
                          <a:effectLst/>
                        </a:rPr>
                        <a:t>% Change</a:t>
                      </a:r>
                      <a:endParaRPr lang="en-US" sz="14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189485194"/>
                  </a:ext>
                </a:extLst>
              </a:tr>
              <a:tr h="182880">
                <a:tc>
                  <a:txBody>
                    <a:bodyPr/>
                    <a:lstStyle/>
                    <a:p>
                      <a:pPr algn="l" fontAlgn="b"/>
                      <a:r>
                        <a:rPr lang="en-US" sz="1400" u="none" strike="noStrike" dirty="0">
                          <a:effectLst/>
                        </a:rPr>
                        <a:t>( d ) Non-Personnel Costs</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$64,324</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$48,243</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$35,151</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$83,394</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30%</a:t>
                      </a:r>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71217581"/>
                  </a:ext>
                </a:extLst>
              </a:tr>
              <a:tr h="182880">
                <a:tc>
                  <a:txBody>
                    <a:bodyPr/>
                    <a:lstStyle/>
                    <a:p>
                      <a:pPr algn="r" fontAlgn="b"/>
                      <a:r>
                        <a:rPr lang="en-US" sz="1400" u="none" strike="noStrike">
                          <a:effectLst/>
                        </a:rPr>
                        <a:t>Facilities</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$20,724</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$15,543</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$6,000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$21,543</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4%</a:t>
                      </a:r>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47366607"/>
                  </a:ext>
                </a:extLst>
              </a:tr>
              <a:tr h="182880">
                <a:tc>
                  <a:txBody>
                    <a:bodyPr/>
                    <a:lstStyle/>
                    <a:p>
                      <a:pPr algn="r" fontAlgn="b"/>
                      <a:r>
                        <a:rPr lang="en-US" sz="1400" u="none" strike="noStrike">
                          <a:effectLst/>
                        </a:rPr>
                        <a:t>Insurance (office)</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$3,278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$2,458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$787</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$3,246</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-1%</a:t>
                      </a:r>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33935557"/>
                  </a:ext>
                </a:extLst>
              </a:tr>
              <a:tr h="182880">
                <a:tc>
                  <a:txBody>
                    <a:bodyPr/>
                    <a:lstStyle/>
                    <a:p>
                      <a:pPr algn="r" fontAlgn="b"/>
                      <a:r>
                        <a:rPr lang="en-US" sz="1400" u="none" strike="noStrike">
                          <a:effectLst/>
                        </a:rPr>
                        <a:t>Professional Services (Legal &amp; Audit)</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$8,964</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$6,723</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$2,306</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$9,029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a:effectLst/>
                        </a:rPr>
                        <a:t>1%</a:t>
                      </a:r>
                      <a:endParaRPr lang="en-US" sz="14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16499309"/>
                  </a:ext>
                </a:extLst>
              </a:tr>
              <a:tr h="182880">
                <a:tc>
                  <a:txBody>
                    <a:bodyPr/>
                    <a:lstStyle/>
                    <a:p>
                      <a:pPr algn="r" fontAlgn="b"/>
                      <a:r>
                        <a:rPr lang="en-US" sz="1400" u="none" strike="noStrike" dirty="0">
                          <a:effectLst/>
                        </a:rPr>
                        <a:t>Payroll and Bank Fees</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$750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$750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4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46862468"/>
                  </a:ext>
                </a:extLst>
              </a:tr>
              <a:tr h="182880">
                <a:tc>
                  <a:txBody>
                    <a:bodyPr/>
                    <a:lstStyle/>
                    <a:p>
                      <a:pPr algn="r" fontAlgn="b"/>
                      <a:r>
                        <a:rPr lang="en-US" sz="1400" u="none" strike="noStrike">
                          <a:effectLst/>
                        </a:rPr>
                        <a:t>Computers &amp; Software</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$7,872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$5,904</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$8,875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$14,779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a:effectLst/>
                        </a:rPr>
                        <a:t>88%</a:t>
                      </a:r>
                      <a:endParaRPr lang="en-US" sz="14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76603806"/>
                  </a:ext>
                </a:extLst>
              </a:tr>
              <a:tr h="182880">
                <a:tc>
                  <a:txBody>
                    <a:bodyPr/>
                    <a:lstStyle/>
                    <a:p>
                      <a:pPr algn="r" fontAlgn="b"/>
                      <a:r>
                        <a:rPr lang="en-US" sz="1400" u="none" strike="noStrike">
                          <a:effectLst/>
                        </a:rPr>
                        <a:t>Telecommunications</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$5,832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$4,374</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$2,436</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$6,810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17%</a:t>
                      </a:r>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70591523"/>
                  </a:ext>
                </a:extLst>
              </a:tr>
              <a:tr h="182880">
                <a:tc>
                  <a:txBody>
                    <a:bodyPr/>
                    <a:lstStyle/>
                    <a:p>
                      <a:pPr algn="r" fontAlgn="b"/>
                      <a:r>
                        <a:rPr lang="en-US" sz="1400" u="none" strike="noStrike">
                          <a:effectLst/>
                        </a:rPr>
                        <a:t>Printing &amp; Postage</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$1,639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$1,229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$646</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$1,875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a:effectLst/>
                        </a:rPr>
                        <a:t>14%</a:t>
                      </a:r>
                      <a:endParaRPr lang="en-US" sz="14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79264628"/>
                  </a:ext>
                </a:extLst>
              </a:tr>
              <a:tr h="182880">
                <a:tc>
                  <a:txBody>
                    <a:bodyPr/>
                    <a:lstStyle/>
                    <a:p>
                      <a:pPr algn="r" fontAlgn="b"/>
                      <a:r>
                        <a:rPr lang="en-US" sz="1400" u="none" strike="noStrike">
                          <a:effectLst/>
                        </a:rPr>
                        <a:t>Travel &amp; Training</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$5,000</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$3,750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$2,375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$6,125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23%</a:t>
                      </a:r>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23614197"/>
                  </a:ext>
                </a:extLst>
              </a:tr>
              <a:tr h="182880">
                <a:tc>
                  <a:txBody>
                    <a:bodyPr/>
                    <a:lstStyle/>
                    <a:p>
                      <a:pPr algn="r" fontAlgn="b"/>
                      <a:r>
                        <a:rPr lang="en-US" sz="1400" u="none" strike="noStrike">
                          <a:effectLst/>
                        </a:rPr>
                        <a:t>Mileage</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$1,500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$1,125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$1,125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$2,250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a:effectLst/>
                        </a:rPr>
                        <a:t>50%</a:t>
                      </a:r>
                      <a:endParaRPr lang="en-US" sz="14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86767674"/>
                  </a:ext>
                </a:extLst>
              </a:tr>
              <a:tr h="182880">
                <a:tc>
                  <a:txBody>
                    <a:bodyPr/>
                    <a:lstStyle/>
                    <a:p>
                      <a:pPr algn="r" fontAlgn="b"/>
                      <a:r>
                        <a:rPr lang="en-US" sz="1400" u="none" strike="noStrike">
                          <a:effectLst/>
                        </a:rPr>
                        <a:t>Dues &amp; Memberships</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$5,000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$3,750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$3,750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-25%</a:t>
                      </a:r>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06456223"/>
                  </a:ext>
                </a:extLst>
              </a:tr>
              <a:tr h="182880">
                <a:tc>
                  <a:txBody>
                    <a:bodyPr/>
                    <a:lstStyle/>
                    <a:p>
                      <a:pPr algn="r" fontAlgn="b"/>
                      <a:r>
                        <a:rPr lang="en-US" sz="1400" u="none" strike="noStrike">
                          <a:effectLst/>
                        </a:rPr>
                        <a:t>Equipment &amp; Supplies</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$3,213</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$2,410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$3,375</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$5,785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a:effectLst/>
                        </a:rPr>
                        <a:t>80%</a:t>
                      </a:r>
                      <a:endParaRPr lang="en-US" sz="14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1448684"/>
                  </a:ext>
                </a:extLst>
              </a:tr>
              <a:tr h="182880">
                <a:tc>
                  <a:txBody>
                    <a:bodyPr/>
                    <a:lstStyle/>
                    <a:p>
                      <a:pPr algn="r" fontAlgn="b"/>
                      <a:r>
                        <a:rPr lang="en-US" sz="1400" u="none" strike="noStrike">
                          <a:effectLst/>
                        </a:rPr>
                        <a:t>Publications &amp; Subscriptions</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$803</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$602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$375</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$977</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22%</a:t>
                      </a:r>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03211855"/>
                  </a:ext>
                </a:extLst>
              </a:tr>
              <a:tr h="182880">
                <a:tc>
                  <a:txBody>
                    <a:bodyPr/>
                    <a:lstStyle/>
                    <a:p>
                      <a:pPr algn="r" fontAlgn="b"/>
                      <a:r>
                        <a:rPr lang="en-US" sz="1400" u="none" strike="noStrike">
                          <a:effectLst/>
                        </a:rPr>
                        <a:t>Food &amp; Beverage</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$500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$375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$400</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$775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55%</a:t>
                      </a:r>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04720800"/>
                  </a:ext>
                </a:extLst>
              </a:tr>
              <a:tr h="182880">
                <a:tc>
                  <a:txBody>
                    <a:bodyPr/>
                    <a:lstStyle/>
                    <a:p>
                      <a:pPr algn="r" fontAlgn="b"/>
                      <a:r>
                        <a:rPr lang="en-US" sz="1400" u="none" strike="noStrike">
                          <a:effectLst/>
                        </a:rPr>
                        <a:t>CIHTF Audit and Support</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$950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$950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15450713"/>
                  </a:ext>
                </a:extLst>
              </a:tr>
              <a:tr h="182880">
                <a:tc>
                  <a:txBody>
                    <a:bodyPr/>
                    <a:lstStyle/>
                    <a:p>
                      <a:pPr algn="r" fontAlgn="b"/>
                      <a:r>
                        <a:rPr lang="en-US" sz="1400" u="none" strike="noStrike">
                          <a:effectLst/>
                        </a:rPr>
                        <a:t>CIRTPA dTIMS</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$3,500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$3,500</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52857843"/>
                  </a:ext>
                </a:extLst>
              </a:tr>
              <a:tr h="182880">
                <a:tc>
                  <a:txBody>
                    <a:bodyPr/>
                    <a:lstStyle/>
                    <a:p>
                      <a:pPr algn="r" fontAlgn="b"/>
                      <a:r>
                        <a:rPr lang="en-US" sz="1400" u="none" strike="noStrike">
                          <a:effectLst/>
                        </a:rPr>
                        <a:t>CIRTPA Annual Audit</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$1,250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$1,250</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04817933"/>
                  </a:ext>
                </a:extLst>
              </a:tr>
            </a:tbl>
          </a:graphicData>
        </a:graphic>
      </p:graphicFrame>
    </p:spTree>
    <p:extLst>
      <p:ext uri="{BB962C8B-B14F-4D97-AF65-F5344CB8AC3E}">
        <p14:creationId xmlns:p14="http://schemas.microsoft.com/office/powerpoint/2010/main" val="897144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D66DD-C863-0B46-FE91-58E342E072A5}"/>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0412C099-06CC-6B60-9235-03F594E2A838}"/>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FY 2024 Budget Amendment</a:t>
            </a:r>
            <a:endParaRPr lang="en-US" dirty="0"/>
          </a:p>
        </p:txBody>
      </p:sp>
      <p:graphicFrame>
        <p:nvGraphicFramePr>
          <p:cNvPr id="3" name="Table 2">
            <a:extLst>
              <a:ext uri="{FF2B5EF4-FFF2-40B4-BE49-F238E27FC236}">
                <a16:creationId xmlns:a16="http://schemas.microsoft.com/office/drawing/2014/main" id="{868F345E-7947-8F8D-0949-45AD914BAFE0}"/>
              </a:ext>
            </a:extLst>
          </p:cNvPr>
          <p:cNvGraphicFramePr>
            <a:graphicFrameLocks noGrp="1"/>
          </p:cNvGraphicFramePr>
          <p:nvPr>
            <p:extLst>
              <p:ext uri="{D42A27DB-BD31-4B8C-83A1-F6EECF244321}">
                <p14:modId xmlns:p14="http://schemas.microsoft.com/office/powerpoint/2010/main" val="3795595859"/>
              </p:ext>
            </p:extLst>
          </p:nvPr>
        </p:nvGraphicFramePr>
        <p:xfrm>
          <a:off x="698500" y="2027238"/>
          <a:ext cx="7747000" cy="1706880"/>
        </p:xfrm>
        <a:graphic>
          <a:graphicData uri="http://schemas.openxmlformats.org/drawingml/2006/table">
            <a:tbl>
              <a:tblPr>
                <a:tableStyleId>{93296810-A885-4BE3-A3E7-6D5BEEA58F35}</a:tableStyleId>
              </a:tblPr>
              <a:tblGrid>
                <a:gridCol w="3479800">
                  <a:extLst>
                    <a:ext uri="{9D8B030D-6E8A-4147-A177-3AD203B41FA5}">
                      <a16:colId xmlns:a16="http://schemas.microsoft.com/office/drawing/2014/main" val="3549275876"/>
                    </a:ext>
                  </a:extLst>
                </a:gridCol>
                <a:gridCol w="1028700">
                  <a:extLst>
                    <a:ext uri="{9D8B030D-6E8A-4147-A177-3AD203B41FA5}">
                      <a16:colId xmlns:a16="http://schemas.microsoft.com/office/drawing/2014/main" val="1613532140"/>
                    </a:ext>
                  </a:extLst>
                </a:gridCol>
                <a:gridCol w="1092200">
                  <a:extLst>
                    <a:ext uri="{9D8B030D-6E8A-4147-A177-3AD203B41FA5}">
                      <a16:colId xmlns:a16="http://schemas.microsoft.com/office/drawing/2014/main" val="1227563059"/>
                    </a:ext>
                  </a:extLst>
                </a:gridCol>
                <a:gridCol w="787400">
                  <a:extLst>
                    <a:ext uri="{9D8B030D-6E8A-4147-A177-3AD203B41FA5}">
                      <a16:colId xmlns:a16="http://schemas.microsoft.com/office/drawing/2014/main" val="3842147758"/>
                    </a:ext>
                  </a:extLst>
                </a:gridCol>
                <a:gridCol w="749300">
                  <a:extLst>
                    <a:ext uri="{9D8B030D-6E8A-4147-A177-3AD203B41FA5}">
                      <a16:colId xmlns:a16="http://schemas.microsoft.com/office/drawing/2014/main" val="3100642380"/>
                    </a:ext>
                  </a:extLst>
                </a:gridCol>
                <a:gridCol w="609600">
                  <a:extLst>
                    <a:ext uri="{9D8B030D-6E8A-4147-A177-3AD203B41FA5}">
                      <a16:colId xmlns:a16="http://schemas.microsoft.com/office/drawing/2014/main" val="1973969963"/>
                    </a:ext>
                  </a:extLst>
                </a:gridCol>
              </a:tblGrid>
              <a:tr h="182880">
                <a:tc>
                  <a:txBody>
                    <a:bodyPr/>
                    <a:lstStyle/>
                    <a:p>
                      <a:pPr algn="r" fontAlgn="b"/>
                      <a:endParaRPr lang="en-US" sz="14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ctr"/>
                      <a:r>
                        <a:rPr lang="en-US" sz="1400" b="1" u="none" strike="noStrike" dirty="0">
                          <a:solidFill>
                            <a:srgbClr val="000000"/>
                          </a:solidFill>
                          <a:effectLst/>
                        </a:rPr>
                        <a:t>Original Amount </a:t>
                      </a:r>
                      <a:endParaRPr lang="en-US" sz="14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400" b="1" u="none" strike="noStrike">
                          <a:solidFill>
                            <a:srgbClr val="000000"/>
                          </a:solidFill>
                          <a:effectLst/>
                        </a:rPr>
                        <a:t>1-3 Quarters</a:t>
                      </a:r>
                      <a:endParaRPr lang="en-US" sz="1400" b="1"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400" b="1" u="none" strike="noStrike" dirty="0">
                          <a:solidFill>
                            <a:srgbClr val="000000"/>
                          </a:solidFill>
                          <a:effectLst/>
                        </a:rPr>
                        <a:t>4th Quarter</a:t>
                      </a:r>
                      <a:endParaRPr lang="en-US" sz="14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400" b="1" u="none" strike="noStrike" dirty="0">
                          <a:solidFill>
                            <a:srgbClr val="000000"/>
                          </a:solidFill>
                          <a:effectLst/>
                        </a:rPr>
                        <a:t>Total New</a:t>
                      </a:r>
                      <a:endParaRPr lang="en-US" sz="14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400" b="1" u="none" strike="noStrike" dirty="0">
                          <a:solidFill>
                            <a:srgbClr val="000000"/>
                          </a:solidFill>
                          <a:effectLst/>
                        </a:rPr>
                        <a:t>% Change</a:t>
                      </a:r>
                      <a:endParaRPr lang="en-US" sz="14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622081093"/>
                  </a:ext>
                </a:extLst>
              </a:tr>
              <a:tr h="182880">
                <a:tc>
                  <a:txBody>
                    <a:bodyPr/>
                    <a:lstStyle/>
                    <a:p>
                      <a:pPr algn="r" fontAlgn="b"/>
                      <a:r>
                        <a:rPr lang="en-US" sz="1400" u="none" strike="noStrike" dirty="0">
                          <a:effectLst/>
                        </a:rPr>
                        <a:t>( e ) Contract Costs</a:t>
                      </a:r>
                      <a:endParaRPr lang="en-US" sz="14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$88,258 </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$66,193</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$0</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sng" strike="noStrike" dirty="0">
                          <a:effectLst/>
                        </a:rPr>
                        <a:t>$66,193</a:t>
                      </a:r>
                      <a:endParaRPr lang="en-US" sz="14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-25%</a:t>
                      </a:r>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06209441"/>
                  </a:ext>
                </a:extLst>
              </a:tr>
              <a:tr h="182880">
                <a:tc>
                  <a:txBody>
                    <a:bodyPr/>
                    <a:lstStyle/>
                    <a:p>
                      <a:pPr algn="l" fontAlgn="b"/>
                      <a:r>
                        <a:rPr lang="en-US" sz="1400" u="none" strike="noStrike">
                          <a:effectLst/>
                        </a:rPr>
                        <a:t>MPO Staff Support</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$83,598 </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$62,698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$0</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$62,698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-25%</a:t>
                      </a:r>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39933221"/>
                  </a:ext>
                </a:extLst>
              </a:tr>
              <a:tr h="350520">
                <a:tc>
                  <a:txBody>
                    <a:bodyPr/>
                    <a:lstStyle/>
                    <a:p>
                      <a:pPr algn="r" fontAlgn="b"/>
                      <a:r>
                        <a:rPr lang="en-US" sz="1400" u="none" strike="noStrike">
                          <a:effectLst/>
                        </a:rPr>
                        <a:t>Admin fee to MPO </a:t>
                      </a:r>
                      <a:br>
                        <a:rPr lang="en-US" sz="1400" u="none" strike="noStrike">
                          <a:effectLst/>
                        </a:rPr>
                      </a:br>
                      <a:r>
                        <a:rPr lang="en-US" sz="1400" u="none" strike="noStrike">
                          <a:effectLst/>
                        </a:rPr>
                        <a:t>(5% of personnel costs, where allowed)</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$4,660 </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$3,495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$0</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$3,495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-25%</a:t>
                      </a:r>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16792517"/>
                  </a:ext>
                </a:extLst>
              </a:tr>
              <a:tr h="182880">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33132837"/>
                  </a:ext>
                </a:extLst>
              </a:tr>
              <a:tr h="94932">
                <a:tc>
                  <a:txBody>
                    <a:bodyPr/>
                    <a:lstStyle/>
                    <a:p>
                      <a:pPr algn="r" fontAlgn="b"/>
                      <a:r>
                        <a:rPr lang="en-US" sz="1400" u="none" strike="noStrike">
                          <a:effectLst/>
                        </a:rPr>
                        <a:t>( f ) Total Costs</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$338,494 </a:t>
                      </a:r>
                      <a:endParaRPr lang="en-US" sz="14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dirty="0">
                          <a:effectLst/>
                        </a:rPr>
                        <a:t>$253,871 </a:t>
                      </a:r>
                      <a:endParaRPr lang="en-US" sz="14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b="1" u="none" strike="noStrike" kern="1200" dirty="0">
                          <a:solidFill>
                            <a:schemeClr val="dk1"/>
                          </a:solidFill>
                          <a:effectLst/>
                          <a:latin typeface="+mn-lt"/>
                          <a:ea typeface="+mn-ea"/>
                          <a:cs typeface="+mn-cs"/>
                        </a:rPr>
                        <a:t>$123,210 </a:t>
                      </a:r>
                    </a:p>
                  </a:txBody>
                  <a:tcPr marL="0" marR="0" marT="0" marB="0" anchor="b"/>
                </a:tc>
                <a:tc>
                  <a:txBody>
                    <a:bodyPr/>
                    <a:lstStyle/>
                    <a:p>
                      <a:pPr algn="r" fontAlgn="b"/>
                      <a:r>
                        <a:rPr lang="en-US" sz="1400" b="1" u="none" strike="noStrike" kern="1200" dirty="0">
                          <a:solidFill>
                            <a:schemeClr val="dk1"/>
                          </a:solidFill>
                          <a:effectLst/>
                          <a:latin typeface="+mn-lt"/>
                          <a:ea typeface="+mn-ea"/>
                          <a:cs typeface="+mn-cs"/>
                        </a:rPr>
                        <a:t>$377,081 </a:t>
                      </a:r>
                    </a:p>
                  </a:txBody>
                  <a:tcPr marL="0" marR="0" marT="0" marB="0" anchor="b"/>
                </a:tc>
                <a:tc>
                  <a:txBody>
                    <a:bodyPr/>
                    <a:lstStyle/>
                    <a:p>
                      <a:pPr algn="r" fontAlgn="b"/>
                      <a:r>
                        <a:rPr lang="en-US" sz="1400" b="1" u="none" strike="noStrike" dirty="0">
                          <a:effectLst/>
                        </a:rPr>
                        <a:t>11%</a:t>
                      </a:r>
                      <a:endParaRPr lang="en-US" sz="14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20197726"/>
                  </a:ext>
                </a:extLst>
              </a:tr>
            </a:tbl>
          </a:graphicData>
        </a:graphic>
      </p:graphicFrame>
    </p:spTree>
    <p:extLst>
      <p:ext uri="{BB962C8B-B14F-4D97-AF65-F5344CB8AC3E}">
        <p14:creationId xmlns:p14="http://schemas.microsoft.com/office/powerpoint/2010/main" val="2323618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01936-766F-6E40-C43F-B5BD6D545F1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6694AEFD-2EC3-09F6-FDCB-5D7F72A429BF}"/>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FY 2024 Budget Amendment</a:t>
            </a:r>
            <a:endParaRPr lang="en-US" dirty="0"/>
          </a:p>
        </p:txBody>
      </p:sp>
      <p:graphicFrame>
        <p:nvGraphicFramePr>
          <p:cNvPr id="2" name="Table 1">
            <a:extLst>
              <a:ext uri="{FF2B5EF4-FFF2-40B4-BE49-F238E27FC236}">
                <a16:creationId xmlns:a16="http://schemas.microsoft.com/office/drawing/2014/main" id="{FB464DBA-464C-EB24-31AA-C66820C44768}"/>
              </a:ext>
            </a:extLst>
          </p:cNvPr>
          <p:cNvGraphicFramePr>
            <a:graphicFrameLocks noGrp="1"/>
          </p:cNvGraphicFramePr>
          <p:nvPr>
            <p:extLst>
              <p:ext uri="{D42A27DB-BD31-4B8C-83A1-F6EECF244321}">
                <p14:modId xmlns:p14="http://schemas.microsoft.com/office/powerpoint/2010/main" val="2151354066"/>
              </p:ext>
            </p:extLst>
          </p:nvPr>
        </p:nvGraphicFramePr>
        <p:xfrm>
          <a:off x="609600" y="780348"/>
          <a:ext cx="7653338" cy="4171973"/>
        </p:xfrm>
        <a:graphic>
          <a:graphicData uri="http://schemas.openxmlformats.org/drawingml/2006/table">
            <a:tbl>
              <a:tblPr>
                <a:tableStyleId>{93296810-A885-4BE3-A3E7-6D5BEEA58F35}</a:tableStyleId>
              </a:tblPr>
              <a:tblGrid>
                <a:gridCol w="3437729">
                  <a:extLst>
                    <a:ext uri="{9D8B030D-6E8A-4147-A177-3AD203B41FA5}">
                      <a16:colId xmlns:a16="http://schemas.microsoft.com/office/drawing/2014/main" val="3295285083"/>
                    </a:ext>
                  </a:extLst>
                </a:gridCol>
                <a:gridCol w="1016263">
                  <a:extLst>
                    <a:ext uri="{9D8B030D-6E8A-4147-A177-3AD203B41FA5}">
                      <a16:colId xmlns:a16="http://schemas.microsoft.com/office/drawing/2014/main" val="1510991817"/>
                    </a:ext>
                  </a:extLst>
                </a:gridCol>
                <a:gridCol w="1078995">
                  <a:extLst>
                    <a:ext uri="{9D8B030D-6E8A-4147-A177-3AD203B41FA5}">
                      <a16:colId xmlns:a16="http://schemas.microsoft.com/office/drawing/2014/main" val="3711531823"/>
                    </a:ext>
                  </a:extLst>
                </a:gridCol>
                <a:gridCol w="777880">
                  <a:extLst>
                    <a:ext uri="{9D8B030D-6E8A-4147-A177-3AD203B41FA5}">
                      <a16:colId xmlns:a16="http://schemas.microsoft.com/office/drawing/2014/main" val="2375856198"/>
                    </a:ext>
                  </a:extLst>
                </a:gridCol>
                <a:gridCol w="740241">
                  <a:extLst>
                    <a:ext uri="{9D8B030D-6E8A-4147-A177-3AD203B41FA5}">
                      <a16:colId xmlns:a16="http://schemas.microsoft.com/office/drawing/2014/main" val="1138741150"/>
                    </a:ext>
                  </a:extLst>
                </a:gridCol>
                <a:gridCol w="602230">
                  <a:extLst>
                    <a:ext uri="{9D8B030D-6E8A-4147-A177-3AD203B41FA5}">
                      <a16:colId xmlns:a16="http://schemas.microsoft.com/office/drawing/2014/main" val="2061425865"/>
                    </a:ext>
                  </a:extLst>
                </a:gridCol>
              </a:tblGrid>
              <a:tr h="200327">
                <a:tc>
                  <a:txBody>
                    <a:bodyPr/>
                    <a:lstStyle/>
                    <a:p>
                      <a:pPr algn="l" fontAlgn="b"/>
                      <a:r>
                        <a:rPr lang="en-US" sz="1200" u="none" strike="noStrike" dirty="0">
                          <a:effectLst/>
                        </a:rPr>
                        <a:t>REVENUES</a:t>
                      </a:r>
                      <a:endParaRPr lang="en-US" sz="12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ctr"/>
                      <a:endParaRPr lang="en-US" sz="1200" b="1" u="none" strike="noStrike" dirty="0">
                        <a:solidFill>
                          <a:srgbClr val="000000"/>
                        </a:solidFill>
                        <a:effectLst/>
                      </a:endParaRPr>
                    </a:p>
                  </a:txBody>
                  <a:tcPr marL="0" marR="0" marT="0" marB="0" anchor="ctr"/>
                </a:tc>
                <a:tc>
                  <a:txBody>
                    <a:bodyPr/>
                    <a:lstStyle/>
                    <a:p>
                      <a:pPr algn="ctr" fontAlgn="ctr"/>
                      <a:r>
                        <a:rPr lang="en-US" sz="1200" b="1" u="none" strike="noStrike" dirty="0">
                          <a:solidFill>
                            <a:srgbClr val="000000"/>
                          </a:solidFill>
                          <a:effectLst/>
                        </a:rPr>
                        <a:t>1-3 Quarters</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200" b="1" u="none" strike="noStrike" dirty="0">
                          <a:solidFill>
                            <a:srgbClr val="000000"/>
                          </a:solidFill>
                          <a:effectLst/>
                        </a:rPr>
                        <a:t>4th Quarter</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200" b="1" u="none" strike="noStrike" dirty="0">
                          <a:solidFill>
                            <a:srgbClr val="000000"/>
                          </a:solidFill>
                          <a:effectLst/>
                        </a:rPr>
                        <a:t>Total New</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200" b="1" u="none" strike="noStrike" dirty="0">
                          <a:solidFill>
                            <a:srgbClr val="000000"/>
                          </a:solidFill>
                          <a:effectLst/>
                        </a:rPr>
                        <a:t>% Change</a:t>
                      </a:r>
                      <a:endParaRPr lang="en-US"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4067750832"/>
                  </a:ext>
                </a:extLst>
              </a:tr>
              <a:tr h="200327">
                <a:tc>
                  <a:txBody>
                    <a:bodyPr/>
                    <a:lstStyle/>
                    <a:p>
                      <a:pPr algn="l" fontAlgn="b"/>
                      <a:r>
                        <a:rPr lang="en-US" sz="1200" u="none" strike="noStrike" dirty="0">
                          <a:effectLst/>
                        </a:rPr>
                        <a:t>Membership Dues</a:t>
                      </a:r>
                      <a:endParaRPr lang="en-US" sz="1200" b="1" i="0" u="none" strike="noStrike" dirty="0">
                        <a:solidFill>
                          <a:srgbClr val="000000"/>
                        </a:solidFill>
                        <a:effectLst/>
                        <a:latin typeface="Calibri" panose="020F0502020204030204" pitchFamily="34" charset="0"/>
                      </a:endParaRPr>
                    </a:p>
                  </a:txBody>
                  <a:tcPr marL="326912" marR="0" marT="0" marB="0" anchor="b"/>
                </a:tc>
                <a:tc>
                  <a:txBody>
                    <a:bodyPr/>
                    <a:lstStyle/>
                    <a:p>
                      <a:pPr algn="r" fontAlgn="b"/>
                      <a:r>
                        <a:rPr lang="en-US" sz="1200" b="1" u="sng" strike="noStrike" dirty="0">
                          <a:effectLst/>
                        </a:rPr>
                        <a:t>$84,466 </a:t>
                      </a:r>
                      <a:endParaRPr lang="en-US" sz="12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b="1" u="sng" strike="noStrike">
                          <a:effectLst/>
                        </a:rPr>
                        <a:t>$63,349</a:t>
                      </a:r>
                      <a:endParaRPr lang="en-US" sz="1200" b="1" i="0" u="sng"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b="1" u="sng" strike="noStrike" dirty="0">
                          <a:effectLst/>
                        </a:rPr>
                        <a:t>$21,116</a:t>
                      </a:r>
                      <a:endParaRPr lang="en-US" sz="12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b="1" u="sng" strike="noStrike" dirty="0">
                          <a:effectLst/>
                        </a:rPr>
                        <a:t>$84,466</a:t>
                      </a:r>
                      <a:endParaRPr lang="en-US" sz="12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21611868"/>
                  </a:ext>
                </a:extLst>
              </a:tr>
              <a:tr h="200327">
                <a:tc>
                  <a:txBody>
                    <a:bodyPr/>
                    <a:lstStyle/>
                    <a:p>
                      <a:pPr algn="l" fontAlgn="b"/>
                      <a:r>
                        <a:rPr lang="en-US" sz="1200" u="none" strike="noStrike">
                          <a:effectLst/>
                        </a:rPr>
                        <a:t>EDD PP Match</a:t>
                      </a:r>
                      <a:endParaRPr lang="en-US" sz="1200" b="0" i="0" u="none" strike="noStrike">
                        <a:solidFill>
                          <a:srgbClr val="000000"/>
                        </a:solidFill>
                        <a:effectLst/>
                        <a:latin typeface="Calibri" panose="020F0502020204030204" pitchFamily="34" charset="0"/>
                      </a:endParaRPr>
                    </a:p>
                  </a:txBody>
                  <a:tcPr marL="572096" marR="0" marT="0" marB="0" anchor="b"/>
                </a:tc>
                <a:tc>
                  <a:txBody>
                    <a:bodyPr/>
                    <a:lstStyle/>
                    <a:p>
                      <a:pPr algn="r" fontAlgn="b"/>
                      <a:r>
                        <a:rPr lang="en-US" sz="1200" u="none" strike="noStrike">
                          <a:effectLst/>
                        </a:rPr>
                        <a:t>$70,000 </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$52,500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$17,500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$70,000</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54784703"/>
                  </a:ext>
                </a:extLst>
              </a:tr>
              <a:tr h="200327">
                <a:tc>
                  <a:txBody>
                    <a:bodyPr/>
                    <a:lstStyle/>
                    <a:p>
                      <a:pPr algn="l" fontAlgn="b"/>
                      <a:r>
                        <a:rPr lang="en-US" sz="1200" u="none" strike="noStrike">
                          <a:effectLst/>
                        </a:rPr>
                        <a:t>Overage beyong match (for reserves)</a:t>
                      </a:r>
                      <a:endParaRPr lang="en-US" sz="1200" b="0" i="0" u="none" strike="noStrike">
                        <a:solidFill>
                          <a:srgbClr val="000000"/>
                        </a:solidFill>
                        <a:effectLst/>
                        <a:latin typeface="Calibri" panose="020F0502020204030204" pitchFamily="34" charset="0"/>
                      </a:endParaRPr>
                    </a:p>
                  </a:txBody>
                  <a:tcPr marL="572096" marR="0" marT="0" marB="0" anchor="b"/>
                </a:tc>
                <a:tc>
                  <a:txBody>
                    <a:bodyPr/>
                    <a:lstStyle/>
                    <a:p>
                      <a:pPr algn="r" fontAlgn="b"/>
                      <a:r>
                        <a:rPr lang="en-US" sz="1200" u="none" strike="noStrike">
                          <a:effectLst/>
                        </a:rPr>
                        <a:t>$14,466 </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$10,849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$3,616</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$14,466</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b="1" u="none" strike="noStrike">
                          <a:effectLst/>
                        </a:rPr>
                        <a:t>0%</a:t>
                      </a:r>
                      <a:endParaRPr lang="en-US" sz="12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96693229"/>
                  </a:ext>
                </a:extLst>
              </a:tr>
              <a:tr h="200327">
                <a:tc>
                  <a:txBody>
                    <a:bodyPr/>
                    <a:lstStyle/>
                    <a:p>
                      <a:pPr algn="l" fontAlgn="b"/>
                      <a:endParaRPr lang="en-US" sz="1200" b="0" i="0" u="none" strike="noStrike" dirty="0">
                        <a:solidFill>
                          <a:srgbClr val="000000"/>
                        </a:solidFill>
                        <a:effectLst/>
                        <a:latin typeface="Calibri" panose="020F0502020204030204" pitchFamily="34" charset="0"/>
                      </a:endParaRPr>
                    </a:p>
                  </a:txBody>
                  <a:tcPr marL="572096"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2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17832452"/>
                  </a:ext>
                </a:extLst>
              </a:tr>
              <a:tr h="400654">
                <a:tc>
                  <a:txBody>
                    <a:bodyPr/>
                    <a:lstStyle/>
                    <a:p>
                      <a:pPr algn="l" fontAlgn="b"/>
                      <a:r>
                        <a:rPr lang="en-US" sz="1200" u="none" strike="noStrike">
                          <a:effectLst/>
                        </a:rPr>
                        <a:t>US Economic Development Administration Partnership Program (EDD PP)</a:t>
                      </a:r>
                      <a:endParaRPr lang="en-US" sz="1200" b="1" i="0" u="none" strike="noStrike">
                        <a:solidFill>
                          <a:srgbClr val="000000"/>
                        </a:solidFill>
                        <a:effectLst/>
                        <a:latin typeface="Calibri" panose="020F0502020204030204" pitchFamily="34" charset="0"/>
                      </a:endParaRPr>
                    </a:p>
                  </a:txBody>
                  <a:tcPr marL="326912" marR="0" marT="0" marB="0" anchor="b"/>
                </a:tc>
                <a:tc>
                  <a:txBody>
                    <a:bodyPr/>
                    <a:lstStyle/>
                    <a:p>
                      <a:pPr algn="r" fontAlgn="b"/>
                      <a:r>
                        <a:rPr lang="en-US" sz="1200" b="1" u="sng" strike="noStrike" dirty="0">
                          <a:effectLst/>
                        </a:rPr>
                        <a:t>$70,000 </a:t>
                      </a:r>
                      <a:endParaRPr lang="en-US" sz="12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b="1" u="sng" strike="noStrike" dirty="0">
                          <a:effectLst/>
                        </a:rPr>
                        <a:t>$52,500</a:t>
                      </a:r>
                      <a:endParaRPr lang="en-US" sz="12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b="1" u="sng" strike="noStrike" dirty="0">
                          <a:effectLst/>
                        </a:rPr>
                        <a:t>$17,500</a:t>
                      </a:r>
                      <a:endParaRPr lang="en-US" sz="12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b="1" u="sng" strike="noStrike" dirty="0">
                          <a:effectLst/>
                        </a:rPr>
                        <a:t>$70,000</a:t>
                      </a:r>
                      <a:endParaRPr lang="en-US" sz="12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16412143"/>
                  </a:ext>
                </a:extLst>
              </a:tr>
              <a:tr h="200327">
                <a:tc>
                  <a:txBody>
                    <a:bodyPr/>
                    <a:lstStyle/>
                    <a:p>
                      <a:pPr algn="l" fontAlgn="b"/>
                      <a:endParaRPr lang="en-US" sz="1200" b="0" i="0" u="none" strike="noStrike">
                        <a:solidFill>
                          <a:srgbClr val="000000"/>
                        </a:solidFill>
                        <a:effectLst/>
                        <a:latin typeface="Calibri" panose="020F0502020204030204" pitchFamily="34" charset="0"/>
                      </a:endParaRPr>
                    </a:p>
                  </a:txBody>
                  <a:tcPr marL="572096"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200" b="1" i="0" u="sng"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200" b="1" i="0" u="sng"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2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25577949"/>
                  </a:ext>
                </a:extLst>
              </a:tr>
              <a:tr h="200327">
                <a:tc>
                  <a:txBody>
                    <a:bodyPr/>
                    <a:lstStyle/>
                    <a:p>
                      <a:pPr algn="l" fontAlgn="b"/>
                      <a:r>
                        <a:rPr lang="en-US" sz="1200" u="none" strike="noStrike">
                          <a:effectLst/>
                        </a:rPr>
                        <a:t>Contracts/Grants </a:t>
                      </a:r>
                      <a:endParaRPr lang="en-US" sz="1200" b="1" i="0" u="none" strike="noStrike">
                        <a:solidFill>
                          <a:srgbClr val="000000"/>
                        </a:solidFill>
                        <a:effectLst/>
                        <a:latin typeface="Calibri" panose="020F0502020204030204" pitchFamily="34" charset="0"/>
                      </a:endParaRPr>
                    </a:p>
                  </a:txBody>
                  <a:tcPr marL="326912" marR="0" marT="0" marB="0" anchor="b"/>
                </a:tc>
                <a:tc>
                  <a:txBody>
                    <a:bodyPr/>
                    <a:lstStyle/>
                    <a:p>
                      <a:pPr algn="r" fontAlgn="b"/>
                      <a:r>
                        <a:rPr lang="en-US" sz="1200" b="1" u="sng" strike="noStrike" dirty="0">
                          <a:effectLst/>
                        </a:rPr>
                        <a:t>$208,600 </a:t>
                      </a:r>
                      <a:endParaRPr lang="en-US" sz="12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b="1" u="sng" strike="noStrike" dirty="0">
                          <a:effectLst/>
                        </a:rPr>
                        <a:t>$156,450</a:t>
                      </a:r>
                      <a:endParaRPr lang="en-US" sz="12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b="1" u="sng" strike="noStrike">
                          <a:effectLst/>
                        </a:rPr>
                        <a:t>$85,609</a:t>
                      </a:r>
                      <a:endParaRPr lang="en-US" sz="1200" b="1" i="0" u="sng"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b="1" u="sng" strike="noStrike" dirty="0">
                          <a:effectLst/>
                        </a:rPr>
                        <a:t>$242,059</a:t>
                      </a:r>
                      <a:endParaRPr lang="en-US" sz="12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b="1" u="none" strike="noStrike" dirty="0">
                          <a:effectLst/>
                        </a:rPr>
                        <a:t>16%</a:t>
                      </a:r>
                      <a:endParaRPr lang="en-US" sz="12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7931915"/>
                  </a:ext>
                </a:extLst>
              </a:tr>
              <a:tr h="200327">
                <a:tc>
                  <a:txBody>
                    <a:bodyPr/>
                    <a:lstStyle/>
                    <a:p>
                      <a:pPr algn="l" fontAlgn="b"/>
                      <a:r>
                        <a:rPr lang="en-US" sz="1200" u="none" strike="noStrike">
                          <a:effectLst/>
                        </a:rPr>
                        <a:t>Central Iowa Housing Trust Fund</a:t>
                      </a:r>
                      <a:endParaRPr lang="en-US" sz="1200" b="0" i="0" u="none" strike="noStrike">
                        <a:solidFill>
                          <a:srgbClr val="000000"/>
                        </a:solidFill>
                        <a:effectLst/>
                        <a:latin typeface="Calibri" panose="020F0502020204030204" pitchFamily="34" charset="0"/>
                      </a:endParaRPr>
                    </a:p>
                  </a:txBody>
                  <a:tcPr marL="572096" marR="0" marT="0" marB="0" anchor="b"/>
                </a:tc>
                <a:tc>
                  <a:txBody>
                    <a:bodyPr/>
                    <a:lstStyle/>
                    <a:p>
                      <a:pPr algn="r" fontAlgn="b"/>
                      <a:r>
                        <a:rPr lang="en-US" sz="1200" u="none" strike="noStrike">
                          <a:effectLst/>
                        </a:rPr>
                        <a:t>$51,300 </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$38,475</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$12,825</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$51,300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0482623"/>
                  </a:ext>
                </a:extLst>
              </a:tr>
              <a:tr h="200327">
                <a:tc>
                  <a:txBody>
                    <a:bodyPr/>
                    <a:lstStyle/>
                    <a:p>
                      <a:pPr algn="l" fontAlgn="b"/>
                      <a:r>
                        <a:rPr lang="en-US" sz="1200" u="none" strike="noStrike">
                          <a:effectLst/>
                        </a:rPr>
                        <a:t>Story Co. Housing Trust</a:t>
                      </a:r>
                      <a:endParaRPr lang="en-US" sz="1200" b="0" i="0" u="none" strike="noStrike">
                        <a:solidFill>
                          <a:srgbClr val="000000"/>
                        </a:solidFill>
                        <a:effectLst/>
                        <a:latin typeface="Calibri" panose="020F0502020204030204" pitchFamily="34" charset="0"/>
                      </a:endParaRPr>
                    </a:p>
                  </a:txBody>
                  <a:tcPr marL="572096" marR="0" marT="0" marB="0" anchor="b"/>
                </a:tc>
                <a:tc>
                  <a:txBody>
                    <a:bodyPr/>
                    <a:lstStyle/>
                    <a:p>
                      <a:pPr algn="r" fontAlgn="b"/>
                      <a:r>
                        <a:rPr lang="en-US" sz="1200" u="none" strike="noStrike">
                          <a:effectLst/>
                        </a:rPr>
                        <a:t>$34,800 </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$26,100</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$8,700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$34,800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b="1" u="none" strike="noStrike">
                          <a:effectLst/>
                        </a:rPr>
                        <a:t>0%</a:t>
                      </a:r>
                      <a:endParaRPr lang="en-US" sz="12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90051550"/>
                  </a:ext>
                </a:extLst>
              </a:tr>
              <a:tr h="200327">
                <a:tc>
                  <a:txBody>
                    <a:bodyPr/>
                    <a:lstStyle/>
                    <a:p>
                      <a:pPr algn="l" fontAlgn="b"/>
                      <a:r>
                        <a:rPr lang="en-US" sz="1200" u="none" strike="noStrike">
                          <a:effectLst/>
                        </a:rPr>
                        <a:t>Story Co. Housing Trust - ARPA</a:t>
                      </a:r>
                      <a:endParaRPr lang="en-US" sz="1200" b="0" i="0" u="none" strike="noStrike">
                        <a:solidFill>
                          <a:srgbClr val="000000"/>
                        </a:solidFill>
                        <a:effectLst/>
                        <a:latin typeface="Calibri" panose="020F0502020204030204" pitchFamily="34" charset="0"/>
                      </a:endParaRPr>
                    </a:p>
                  </a:txBody>
                  <a:tcPr marL="572096" marR="0" marT="0" marB="0" anchor="b"/>
                </a:tc>
                <a:tc>
                  <a:txBody>
                    <a:bodyPr/>
                    <a:lstStyle/>
                    <a:p>
                      <a:pPr algn="r" fontAlgn="b"/>
                      <a:r>
                        <a:rPr lang="en-US" sz="1200" u="none" strike="noStrike">
                          <a:effectLst/>
                        </a:rPr>
                        <a:t>$20,000 </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$15,000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$5,000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33083599"/>
                  </a:ext>
                </a:extLst>
              </a:tr>
              <a:tr h="200327">
                <a:tc>
                  <a:txBody>
                    <a:bodyPr/>
                    <a:lstStyle/>
                    <a:p>
                      <a:pPr algn="l" fontAlgn="b"/>
                      <a:r>
                        <a:rPr lang="en-US" sz="1200" u="none" strike="noStrike">
                          <a:effectLst/>
                        </a:rPr>
                        <a:t>Story Co. Housing Plan Implementation</a:t>
                      </a:r>
                      <a:endParaRPr lang="en-US" sz="1200" b="0" i="0" u="none" strike="noStrike">
                        <a:solidFill>
                          <a:srgbClr val="000000"/>
                        </a:solidFill>
                        <a:effectLst/>
                        <a:latin typeface="Calibri" panose="020F0502020204030204" pitchFamily="34" charset="0"/>
                      </a:endParaRPr>
                    </a:p>
                  </a:txBody>
                  <a:tcPr marL="572096" marR="0" marT="0" marB="0" anchor="b"/>
                </a:tc>
                <a:tc>
                  <a:txBody>
                    <a:bodyPr/>
                    <a:lstStyle/>
                    <a:p>
                      <a:pPr algn="r" fontAlgn="b"/>
                      <a:r>
                        <a:rPr lang="en-US" sz="1200" u="none" strike="noStrike">
                          <a:effectLst/>
                        </a:rPr>
                        <a:t>$73,000 </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$54,750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$18,250</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$73,000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82886426"/>
                  </a:ext>
                </a:extLst>
              </a:tr>
              <a:tr h="200327">
                <a:tc>
                  <a:txBody>
                    <a:bodyPr/>
                    <a:lstStyle/>
                    <a:p>
                      <a:pPr algn="l" fontAlgn="b"/>
                      <a:r>
                        <a:rPr lang="en-US" sz="1200" u="none" strike="noStrike">
                          <a:effectLst/>
                        </a:rPr>
                        <a:t>Marion Co. Subdivision Regulations</a:t>
                      </a:r>
                      <a:endParaRPr lang="en-US" sz="1200" b="0" i="0" u="none" strike="noStrike">
                        <a:solidFill>
                          <a:srgbClr val="000000"/>
                        </a:solidFill>
                        <a:effectLst/>
                        <a:latin typeface="Calibri" panose="020F0502020204030204" pitchFamily="34" charset="0"/>
                      </a:endParaRPr>
                    </a:p>
                  </a:txBody>
                  <a:tcPr marL="572096" marR="0" marT="0" marB="0" anchor="b"/>
                </a:tc>
                <a:tc>
                  <a:txBody>
                    <a:bodyPr/>
                    <a:lstStyle/>
                    <a:p>
                      <a:pPr algn="r" fontAlgn="b"/>
                      <a:r>
                        <a:rPr lang="en-US" sz="1200" u="none" strike="noStrike">
                          <a:effectLst/>
                        </a:rPr>
                        <a:t>$20,000 </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$15,000</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$15,000</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b="1" u="none" strike="noStrike" dirty="0">
                          <a:effectLst/>
                        </a:rPr>
                        <a:t>-25%</a:t>
                      </a:r>
                      <a:endParaRPr lang="en-US" sz="12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62150785"/>
                  </a:ext>
                </a:extLst>
              </a:tr>
              <a:tr h="200327">
                <a:tc>
                  <a:txBody>
                    <a:bodyPr/>
                    <a:lstStyle/>
                    <a:p>
                      <a:pPr algn="l" fontAlgn="b"/>
                      <a:r>
                        <a:rPr lang="en-US" sz="1200" u="none" strike="noStrike">
                          <a:effectLst/>
                        </a:rPr>
                        <a:t>Marion Co. Comp Plan</a:t>
                      </a:r>
                      <a:endParaRPr lang="en-US" sz="1200" b="0" i="0" u="none" strike="noStrike">
                        <a:solidFill>
                          <a:srgbClr val="000000"/>
                        </a:solidFill>
                        <a:effectLst/>
                        <a:latin typeface="Calibri" panose="020F0502020204030204" pitchFamily="34" charset="0"/>
                      </a:endParaRPr>
                    </a:p>
                  </a:txBody>
                  <a:tcPr marL="572096" marR="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$0</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$0</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b="0" i="0" u="none" strike="noStrike" dirty="0">
                          <a:solidFill>
                            <a:srgbClr val="000000"/>
                          </a:solidFill>
                          <a:effectLst/>
                          <a:latin typeface="Calibri" panose="020F0502020204030204" pitchFamily="34" charset="0"/>
                        </a:rPr>
                        <a:t>$0</a:t>
                      </a:r>
                    </a:p>
                  </a:txBody>
                  <a:tcPr marL="0" marR="0" marT="0" marB="0" anchor="b"/>
                </a:tc>
                <a:tc>
                  <a:txBody>
                    <a:bodyPr/>
                    <a:lstStyle/>
                    <a:p>
                      <a:pPr algn="l" fontAlgn="b"/>
                      <a:endParaRPr lang="en-US" sz="12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32132304"/>
                  </a:ext>
                </a:extLst>
              </a:tr>
              <a:tr h="200327">
                <a:tc>
                  <a:txBody>
                    <a:bodyPr/>
                    <a:lstStyle/>
                    <a:p>
                      <a:pPr algn="l" fontAlgn="b"/>
                      <a:r>
                        <a:rPr lang="en-US" sz="1200" u="none" strike="noStrike">
                          <a:effectLst/>
                        </a:rPr>
                        <a:t>CIRTPA</a:t>
                      </a:r>
                      <a:endParaRPr lang="en-US" sz="1200" b="0" i="0" u="none" strike="noStrike">
                        <a:solidFill>
                          <a:srgbClr val="000000"/>
                        </a:solidFill>
                        <a:effectLst/>
                        <a:latin typeface="Calibri" panose="020F0502020204030204" pitchFamily="34" charset="0"/>
                      </a:endParaRPr>
                    </a:p>
                  </a:txBody>
                  <a:tcPr marL="572096" marR="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$0</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$38,459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$38,459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2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24048268"/>
                  </a:ext>
                </a:extLst>
              </a:tr>
              <a:tr h="200327">
                <a:tc>
                  <a:txBody>
                    <a:bodyPr/>
                    <a:lstStyle/>
                    <a:p>
                      <a:pPr algn="l" fontAlgn="b"/>
                      <a:r>
                        <a:rPr lang="en-US" sz="1200" u="none" strike="noStrike">
                          <a:effectLst/>
                        </a:rPr>
                        <a:t>Norwalk Housing Assistance</a:t>
                      </a:r>
                      <a:endParaRPr lang="en-US" sz="1200" b="0" i="0" u="none" strike="noStrike">
                        <a:solidFill>
                          <a:srgbClr val="000000"/>
                        </a:solidFill>
                        <a:effectLst/>
                        <a:latin typeface="Calibri" panose="020F0502020204030204" pitchFamily="34" charset="0"/>
                      </a:endParaRPr>
                    </a:p>
                  </a:txBody>
                  <a:tcPr marL="572096" marR="0" marT="0" marB="0" anchor="b"/>
                </a:tc>
                <a:tc>
                  <a:txBody>
                    <a:bodyPr/>
                    <a:lstStyle/>
                    <a:p>
                      <a:pPr algn="r" fontAlgn="b"/>
                      <a:r>
                        <a:rPr lang="en-US" sz="1200" u="none" strike="noStrike">
                          <a:effectLst/>
                        </a:rPr>
                        <a:t>$9,500 </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$7,125</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$2,375 </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$9,500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25556184"/>
                  </a:ext>
                </a:extLst>
              </a:tr>
              <a:tr h="200327">
                <a:tc>
                  <a:txBody>
                    <a:bodyPr/>
                    <a:lstStyle/>
                    <a:p>
                      <a:pPr algn="l" fontAlgn="b"/>
                      <a:r>
                        <a:rPr lang="en-US" sz="1200" u="none" strike="noStrike">
                          <a:effectLst/>
                        </a:rPr>
                        <a:t>TBD Contracts</a:t>
                      </a:r>
                      <a:endParaRPr lang="en-US" sz="1200" b="1" i="0" u="none" strike="noStrike">
                        <a:solidFill>
                          <a:srgbClr val="000000"/>
                        </a:solidFill>
                        <a:effectLst/>
                        <a:latin typeface="Calibri" panose="020F0502020204030204" pitchFamily="34" charset="0"/>
                      </a:endParaRPr>
                    </a:p>
                  </a:txBody>
                  <a:tcPr marL="326912" marR="0" marT="0" marB="0" anchor="b"/>
                </a:tc>
                <a:tc>
                  <a:txBody>
                    <a:bodyPr/>
                    <a:lstStyle/>
                    <a:p>
                      <a:pPr algn="r" fontAlgn="b"/>
                      <a:r>
                        <a:rPr lang="en-US" sz="1200" u="none" strike="noStrike">
                          <a:effectLst/>
                        </a:rPr>
                        <a:t>$0 </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$0 </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kern="1200" dirty="0">
                          <a:solidFill>
                            <a:schemeClr val="dk1"/>
                          </a:solidFill>
                          <a:effectLst/>
                          <a:latin typeface="+mn-lt"/>
                          <a:ea typeface="+mn-ea"/>
                          <a:cs typeface="+mn-cs"/>
                        </a:rPr>
                        <a:t>$0</a:t>
                      </a:r>
                    </a:p>
                  </a:txBody>
                  <a:tcPr marL="0" marR="0" marT="0" marB="0" anchor="b"/>
                </a:tc>
                <a:tc>
                  <a:txBody>
                    <a:bodyPr/>
                    <a:lstStyle/>
                    <a:p>
                      <a:pPr algn="r" fontAlgn="b"/>
                      <a:r>
                        <a:rPr lang="en-US" sz="1200" u="none" strike="noStrike" kern="1200" dirty="0">
                          <a:solidFill>
                            <a:schemeClr val="dk1"/>
                          </a:solidFill>
                          <a:effectLst/>
                          <a:latin typeface="+mn-lt"/>
                          <a:ea typeface="+mn-ea"/>
                          <a:cs typeface="+mn-cs"/>
                        </a:rPr>
                        <a:t>$0</a:t>
                      </a:r>
                    </a:p>
                  </a:txBody>
                  <a:tcPr marL="0" marR="0" marT="0" marB="0" anchor="b"/>
                </a:tc>
                <a:tc>
                  <a:txBody>
                    <a:bodyPr/>
                    <a:lstStyle/>
                    <a:p>
                      <a:pPr algn="l" fontAlgn="b"/>
                      <a:endParaRPr lang="en-US" sz="12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01458616"/>
                  </a:ext>
                </a:extLst>
              </a:tr>
              <a:tr h="200327">
                <a:tc>
                  <a:txBody>
                    <a:bodyPr/>
                    <a:lstStyle/>
                    <a:p>
                      <a:pPr algn="l" fontAlgn="b"/>
                      <a:endParaRPr lang="en-US" sz="1200" b="1" i="1" u="none" strike="noStrike">
                        <a:solidFill>
                          <a:srgbClr val="000000"/>
                        </a:solidFill>
                        <a:effectLst/>
                        <a:latin typeface="Calibri" panose="020F0502020204030204" pitchFamily="34" charset="0"/>
                      </a:endParaRPr>
                    </a:p>
                  </a:txBody>
                  <a:tcPr marL="163456" marR="0" marT="0" marB="0" anchor="b"/>
                </a:tc>
                <a:tc>
                  <a:txBody>
                    <a:bodyPr/>
                    <a:lstStyle/>
                    <a:p>
                      <a:pPr algn="r" fontAlgn="b"/>
                      <a:endParaRPr lang="en-US" sz="12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2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95321129"/>
                  </a:ext>
                </a:extLst>
              </a:tr>
              <a:tr h="200327">
                <a:tc>
                  <a:txBody>
                    <a:bodyPr/>
                    <a:lstStyle/>
                    <a:p>
                      <a:pPr algn="l" fontAlgn="b"/>
                      <a:r>
                        <a:rPr lang="en-US" sz="1200" u="none" strike="noStrike">
                          <a:effectLst/>
                        </a:rPr>
                        <a:t>TOTAL REVENUES</a:t>
                      </a:r>
                      <a:endParaRPr lang="en-US" sz="1200" b="1" i="1" u="none" strike="noStrike">
                        <a:solidFill>
                          <a:srgbClr val="000000"/>
                        </a:solidFill>
                        <a:effectLst/>
                        <a:latin typeface="Calibri" panose="020F0502020204030204" pitchFamily="34" charset="0"/>
                      </a:endParaRPr>
                    </a:p>
                  </a:txBody>
                  <a:tcPr marL="163456" marR="0" marT="0" marB="0" anchor="b"/>
                </a:tc>
                <a:tc>
                  <a:txBody>
                    <a:bodyPr/>
                    <a:lstStyle/>
                    <a:p>
                      <a:pPr algn="r" fontAlgn="b"/>
                      <a:r>
                        <a:rPr lang="en-US" sz="1200" b="1" u="none" strike="noStrike" dirty="0">
                          <a:effectLst/>
                        </a:rPr>
                        <a:t>$363,066 </a:t>
                      </a:r>
                      <a:endParaRPr lang="en-US" sz="12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b="1" u="none" strike="noStrike" dirty="0">
                          <a:effectLst/>
                        </a:rPr>
                        <a:t>$272,299 </a:t>
                      </a:r>
                      <a:endParaRPr lang="en-US" sz="12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b="1" u="none" strike="noStrike">
                          <a:effectLst/>
                        </a:rPr>
                        <a:t>$124,226 </a:t>
                      </a:r>
                      <a:endParaRPr lang="en-US" sz="12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b="1" u="none" strike="noStrike" dirty="0">
                          <a:effectLst/>
                        </a:rPr>
                        <a:t>$396,525 </a:t>
                      </a:r>
                      <a:endParaRPr lang="en-US" sz="12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b="1" u="none" strike="noStrike" dirty="0">
                          <a:effectLst/>
                        </a:rPr>
                        <a:t>9%</a:t>
                      </a:r>
                      <a:endParaRPr lang="en-US" sz="12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34128112"/>
                  </a:ext>
                </a:extLst>
              </a:tr>
            </a:tbl>
          </a:graphicData>
        </a:graphic>
      </p:graphicFrame>
    </p:spTree>
    <p:extLst>
      <p:ext uri="{BB962C8B-B14F-4D97-AF65-F5344CB8AC3E}">
        <p14:creationId xmlns:p14="http://schemas.microsoft.com/office/powerpoint/2010/main" val="2108420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D7BCA-0BC4-10BC-855A-F1401A3A1DE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5121086-E308-75AD-A208-0BC1A00588C7}"/>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FY 2024 Budget Amendment</a:t>
            </a:r>
            <a:endParaRPr lang="en-US" dirty="0"/>
          </a:p>
        </p:txBody>
      </p:sp>
      <p:graphicFrame>
        <p:nvGraphicFramePr>
          <p:cNvPr id="3" name="Table 2">
            <a:extLst>
              <a:ext uri="{FF2B5EF4-FFF2-40B4-BE49-F238E27FC236}">
                <a16:creationId xmlns:a16="http://schemas.microsoft.com/office/drawing/2014/main" id="{9231FCBB-F295-F199-A03B-8E95BA854CE2}"/>
              </a:ext>
            </a:extLst>
          </p:cNvPr>
          <p:cNvGraphicFramePr>
            <a:graphicFrameLocks noGrp="1"/>
          </p:cNvGraphicFramePr>
          <p:nvPr>
            <p:extLst>
              <p:ext uri="{D42A27DB-BD31-4B8C-83A1-F6EECF244321}">
                <p14:modId xmlns:p14="http://schemas.microsoft.com/office/powerpoint/2010/main" val="203233499"/>
              </p:ext>
            </p:extLst>
          </p:nvPr>
        </p:nvGraphicFramePr>
        <p:xfrm>
          <a:off x="698500" y="1281113"/>
          <a:ext cx="7747000" cy="3368040"/>
        </p:xfrm>
        <a:graphic>
          <a:graphicData uri="http://schemas.openxmlformats.org/drawingml/2006/table">
            <a:tbl>
              <a:tblPr>
                <a:tableStyleId>{93296810-A885-4BE3-A3E7-6D5BEEA58F35}</a:tableStyleId>
              </a:tblPr>
              <a:tblGrid>
                <a:gridCol w="3479800">
                  <a:extLst>
                    <a:ext uri="{9D8B030D-6E8A-4147-A177-3AD203B41FA5}">
                      <a16:colId xmlns:a16="http://schemas.microsoft.com/office/drawing/2014/main" val="3711723170"/>
                    </a:ext>
                  </a:extLst>
                </a:gridCol>
                <a:gridCol w="1028700">
                  <a:extLst>
                    <a:ext uri="{9D8B030D-6E8A-4147-A177-3AD203B41FA5}">
                      <a16:colId xmlns:a16="http://schemas.microsoft.com/office/drawing/2014/main" val="2227631873"/>
                    </a:ext>
                  </a:extLst>
                </a:gridCol>
                <a:gridCol w="1092200">
                  <a:extLst>
                    <a:ext uri="{9D8B030D-6E8A-4147-A177-3AD203B41FA5}">
                      <a16:colId xmlns:a16="http://schemas.microsoft.com/office/drawing/2014/main" val="3011860133"/>
                    </a:ext>
                  </a:extLst>
                </a:gridCol>
                <a:gridCol w="787400">
                  <a:extLst>
                    <a:ext uri="{9D8B030D-6E8A-4147-A177-3AD203B41FA5}">
                      <a16:colId xmlns:a16="http://schemas.microsoft.com/office/drawing/2014/main" val="2075535601"/>
                    </a:ext>
                  </a:extLst>
                </a:gridCol>
                <a:gridCol w="749300">
                  <a:extLst>
                    <a:ext uri="{9D8B030D-6E8A-4147-A177-3AD203B41FA5}">
                      <a16:colId xmlns:a16="http://schemas.microsoft.com/office/drawing/2014/main" val="573605709"/>
                    </a:ext>
                  </a:extLst>
                </a:gridCol>
                <a:gridCol w="609600">
                  <a:extLst>
                    <a:ext uri="{9D8B030D-6E8A-4147-A177-3AD203B41FA5}">
                      <a16:colId xmlns:a16="http://schemas.microsoft.com/office/drawing/2014/main" val="3635804234"/>
                    </a:ext>
                  </a:extLst>
                </a:gridCol>
              </a:tblGrid>
              <a:tr h="190500">
                <a:tc>
                  <a:txBody>
                    <a:bodyPr/>
                    <a:lstStyle/>
                    <a:p>
                      <a:pPr algn="l" fontAlgn="b"/>
                      <a:endParaRPr lang="en-US" sz="1300" b="1" i="1" u="none" strike="noStrike" dirty="0">
                        <a:solidFill>
                          <a:srgbClr val="000000"/>
                        </a:solidFill>
                        <a:effectLst/>
                        <a:latin typeface="Calibri" panose="020F0502020204030204" pitchFamily="34" charset="0"/>
                      </a:endParaRPr>
                    </a:p>
                  </a:txBody>
                  <a:tcPr marL="182880" marR="0" marT="0" marB="0" anchor="b"/>
                </a:tc>
                <a:tc>
                  <a:txBody>
                    <a:bodyPr/>
                    <a:lstStyle/>
                    <a:p>
                      <a:pPr algn="ctr" fontAlgn="ctr"/>
                      <a:r>
                        <a:rPr lang="en-US" sz="1300" b="1" u="none" strike="noStrike" dirty="0">
                          <a:solidFill>
                            <a:srgbClr val="000000"/>
                          </a:solidFill>
                          <a:effectLst/>
                        </a:rPr>
                        <a:t>1-3 Quarters</a:t>
                      </a:r>
                      <a:endParaRPr lang="en-US" sz="13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300" b="1" u="none" strike="noStrike" dirty="0">
                          <a:solidFill>
                            <a:srgbClr val="000000"/>
                          </a:solidFill>
                          <a:effectLst/>
                        </a:rPr>
                        <a:t>4th Quarter</a:t>
                      </a:r>
                      <a:endParaRPr lang="en-US" sz="13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300" b="1" u="none" strike="noStrike" dirty="0">
                          <a:solidFill>
                            <a:srgbClr val="000000"/>
                          </a:solidFill>
                          <a:effectLst/>
                        </a:rPr>
                        <a:t>Total New</a:t>
                      </a:r>
                      <a:endParaRPr lang="en-US" sz="13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300" b="1" u="none" strike="noStrike" dirty="0">
                          <a:solidFill>
                            <a:srgbClr val="000000"/>
                          </a:solidFill>
                          <a:effectLst/>
                        </a:rPr>
                        <a:t>% Change</a:t>
                      </a:r>
                      <a:endParaRPr lang="en-US" sz="13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300" b="1" u="none" strike="noStrike" dirty="0">
                          <a:solidFill>
                            <a:srgbClr val="000000"/>
                          </a:solidFill>
                          <a:effectLst/>
                        </a:rPr>
                        <a:t>1-3 Quarters</a:t>
                      </a:r>
                      <a:endParaRPr lang="en-US" sz="13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006290256"/>
                  </a:ext>
                </a:extLst>
              </a:tr>
              <a:tr h="190500">
                <a:tc>
                  <a:txBody>
                    <a:bodyPr/>
                    <a:lstStyle/>
                    <a:p>
                      <a:pPr algn="l" fontAlgn="b"/>
                      <a:r>
                        <a:rPr lang="en-US" sz="1300" u="none" strike="noStrike" dirty="0">
                          <a:effectLst/>
                        </a:rPr>
                        <a:t>TOTAL REVENUES</a:t>
                      </a:r>
                      <a:endParaRPr lang="en-US" sz="1300" b="1" i="1" u="none" strike="noStrike" dirty="0">
                        <a:solidFill>
                          <a:srgbClr val="000000"/>
                        </a:solidFill>
                        <a:effectLst/>
                        <a:latin typeface="Calibri" panose="020F0502020204030204" pitchFamily="34" charset="0"/>
                      </a:endParaRPr>
                    </a:p>
                  </a:txBody>
                  <a:tcPr marL="182880" marR="0" marT="0" marB="0" anchor="b"/>
                </a:tc>
                <a:tc>
                  <a:txBody>
                    <a:bodyPr/>
                    <a:lstStyle/>
                    <a:p>
                      <a:pPr algn="r" fontAlgn="b"/>
                      <a:r>
                        <a:rPr lang="en-US" sz="1300" b="1" u="none" strike="noStrike" dirty="0">
                          <a:effectLst/>
                        </a:rPr>
                        <a:t>$363,066 </a:t>
                      </a:r>
                      <a:endParaRPr lang="en-US" sz="13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b="1" u="none" strike="noStrike" dirty="0">
                          <a:effectLst/>
                        </a:rPr>
                        <a:t>$272,299 </a:t>
                      </a:r>
                      <a:endParaRPr lang="en-US" sz="13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b="1" u="none" strike="noStrike" dirty="0">
                          <a:effectLst/>
                        </a:rPr>
                        <a:t>$124,226 </a:t>
                      </a:r>
                      <a:endParaRPr lang="en-US" sz="13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b="1" u="none" strike="noStrike" dirty="0">
                          <a:effectLst/>
                        </a:rPr>
                        <a:t>$396,525 </a:t>
                      </a:r>
                      <a:endParaRPr lang="en-US" sz="13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b="1" u="none" strike="noStrike" dirty="0">
                          <a:effectLst/>
                        </a:rPr>
                        <a:t>9%</a:t>
                      </a:r>
                      <a:endParaRPr lang="en-US" sz="13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85743476"/>
                  </a:ext>
                </a:extLst>
              </a:tr>
              <a:tr h="182880">
                <a:tc>
                  <a:txBody>
                    <a:bodyPr/>
                    <a:lstStyle/>
                    <a:p>
                      <a:pPr algn="l" fontAlgn="b"/>
                      <a:endParaRPr lang="en-US" sz="1300" b="1"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3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12340081"/>
                  </a:ext>
                </a:extLst>
              </a:tr>
              <a:tr h="182880">
                <a:tc>
                  <a:txBody>
                    <a:bodyPr/>
                    <a:lstStyle/>
                    <a:p>
                      <a:pPr algn="l" fontAlgn="b"/>
                      <a:r>
                        <a:rPr lang="en-US" sz="1300" u="none" strike="noStrike">
                          <a:effectLst/>
                        </a:rPr>
                        <a:t>COSTS</a:t>
                      </a:r>
                      <a:endParaRPr lang="en-US" sz="1300" b="1" i="0" u="none" strike="noStrike">
                        <a:solidFill>
                          <a:srgbClr val="000000"/>
                        </a:solidFill>
                        <a:effectLst/>
                        <a:latin typeface="Calibri" panose="020F0502020204030204" pitchFamily="34" charset="0"/>
                      </a:endParaRPr>
                    </a:p>
                  </a:txBody>
                  <a:tcPr marL="365760" marR="0" marT="0" marB="0" anchor="b"/>
                </a:tc>
                <a:tc>
                  <a:txBody>
                    <a:bodyPr/>
                    <a:lstStyle/>
                    <a:p>
                      <a:pPr algn="r"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36573995"/>
                  </a:ext>
                </a:extLst>
              </a:tr>
              <a:tr h="182880">
                <a:tc>
                  <a:txBody>
                    <a:bodyPr/>
                    <a:lstStyle/>
                    <a:p>
                      <a:pPr algn="l" fontAlgn="b"/>
                      <a:r>
                        <a:rPr lang="en-US" sz="1300" u="none" strike="noStrike">
                          <a:effectLst/>
                        </a:rPr>
                        <a:t>Salaries, Wages, Benefits, and Indirect Costs</a:t>
                      </a:r>
                      <a:endParaRPr lang="en-US" sz="1300" b="0" i="0" u="none" strike="noStrike">
                        <a:solidFill>
                          <a:srgbClr val="000000"/>
                        </a:solidFill>
                        <a:effectLst/>
                        <a:latin typeface="Calibri" panose="020F0502020204030204" pitchFamily="34" charset="0"/>
                      </a:endParaRPr>
                    </a:p>
                  </a:txBody>
                  <a:tcPr marL="640080" marR="0" marT="0" marB="0" anchor="b"/>
                </a:tc>
                <a:tc>
                  <a:txBody>
                    <a:bodyPr/>
                    <a:lstStyle/>
                    <a:p>
                      <a:pPr algn="r" fontAlgn="b"/>
                      <a:r>
                        <a:rPr lang="en-US" sz="1300" b="1" u="sng" strike="noStrike" dirty="0">
                          <a:effectLst/>
                        </a:rPr>
                        <a:t>$250,236 </a:t>
                      </a:r>
                      <a:endParaRPr lang="en-US" sz="13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b="1" u="sng" strike="noStrike" dirty="0">
                          <a:effectLst/>
                        </a:rPr>
                        <a:t>$187,677</a:t>
                      </a:r>
                      <a:endParaRPr lang="en-US" sz="13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b="1" u="sng" strike="noStrike">
                          <a:effectLst/>
                        </a:rPr>
                        <a:t>$123,210</a:t>
                      </a:r>
                      <a:endParaRPr lang="en-US" sz="1300" b="1" i="0" u="sng"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300" b="1" u="sng" strike="noStrike">
                          <a:effectLst/>
                        </a:rPr>
                        <a:t>$310,888</a:t>
                      </a:r>
                      <a:endParaRPr lang="en-US" sz="1300" b="1" i="0" u="sng"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300" b="1" u="none" strike="noStrike" dirty="0">
                          <a:effectLst/>
                        </a:rPr>
                        <a:t>24%</a:t>
                      </a:r>
                      <a:endParaRPr lang="en-US" sz="13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65392762"/>
                  </a:ext>
                </a:extLst>
              </a:tr>
              <a:tr h="182880">
                <a:tc>
                  <a:txBody>
                    <a:bodyPr/>
                    <a:lstStyle/>
                    <a:p>
                      <a:pPr algn="l" fontAlgn="b"/>
                      <a:r>
                        <a:rPr lang="en-US" sz="1300" u="none" strike="noStrike">
                          <a:effectLst/>
                        </a:rPr>
                        <a:t>Salaries (minus PTO)</a:t>
                      </a:r>
                      <a:endParaRPr lang="en-US" sz="1300" b="0" i="0" u="none" strike="noStrike">
                        <a:solidFill>
                          <a:srgbClr val="000000"/>
                        </a:solidFill>
                        <a:effectLst/>
                        <a:latin typeface="Calibri" panose="020F0502020204030204" pitchFamily="34" charset="0"/>
                      </a:endParaRPr>
                    </a:p>
                  </a:txBody>
                  <a:tcPr marL="640080" marR="0" marT="0" marB="0" anchor="b"/>
                </a:tc>
                <a:tc>
                  <a:txBody>
                    <a:bodyPr/>
                    <a:lstStyle/>
                    <a:p>
                      <a:pPr algn="r" fontAlgn="b"/>
                      <a:r>
                        <a:rPr lang="en-US" sz="1300" u="none" strike="noStrike">
                          <a:effectLst/>
                        </a:rPr>
                        <a:t>$98,895 </a:t>
                      </a:r>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300" u="none" strike="noStrike">
                          <a:effectLst/>
                        </a:rPr>
                        <a:t>$74,171</a:t>
                      </a:r>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300" u="none" strike="noStrike" dirty="0">
                          <a:effectLst/>
                        </a:rPr>
                        <a:t>$59,628</a:t>
                      </a:r>
                      <a:endParaRPr lang="en-US" sz="13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u="none" strike="noStrike" dirty="0">
                          <a:effectLst/>
                        </a:rPr>
                        <a:t>$133,799</a:t>
                      </a:r>
                      <a:endParaRPr lang="en-US" sz="13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u="none" strike="noStrike">
                          <a:effectLst/>
                        </a:rPr>
                        <a:t>35%</a:t>
                      </a:r>
                      <a:endParaRPr lang="en-US" sz="13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29215203"/>
                  </a:ext>
                </a:extLst>
              </a:tr>
              <a:tr h="182880">
                <a:tc>
                  <a:txBody>
                    <a:bodyPr/>
                    <a:lstStyle/>
                    <a:p>
                      <a:pPr algn="l" fontAlgn="b"/>
                      <a:r>
                        <a:rPr lang="en-US" sz="1300" u="none" strike="noStrike">
                          <a:effectLst/>
                        </a:rPr>
                        <a:t>Benefits</a:t>
                      </a:r>
                      <a:endParaRPr lang="en-US" sz="1300" b="0" i="0" u="none" strike="noStrike">
                        <a:solidFill>
                          <a:srgbClr val="000000"/>
                        </a:solidFill>
                        <a:effectLst/>
                        <a:latin typeface="Calibri" panose="020F0502020204030204" pitchFamily="34" charset="0"/>
                      </a:endParaRPr>
                    </a:p>
                  </a:txBody>
                  <a:tcPr marL="640080" marR="0" marT="0" marB="0" anchor="b"/>
                </a:tc>
                <a:tc>
                  <a:txBody>
                    <a:bodyPr/>
                    <a:lstStyle/>
                    <a:p>
                      <a:pPr algn="r" fontAlgn="b"/>
                      <a:r>
                        <a:rPr lang="en-US" sz="1300" u="none" strike="noStrike">
                          <a:effectLst/>
                        </a:rPr>
                        <a:t>$77,418 </a:t>
                      </a:r>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300" u="none" strike="noStrike">
                          <a:effectLst/>
                        </a:rPr>
                        <a:t>$58,063</a:t>
                      </a:r>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300" u="none" strike="noStrike" dirty="0">
                          <a:effectLst/>
                        </a:rPr>
                        <a:t>$25,871</a:t>
                      </a:r>
                      <a:endParaRPr lang="en-US" sz="13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u="none" strike="noStrike">
                          <a:effectLst/>
                        </a:rPr>
                        <a:t>$83,934</a:t>
                      </a:r>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300" u="none" strike="noStrike">
                          <a:effectLst/>
                        </a:rPr>
                        <a:t>8%</a:t>
                      </a:r>
                      <a:endParaRPr lang="en-US" sz="13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42736283"/>
                  </a:ext>
                </a:extLst>
              </a:tr>
              <a:tr h="182880">
                <a:tc>
                  <a:txBody>
                    <a:bodyPr/>
                    <a:lstStyle/>
                    <a:p>
                      <a:pPr algn="l" fontAlgn="b"/>
                      <a:r>
                        <a:rPr lang="en-US" sz="1300" u="none" strike="noStrike">
                          <a:effectLst/>
                        </a:rPr>
                        <a:t>Wages</a:t>
                      </a:r>
                      <a:endParaRPr lang="en-US" sz="1300" b="0" i="0" u="none" strike="noStrike">
                        <a:solidFill>
                          <a:srgbClr val="000000"/>
                        </a:solidFill>
                        <a:effectLst/>
                        <a:latin typeface="Calibri" panose="020F0502020204030204" pitchFamily="34" charset="0"/>
                      </a:endParaRPr>
                    </a:p>
                  </a:txBody>
                  <a:tcPr marL="640080" marR="0" marT="0" marB="0" anchor="b"/>
                </a:tc>
                <a:tc>
                  <a:txBody>
                    <a:bodyPr/>
                    <a:lstStyle/>
                    <a:p>
                      <a:pPr algn="r" fontAlgn="b"/>
                      <a:r>
                        <a:rPr lang="en-US" sz="1300" u="none" strike="noStrike">
                          <a:effectLst/>
                        </a:rPr>
                        <a:t>$9,600 </a:t>
                      </a:r>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300" u="none" strike="noStrike">
                          <a:effectLst/>
                        </a:rPr>
                        <a:t>$7,200</a:t>
                      </a:r>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300" u="none" strike="noStrike">
                          <a:effectLst/>
                        </a:rPr>
                        <a:t>$2,560</a:t>
                      </a:r>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300" u="none" strike="noStrike">
                          <a:effectLst/>
                        </a:rPr>
                        <a:t>$9,760</a:t>
                      </a:r>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300" u="none" strike="noStrike">
                          <a:effectLst/>
                        </a:rPr>
                        <a:t>2%</a:t>
                      </a:r>
                      <a:endParaRPr lang="en-US" sz="13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80452756"/>
                  </a:ext>
                </a:extLst>
              </a:tr>
              <a:tr h="182880">
                <a:tc>
                  <a:txBody>
                    <a:bodyPr/>
                    <a:lstStyle/>
                    <a:p>
                      <a:pPr algn="l" fontAlgn="b"/>
                      <a:r>
                        <a:rPr lang="en-US" sz="1300" u="none" strike="noStrike">
                          <a:effectLst/>
                        </a:rPr>
                        <a:t>Non-Personnel</a:t>
                      </a:r>
                      <a:endParaRPr lang="en-US" sz="1300" b="0" i="0" u="none" strike="noStrike">
                        <a:solidFill>
                          <a:srgbClr val="000000"/>
                        </a:solidFill>
                        <a:effectLst/>
                        <a:latin typeface="Calibri" panose="020F0502020204030204" pitchFamily="34" charset="0"/>
                      </a:endParaRPr>
                    </a:p>
                  </a:txBody>
                  <a:tcPr marL="640080" marR="0" marT="0" marB="0" anchor="b"/>
                </a:tc>
                <a:tc>
                  <a:txBody>
                    <a:bodyPr/>
                    <a:lstStyle/>
                    <a:p>
                      <a:pPr algn="r" fontAlgn="b"/>
                      <a:r>
                        <a:rPr lang="en-US" sz="1300" u="none" strike="noStrike">
                          <a:effectLst/>
                        </a:rPr>
                        <a:t>$64,324 </a:t>
                      </a:r>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300" u="none" strike="noStrike">
                          <a:effectLst/>
                        </a:rPr>
                        <a:t>$48,243</a:t>
                      </a:r>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300" u="none" strike="noStrike">
                          <a:effectLst/>
                        </a:rPr>
                        <a:t>$35,151</a:t>
                      </a:r>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300" u="none" strike="noStrike">
                          <a:effectLst/>
                        </a:rPr>
                        <a:t>$83,394</a:t>
                      </a:r>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300" u="none" strike="noStrike">
                          <a:effectLst/>
                        </a:rPr>
                        <a:t>30%</a:t>
                      </a:r>
                      <a:endParaRPr lang="en-US" sz="13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73421577"/>
                  </a:ext>
                </a:extLst>
              </a:tr>
              <a:tr h="182880">
                <a:tc>
                  <a:txBody>
                    <a:bodyPr/>
                    <a:lstStyle/>
                    <a:p>
                      <a:pPr algn="l" fontAlgn="b"/>
                      <a:endParaRPr lang="en-US" sz="1300" b="1" i="0" u="none" strike="noStrike">
                        <a:solidFill>
                          <a:srgbClr val="000000"/>
                        </a:solidFill>
                        <a:effectLst/>
                        <a:latin typeface="Calibri" panose="020F0502020204030204" pitchFamily="34" charset="0"/>
                      </a:endParaRPr>
                    </a:p>
                  </a:txBody>
                  <a:tcPr marL="365760" marR="0" marT="0" marB="0" anchor="b"/>
                </a:tc>
                <a:tc>
                  <a:txBody>
                    <a:bodyPr/>
                    <a:lstStyle/>
                    <a:p>
                      <a:pPr algn="r"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19105632"/>
                  </a:ext>
                </a:extLst>
              </a:tr>
              <a:tr h="182880">
                <a:tc>
                  <a:txBody>
                    <a:bodyPr/>
                    <a:lstStyle/>
                    <a:p>
                      <a:pPr algn="l" fontAlgn="b"/>
                      <a:r>
                        <a:rPr lang="en-US" sz="1300" u="none" strike="noStrike">
                          <a:effectLst/>
                        </a:rPr>
                        <a:t>Contract Costs</a:t>
                      </a:r>
                      <a:endParaRPr lang="en-US" sz="1300" b="1" i="0" u="none" strike="noStrike">
                        <a:solidFill>
                          <a:srgbClr val="000000"/>
                        </a:solidFill>
                        <a:effectLst/>
                        <a:latin typeface="Calibri" panose="020F0502020204030204" pitchFamily="34" charset="0"/>
                      </a:endParaRPr>
                    </a:p>
                  </a:txBody>
                  <a:tcPr marL="365760" marR="0" marT="0" marB="0" anchor="b"/>
                </a:tc>
                <a:tc>
                  <a:txBody>
                    <a:bodyPr/>
                    <a:lstStyle/>
                    <a:p>
                      <a:pPr algn="r" fontAlgn="b"/>
                      <a:r>
                        <a:rPr lang="en-US" sz="1300" b="1" u="sng" strike="noStrike" dirty="0">
                          <a:effectLst/>
                        </a:rPr>
                        <a:t>$88,258 </a:t>
                      </a:r>
                      <a:endParaRPr lang="en-US" sz="13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b="1" u="sng" strike="noStrike" dirty="0">
                          <a:effectLst/>
                        </a:rPr>
                        <a:t>$66,193</a:t>
                      </a:r>
                      <a:endParaRPr lang="en-US" sz="1300" b="1" i="0" u="sng"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b="1" u="sng" strike="noStrike">
                          <a:effectLst/>
                        </a:rPr>
                        <a:t>$0</a:t>
                      </a:r>
                      <a:endParaRPr lang="en-US" sz="1300" b="1" i="0" u="sng"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300" b="1" u="none" strike="noStrike" dirty="0">
                          <a:effectLst/>
                        </a:rPr>
                        <a:t>$66,193</a:t>
                      </a:r>
                      <a:endParaRPr lang="en-US" sz="13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b="1" u="none" strike="noStrike" dirty="0">
                          <a:effectLst/>
                        </a:rPr>
                        <a:t>-25%</a:t>
                      </a:r>
                      <a:endParaRPr lang="en-US" sz="13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00194010"/>
                  </a:ext>
                </a:extLst>
              </a:tr>
              <a:tr h="182880">
                <a:tc>
                  <a:txBody>
                    <a:bodyPr/>
                    <a:lstStyle/>
                    <a:p>
                      <a:pPr algn="l" fontAlgn="b"/>
                      <a:endParaRPr lang="en-US" sz="1300" b="1" i="1" u="none" strike="noStrike">
                        <a:solidFill>
                          <a:srgbClr val="000000"/>
                        </a:solidFill>
                        <a:effectLst/>
                        <a:latin typeface="Calibri" panose="020F0502020204030204" pitchFamily="34" charset="0"/>
                      </a:endParaRPr>
                    </a:p>
                  </a:txBody>
                  <a:tcPr marL="182880" marR="0" marT="0" marB="0" anchor="b"/>
                </a:tc>
                <a:tc>
                  <a:txBody>
                    <a:bodyPr/>
                    <a:lstStyle/>
                    <a:p>
                      <a:pPr algn="r" fontAlgn="b"/>
                      <a:endParaRPr lang="en-US" sz="13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64320633"/>
                  </a:ext>
                </a:extLst>
              </a:tr>
              <a:tr h="190500">
                <a:tc>
                  <a:txBody>
                    <a:bodyPr/>
                    <a:lstStyle/>
                    <a:p>
                      <a:pPr algn="l" fontAlgn="b"/>
                      <a:r>
                        <a:rPr lang="en-US" sz="1300" u="none" strike="noStrike">
                          <a:effectLst/>
                        </a:rPr>
                        <a:t>TOTAL COSTS</a:t>
                      </a:r>
                      <a:endParaRPr lang="en-US" sz="1300" b="1" i="1" u="none" strike="noStrike">
                        <a:solidFill>
                          <a:srgbClr val="000000"/>
                        </a:solidFill>
                        <a:effectLst/>
                        <a:latin typeface="Calibri" panose="020F0502020204030204" pitchFamily="34" charset="0"/>
                      </a:endParaRPr>
                    </a:p>
                  </a:txBody>
                  <a:tcPr marL="182880" marR="0" marT="0" marB="0" anchor="b"/>
                </a:tc>
                <a:tc>
                  <a:txBody>
                    <a:bodyPr/>
                    <a:lstStyle/>
                    <a:p>
                      <a:pPr algn="r" fontAlgn="b"/>
                      <a:r>
                        <a:rPr lang="en-US" sz="1300" b="1" u="none" strike="noStrike" dirty="0">
                          <a:effectLst/>
                        </a:rPr>
                        <a:t>$338,494 </a:t>
                      </a:r>
                      <a:endParaRPr lang="en-US" sz="13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b="1" u="none" strike="noStrike" dirty="0">
                          <a:effectLst/>
                        </a:rPr>
                        <a:t>$253,871 </a:t>
                      </a:r>
                      <a:endParaRPr lang="en-US" sz="13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b="1" u="none" strike="noStrike" dirty="0">
                          <a:effectLst/>
                        </a:rPr>
                        <a:t>$123,210 </a:t>
                      </a:r>
                      <a:endParaRPr lang="en-US" sz="13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b="1" u="none" strike="noStrike" dirty="0">
                          <a:effectLst/>
                        </a:rPr>
                        <a:t>$377,081 </a:t>
                      </a:r>
                      <a:endParaRPr lang="en-US" sz="13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b="1" u="none" strike="noStrike" dirty="0">
                          <a:effectLst/>
                        </a:rPr>
                        <a:t>11%</a:t>
                      </a:r>
                      <a:endParaRPr lang="en-US" sz="13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80788764"/>
                  </a:ext>
                </a:extLst>
              </a:tr>
              <a:tr h="182880">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3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57988076"/>
                  </a:ext>
                </a:extLst>
              </a:tr>
              <a:tr h="190500">
                <a:tc>
                  <a:txBody>
                    <a:bodyPr/>
                    <a:lstStyle/>
                    <a:p>
                      <a:pPr algn="l" fontAlgn="b"/>
                      <a:r>
                        <a:rPr lang="en-US" sz="1300" u="none" strike="noStrike">
                          <a:effectLst/>
                        </a:rPr>
                        <a:t>BALANCE</a:t>
                      </a:r>
                      <a:endParaRPr lang="en-US" sz="13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300" b="1" u="none" strike="noStrike" dirty="0">
                          <a:effectLst/>
                        </a:rPr>
                        <a:t>$24,572 </a:t>
                      </a:r>
                      <a:endParaRPr lang="en-US" sz="13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b="1" u="none" strike="noStrike" dirty="0">
                          <a:effectLst/>
                        </a:rPr>
                        <a:t>$18,429 </a:t>
                      </a:r>
                      <a:endParaRPr lang="en-US" sz="13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b="1" u="none" strike="noStrike" dirty="0">
                          <a:effectLst/>
                        </a:rPr>
                        <a:t>$1,016 </a:t>
                      </a:r>
                      <a:endParaRPr lang="en-US" sz="13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b="1" u="none" strike="noStrike" dirty="0">
                          <a:effectLst/>
                        </a:rPr>
                        <a:t>$19,444 </a:t>
                      </a:r>
                      <a:endParaRPr lang="en-US" sz="13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300" b="1" u="none" strike="noStrike" dirty="0">
                          <a:effectLst/>
                        </a:rPr>
                        <a:t>-21%</a:t>
                      </a:r>
                      <a:endParaRPr lang="en-US" sz="13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87181843"/>
                  </a:ext>
                </a:extLst>
              </a:tr>
            </a:tbl>
          </a:graphicData>
        </a:graphic>
      </p:graphicFrame>
    </p:spTree>
    <p:extLst>
      <p:ext uri="{BB962C8B-B14F-4D97-AF65-F5344CB8AC3E}">
        <p14:creationId xmlns:p14="http://schemas.microsoft.com/office/powerpoint/2010/main" val="2691616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Office Space and General Transition Update</a:t>
            </a:r>
            <a:endParaRPr lang="en-US" sz="2600" dirty="0"/>
          </a:p>
        </p:txBody>
      </p:sp>
      <p:graphicFrame>
        <p:nvGraphicFramePr>
          <p:cNvPr id="3" name="Table 2">
            <a:extLst>
              <a:ext uri="{FF2B5EF4-FFF2-40B4-BE49-F238E27FC236}">
                <a16:creationId xmlns:a16="http://schemas.microsoft.com/office/drawing/2014/main" id="{D9D69344-94C4-E5AD-B87F-D6C7FCDD9A3E}"/>
              </a:ext>
            </a:extLst>
          </p:cNvPr>
          <p:cNvGraphicFramePr>
            <a:graphicFrameLocks noGrp="1"/>
          </p:cNvGraphicFramePr>
          <p:nvPr>
            <p:extLst>
              <p:ext uri="{D42A27DB-BD31-4B8C-83A1-F6EECF244321}">
                <p14:modId xmlns:p14="http://schemas.microsoft.com/office/powerpoint/2010/main" val="2708129007"/>
              </p:ext>
            </p:extLst>
          </p:nvPr>
        </p:nvGraphicFramePr>
        <p:xfrm>
          <a:off x="609600" y="699206"/>
          <a:ext cx="7553960" cy="4264838"/>
        </p:xfrm>
        <a:graphic>
          <a:graphicData uri="http://schemas.openxmlformats.org/drawingml/2006/table">
            <a:tbl>
              <a:tblPr firstRow="1" firstCol="1" bandRow="1">
                <a:tableStyleId>{93296810-A885-4BE3-A3E7-6D5BEEA58F35}</a:tableStyleId>
              </a:tblPr>
              <a:tblGrid>
                <a:gridCol w="2426838">
                  <a:extLst>
                    <a:ext uri="{9D8B030D-6E8A-4147-A177-3AD203B41FA5}">
                      <a16:colId xmlns:a16="http://schemas.microsoft.com/office/drawing/2014/main" val="984110439"/>
                    </a:ext>
                  </a:extLst>
                </a:gridCol>
                <a:gridCol w="5127122">
                  <a:extLst>
                    <a:ext uri="{9D8B030D-6E8A-4147-A177-3AD203B41FA5}">
                      <a16:colId xmlns:a16="http://schemas.microsoft.com/office/drawing/2014/main" val="3394136047"/>
                    </a:ext>
                  </a:extLst>
                </a:gridCol>
              </a:tblGrid>
              <a:tr h="237351">
                <a:tc>
                  <a:txBody>
                    <a:bodyPr/>
                    <a:lstStyle/>
                    <a:p>
                      <a:pPr marL="0" marR="0">
                        <a:lnSpc>
                          <a:spcPct val="107000"/>
                        </a:lnSpc>
                        <a:spcBef>
                          <a:spcPts val="0"/>
                        </a:spcBef>
                        <a:spcAft>
                          <a:spcPts val="0"/>
                        </a:spcAft>
                      </a:pPr>
                      <a:r>
                        <a:rPr lang="en-US" sz="1500" dirty="0">
                          <a:effectLst/>
                        </a:rPr>
                        <a:t>Transition Item</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0424" marR="60424" marT="0" marB="0"/>
                </a:tc>
                <a:tc>
                  <a:txBody>
                    <a:bodyPr/>
                    <a:lstStyle/>
                    <a:p>
                      <a:pPr marL="0" marR="0">
                        <a:lnSpc>
                          <a:spcPct val="107000"/>
                        </a:lnSpc>
                        <a:spcBef>
                          <a:spcPts val="0"/>
                        </a:spcBef>
                        <a:spcAft>
                          <a:spcPts val="0"/>
                        </a:spcAft>
                      </a:pPr>
                      <a:r>
                        <a:rPr lang="en-US" sz="1500" dirty="0">
                          <a:effectLst/>
                        </a:rPr>
                        <a:t>Status</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0424" marR="60424" marT="0" marB="0"/>
                </a:tc>
                <a:extLst>
                  <a:ext uri="{0D108BD9-81ED-4DB2-BD59-A6C34878D82A}">
                    <a16:rowId xmlns:a16="http://schemas.microsoft.com/office/drawing/2014/main" val="2553571766"/>
                  </a:ext>
                </a:extLst>
              </a:tr>
              <a:tr h="485765">
                <a:tc>
                  <a:txBody>
                    <a:bodyPr/>
                    <a:lstStyle/>
                    <a:p>
                      <a:pPr marL="0" marR="0">
                        <a:lnSpc>
                          <a:spcPct val="107000"/>
                        </a:lnSpc>
                        <a:spcBef>
                          <a:spcPts val="0"/>
                        </a:spcBef>
                        <a:spcAft>
                          <a:spcPts val="0"/>
                        </a:spcAft>
                      </a:pPr>
                      <a:r>
                        <a:rPr lang="en-US" sz="1500" dirty="0">
                          <a:effectLst/>
                        </a:rPr>
                        <a:t>Payroll</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0424" marR="60424" marT="0" marB="0"/>
                </a:tc>
                <a:tc>
                  <a:txBody>
                    <a:bodyPr/>
                    <a:lstStyle/>
                    <a:p>
                      <a:pPr marL="0" marR="0">
                        <a:lnSpc>
                          <a:spcPct val="107000"/>
                        </a:lnSpc>
                        <a:spcBef>
                          <a:spcPts val="0"/>
                        </a:spcBef>
                        <a:spcAft>
                          <a:spcPts val="0"/>
                        </a:spcAft>
                      </a:pPr>
                      <a:r>
                        <a:rPr lang="en-US" sz="1500">
                          <a:effectLst/>
                        </a:rPr>
                        <a:t>A payroll firm has been identified and funds set aside in the budget for services.</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60424" marR="60424" marT="0" marB="0"/>
                </a:tc>
                <a:extLst>
                  <a:ext uri="{0D108BD9-81ED-4DB2-BD59-A6C34878D82A}">
                    <a16:rowId xmlns:a16="http://schemas.microsoft.com/office/drawing/2014/main" val="2818511743"/>
                  </a:ext>
                </a:extLst>
              </a:tr>
              <a:tr h="485765">
                <a:tc>
                  <a:txBody>
                    <a:bodyPr/>
                    <a:lstStyle/>
                    <a:p>
                      <a:pPr marL="0" marR="0">
                        <a:lnSpc>
                          <a:spcPct val="107000"/>
                        </a:lnSpc>
                        <a:spcBef>
                          <a:spcPts val="0"/>
                        </a:spcBef>
                        <a:spcAft>
                          <a:spcPts val="0"/>
                        </a:spcAft>
                      </a:pPr>
                      <a:r>
                        <a:rPr lang="en-US" sz="1500" dirty="0">
                          <a:effectLst/>
                        </a:rPr>
                        <a:t>Employee Insurance (Health, Dental, Vision)</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0424" marR="60424" marT="0" marB="0"/>
                </a:tc>
                <a:tc>
                  <a:txBody>
                    <a:bodyPr/>
                    <a:lstStyle/>
                    <a:p>
                      <a:pPr marL="0" marR="0">
                        <a:lnSpc>
                          <a:spcPct val="107000"/>
                        </a:lnSpc>
                        <a:spcBef>
                          <a:spcPts val="0"/>
                        </a:spcBef>
                        <a:spcAft>
                          <a:spcPts val="0"/>
                        </a:spcAft>
                      </a:pPr>
                      <a:r>
                        <a:rPr lang="en-US" sz="1500" dirty="0">
                          <a:effectLst/>
                        </a:rPr>
                        <a:t>Paperwork is being prepared to establish employee insurance plans.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0424" marR="60424" marT="0" marB="0"/>
                </a:tc>
                <a:extLst>
                  <a:ext uri="{0D108BD9-81ED-4DB2-BD59-A6C34878D82A}">
                    <a16:rowId xmlns:a16="http://schemas.microsoft.com/office/drawing/2014/main" val="1303352395"/>
                  </a:ext>
                </a:extLst>
              </a:tr>
              <a:tr h="554545">
                <a:tc>
                  <a:txBody>
                    <a:bodyPr/>
                    <a:lstStyle/>
                    <a:p>
                      <a:pPr marL="0" marR="0">
                        <a:lnSpc>
                          <a:spcPct val="107000"/>
                        </a:lnSpc>
                        <a:spcBef>
                          <a:spcPts val="0"/>
                        </a:spcBef>
                        <a:spcAft>
                          <a:spcPts val="0"/>
                        </a:spcAft>
                      </a:pPr>
                      <a:r>
                        <a:rPr lang="en-US" sz="1500">
                          <a:effectLst/>
                        </a:rPr>
                        <a:t>Deferred Compensation</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60424" marR="60424" marT="0" marB="0"/>
                </a:tc>
                <a:tc>
                  <a:txBody>
                    <a:bodyPr/>
                    <a:lstStyle/>
                    <a:p>
                      <a:pPr marL="0" marR="0">
                        <a:lnSpc>
                          <a:spcPct val="107000"/>
                        </a:lnSpc>
                        <a:spcBef>
                          <a:spcPts val="0"/>
                        </a:spcBef>
                        <a:spcAft>
                          <a:spcPts val="0"/>
                        </a:spcAft>
                      </a:pPr>
                      <a:r>
                        <a:rPr lang="en-US" sz="1500">
                          <a:effectLst/>
                        </a:rPr>
                        <a:t>The SIMPLE IRA plan company has been identified and funds incorporated into the budget.</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60424" marR="60424" marT="0" marB="0"/>
                </a:tc>
                <a:extLst>
                  <a:ext uri="{0D108BD9-81ED-4DB2-BD59-A6C34878D82A}">
                    <a16:rowId xmlns:a16="http://schemas.microsoft.com/office/drawing/2014/main" val="3582264640"/>
                  </a:ext>
                </a:extLst>
              </a:tr>
              <a:tr h="536226">
                <a:tc>
                  <a:txBody>
                    <a:bodyPr/>
                    <a:lstStyle/>
                    <a:p>
                      <a:pPr marL="0" marR="0">
                        <a:lnSpc>
                          <a:spcPct val="107000"/>
                        </a:lnSpc>
                        <a:spcBef>
                          <a:spcPts val="0"/>
                        </a:spcBef>
                        <a:spcAft>
                          <a:spcPts val="0"/>
                        </a:spcAft>
                      </a:pPr>
                      <a:r>
                        <a:rPr lang="en-US" sz="1500">
                          <a:effectLst/>
                        </a:rPr>
                        <a:t>Accounting</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60424" marR="60424" marT="0" marB="0"/>
                </a:tc>
                <a:tc>
                  <a:txBody>
                    <a:bodyPr/>
                    <a:lstStyle/>
                    <a:p>
                      <a:pPr marL="0" marR="0">
                        <a:lnSpc>
                          <a:spcPct val="107000"/>
                        </a:lnSpc>
                        <a:spcBef>
                          <a:spcPts val="0"/>
                        </a:spcBef>
                        <a:spcAft>
                          <a:spcPts val="0"/>
                        </a:spcAft>
                      </a:pPr>
                      <a:r>
                        <a:rPr lang="en-US" sz="1500" dirty="0">
                          <a:effectLst/>
                        </a:rPr>
                        <a:t>Hiring of a bookkeeper will move forward once an Executive Director has been identified.</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0424" marR="60424" marT="0" marB="0"/>
                </a:tc>
                <a:extLst>
                  <a:ext uri="{0D108BD9-81ED-4DB2-BD59-A6C34878D82A}">
                    <a16:rowId xmlns:a16="http://schemas.microsoft.com/office/drawing/2014/main" val="4005563567"/>
                  </a:ext>
                </a:extLst>
              </a:tr>
              <a:tr h="485765">
                <a:tc>
                  <a:txBody>
                    <a:bodyPr/>
                    <a:lstStyle/>
                    <a:p>
                      <a:pPr marL="0" marR="0">
                        <a:lnSpc>
                          <a:spcPct val="107000"/>
                        </a:lnSpc>
                        <a:spcBef>
                          <a:spcPts val="0"/>
                        </a:spcBef>
                        <a:spcAft>
                          <a:spcPts val="0"/>
                        </a:spcAft>
                      </a:pPr>
                      <a:r>
                        <a:rPr lang="en-US" sz="1500">
                          <a:effectLst/>
                        </a:rPr>
                        <a:t>Computer Equipment and IT</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60424" marR="60424" marT="0" marB="0"/>
                </a:tc>
                <a:tc>
                  <a:txBody>
                    <a:bodyPr/>
                    <a:lstStyle/>
                    <a:p>
                      <a:pPr marL="0" marR="0">
                        <a:lnSpc>
                          <a:spcPct val="107000"/>
                        </a:lnSpc>
                        <a:spcBef>
                          <a:spcPts val="0"/>
                        </a:spcBef>
                        <a:spcAft>
                          <a:spcPts val="0"/>
                        </a:spcAft>
                      </a:pPr>
                      <a:r>
                        <a:rPr lang="en-US" sz="1500" dirty="0">
                          <a:effectLst/>
                        </a:rPr>
                        <a:t>MMIT has provided cost estimates for needed services and equipment.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0424" marR="60424" marT="0" marB="0"/>
                </a:tc>
                <a:extLst>
                  <a:ext uri="{0D108BD9-81ED-4DB2-BD59-A6C34878D82A}">
                    <a16:rowId xmlns:a16="http://schemas.microsoft.com/office/drawing/2014/main" val="1247938664"/>
                  </a:ext>
                </a:extLst>
              </a:tr>
              <a:tr h="1479421">
                <a:tc>
                  <a:txBody>
                    <a:bodyPr/>
                    <a:lstStyle/>
                    <a:p>
                      <a:pPr marL="0" marR="0">
                        <a:lnSpc>
                          <a:spcPct val="107000"/>
                        </a:lnSpc>
                        <a:spcBef>
                          <a:spcPts val="0"/>
                        </a:spcBef>
                        <a:spcAft>
                          <a:spcPts val="0"/>
                        </a:spcAft>
                      </a:pPr>
                      <a:r>
                        <a:rPr lang="en-US" sz="1500">
                          <a:effectLst/>
                        </a:rPr>
                        <a:t>Office Space</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60424" marR="60424" marT="0" marB="0"/>
                </a:tc>
                <a:tc>
                  <a:txBody>
                    <a:bodyPr/>
                    <a:lstStyle/>
                    <a:p>
                      <a:pPr marL="0" marR="0">
                        <a:lnSpc>
                          <a:spcPct val="107000"/>
                        </a:lnSpc>
                        <a:spcBef>
                          <a:spcPts val="0"/>
                        </a:spcBef>
                        <a:spcAft>
                          <a:spcPts val="0"/>
                        </a:spcAft>
                      </a:pPr>
                      <a:r>
                        <a:rPr lang="en-US" sz="1500" dirty="0">
                          <a:effectLst/>
                        </a:rPr>
                        <a:t>A commercial realty agent was used to analyze available office space in the Des Moines Metro including Ankeny, Clive, Johnston, Urbandale, West Des Moines, and Windsor Heights. Several spaces were toured, and a preferred alternative was identified.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0424" marR="60424" marT="0" marB="0"/>
                </a:tc>
                <a:extLst>
                  <a:ext uri="{0D108BD9-81ED-4DB2-BD59-A6C34878D82A}">
                    <a16:rowId xmlns:a16="http://schemas.microsoft.com/office/drawing/2014/main" val="4221505313"/>
                  </a:ext>
                </a:extLst>
              </a:tr>
            </a:tbl>
          </a:graphicData>
        </a:graphic>
      </p:graphicFrame>
    </p:spTree>
    <p:extLst>
      <p:ext uri="{BB962C8B-B14F-4D97-AF65-F5344CB8AC3E}">
        <p14:creationId xmlns:p14="http://schemas.microsoft.com/office/powerpoint/2010/main" val="1010194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Office Space and General Transition Update</a:t>
            </a:r>
            <a:endParaRPr lang="en-US" sz="2600" dirty="0"/>
          </a:p>
          <a:p>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4343400" cy="400110"/>
          </a:xfrm>
          <a:prstGeom prst="rect">
            <a:avLst/>
          </a:prstGeom>
          <a:noFill/>
        </p:spPr>
        <p:txBody>
          <a:bodyPr wrap="square" rtlCol="0">
            <a:spAutoFit/>
          </a:bodyPr>
          <a:lstStyle/>
          <a:p>
            <a:pPr marL="285750" marR="0" lvl="0" indent="-285750">
              <a:spcBef>
                <a:spcPts val="0"/>
              </a:spcBef>
              <a:spcAft>
                <a:spcPts val="0"/>
              </a:spcAft>
              <a:buFont typeface="Wingdings" panose="05000000000000000000" pitchFamily="2"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939 Office Park Road - #335, 1,090 SF</a:t>
            </a:r>
          </a:p>
        </p:txBody>
      </p:sp>
      <p:pic>
        <p:nvPicPr>
          <p:cNvPr id="4" name="Picture 3">
            <a:extLst>
              <a:ext uri="{FF2B5EF4-FFF2-40B4-BE49-F238E27FC236}">
                <a16:creationId xmlns:a16="http://schemas.microsoft.com/office/drawing/2014/main" id="{B5F05212-172F-8124-84CA-4284A8E5C74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495800" y="575110"/>
            <a:ext cx="3276600" cy="4240305"/>
          </a:xfrm>
          <a:prstGeom prst="rect">
            <a:avLst/>
          </a:prstGeom>
        </p:spPr>
      </p:pic>
    </p:spTree>
    <p:extLst>
      <p:ext uri="{BB962C8B-B14F-4D97-AF65-F5344CB8AC3E}">
        <p14:creationId xmlns:p14="http://schemas.microsoft.com/office/powerpoint/2010/main" val="3440638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9C3E9-7234-C586-F5EC-C5599BB317F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A7FDC71B-66CD-91B4-8DB8-54423E8A8C9E}"/>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Office Space and General Transition Update</a:t>
            </a:r>
            <a:endParaRPr lang="en-US" sz="2600" dirty="0"/>
          </a:p>
          <a:p>
            <a:endParaRPr lang="en-US" dirty="0"/>
          </a:p>
        </p:txBody>
      </p:sp>
      <p:sp>
        <p:nvSpPr>
          <p:cNvPr id="2" name="TextBox 1">
            <a:extLst>
              <a:ext uri="{FF2B5EF4-FFF2-40B4-BE49-F238E27FC236}">
                <a16:creationId xmlns:a16="http://schemas.microsoft.com/office/drawing/2014/main" id="{E8AB9222-E50E-9B89-6537-A3E6E8CB2EC7}"/>
              </a:ext>
            </a:extLst>
          </p:cNvPr>
          <p:cNvSpPr txBox="1"/>
          <p:nvPr/>
        </p:nvSpPr>
        <p:spPr>
          <a:xfrm>
            <a:off x="152400" y="999332"/>
            <a:ext cx="4343400" cy="400110"/>
          </a:xfrm>
          <a:prstGeom prst="rect">
            <a:avLst/>
          </a:prstGeom>
          <a:noFill/>
        </p:spPr>
        <p:txBody>
          <a:bodyPr wrap="square" rtlCol="0">
            <a:spAutoFit/>
          </a:bodyPr>
          <a:lstStyle/>
          <a:p>
            <a:pPr marL="285750" marR="0" lvl="0" indent="-285750">
              <a:spcBef>
                <a:spcPts val="0"/>
              </a:spcBef>
              <a:spcAft>
                <a:spcPts val="0"/>
              </a:spcAft>
              <a:buFont typeface="Wingdings" panose="05000000000000000000" pitchFamily="2"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939 Office Park Road - #306, 1,200 SF</a:t>
            </a:r>
          </a:p>
        </p:txBody>
      </p:sp>
      <p:pic>
        <p:nvPicPr>
          <p:cNvPr id="4" name="Picture 3" descr="A floor plan of a house&#10;&#10;Description automatically generated">
            <a:extLst>
              <a:ext uri="{FF2B5EF4-FFF2-40B4-BE49-F238E27FC236}">
                <a16:creationId xmlns:a16="http://schemas.microsoft.com/office/drawing/2014/main" id="{F1688A89-D655-5900-67AF-3DEB941E66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5800" y="575110"/>
            <a:ext cx="3276600" cy="4240306"/>
          </a:xfrm>
          <a:prstGeom prst="rect">
            <a:avLst/>
          </a:prstGeom>
        </p:spPr>
      </p:pic>
    </p:spTree>
    <p:extLst>
      <p:ext uri="{BB962C8B-B14F-4D97-AF65-F5344CB8AC3E}">
        <p14:creationId xmlns:p14="http://schemas.microsoft.com/office/powerpoint/2010/main" val="1218592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CD26C-E16F-21E4-AB7B-05B0802B675A}"/>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5A6D16CD-3840-527F-C17D-6B6B970230EE}"/>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Office Space and General Transition Update</a:t>
            </a:r>
            <a:endParaRPr lang="en-US" sz="2600" dirty="0"/>
          </a:p>
          <a:p>
            <a:endParaRPr lang="en-US" dirty="0"/>
          </a:p>
        </p:txBody>
      </p:sp>
      <p:sp>
        <p:nvSpPr>
          <p:cNvPr id="2" name="TextBox 1">
            <a:extLst>
              <a:ext uri="{FF2B5EF4-FFF2-40B4-BE49-F238E27FC236}">
                <a16:creationId xmlns:a16="http://schemas.microsoft.com/office/drawing/2014/main" id="{E273ACEB-BBE1-609D-F79B-69B3D0D2618E}"/>
              </a:ext>
            </a:extLst>
          </p:cNvPr>
          <p:cNvSpPr txBox="1"/>
          <p:nvPr/>
        </p:nvSpPr>
        <p:spPr>
          <a:xfrm>
            <a:off x="152400" y="999332"/>
            <a:ext cx="7762240" cy="2062552"/>
          </a:xfrm>
          <a:prstGeom prst="rect">
            <a:avLst/>
          </a:prstGeom>
          <a:noFill/>
        </p:spPr>
        <p:txBody>
          <a:bodyPr wrap="square" rtlCol="0">
            <a:spAutoFit/>
          </a:bodyPr>
          <a:lstStyle/>
          <a:p>
            <a:pPr marL="800100" marR="0" indent="-285750">
              <a:lnSpc>
                <a:spcPct val="107000"/>
              </a:lnSpc>
              <a:spcBef>
                <a:spcPts val="0"/>
              </a:spcBef>
              <a:spcAft>
                <a:spcPts val="800"/>
              </a:spcAft>
              <a:buFont typeface="Wingdings" panose="05000000000000000000" pitchFamily="2" charset="2"/>
              <a:buChar char="§"/>
            </a:pPr>
            <a:r>
              <a:rPr lang="en-US" sz="1800" dirty="0">
                <a:effectLst/>
                <a:ea typeface="Calibri" panose="020F0502020204030204" pitchFamily="34" charset="0"/>
                <a:cs typeface="Times New Roman" panose="02020603050405020304" pitchFamily="18" charset="0"/>
              </a:rPr>
              <a:t>The following terms have been offered with an all-inclusive rent:</a:t>
            </a:r>
          </a:p>
          <a:p>
            <a:pPr marL="1031875" marR="0" lvl="0" indent="342900">
              <a:lnSpc>
                <a:spcPct val="107000"/>
              </a:lnSpc>
              <a:spcBef>
                <a:spcPts val="0"/>
              </a:spcBef>
              <a:spcAft>
                <a:spcPts val="0"/>
              </a:spcAft>
              <a:buFont typeface="Wingdings" panose="05000000000000000000" pitchFamily="2" charset="2"/>
              <a:buChar char="§"/>
            </a:pPr>
            <a:r>
              <a:rPr lang="en-US" dirty="0">
                <a:cs typeface="Times New Roman" panose="02020603050405020304" pitchFamily="18" charset="0"/>
              </a:rPr>
              <a:t>3 year:  $15.75 PSF with 3% annual increases</a:t>
            </a:r>
          </a:p>
          <a:p>
            <a:pPr marL="1031875" marR="0" lvl="0" indent="342900">
              <a:lnSpc>
                <a:spcPct val="107000"/>
              </a:lnSpc>
              <a:spcBef>
                <a:spcPts val="0"/>
              </a:spcBef>
              <a:spcAft>
                <a:spcPts val="0"/>
              </a:spcAft>
              <a:buFont typeface="Wingdings" panose="05000000000000000000" pitchFamily="2" charset="2"/>
              <a:buChar char="§"/>
            </a:pPr>
            <a:r>
              <a:rPr lang="en-US" dirty="0">
                <a:cs typeface="Times New Roman" panose="02020603050405020304" pitchFamily="18" charset="0"/>
              </a:rPr>
              <a:t>5 year:  $15.25 PSF with 2.5% annual increases</a:t>
            </a:r>
          </a:p>
          <a:p>
            <a:pPr marL="1031875" marR="0" lvl="0" indent="342900">
              <a:lnSpc>
                <a:spcPct val="107000"/>
              </a:lnSpc>
              <a:spcBef>
                <a:spcPts val="0"/>
              </a:spcBef>
              <a:spcAft>
                <a:spcPts val="800"/>
              </a:spcAft>
              <a:buFont typeface="Wingdings" panose="05000000000000000000" pitchFamily="2" charset="2"/>
              <a:buChar char="§"/>
            </a:pPr>
            <a:r>
              <a:rPr lang="en-US" dirty="0">
                <a:cs typeface="Times New Roman" panose="02020603050405020304" pitchFamily="18" charset="0"/>
              </a:rPr>
              <a:t>Includes one (1) wall, new carpet and paint</a:t>
            </a:r>
            <a:r>
              <a:rPr lang="en-US" sz="1800" dirty="0">
                <a:effectLst/>
                <a:ea typeface="Calibri" panose="020F0502020204030204" pitchFamily="34" charset="0"/>
                <a:cs typeface="Times New Roman" panose="02020603050405020304" pitchFamily="18" charset="0"/>
              </a:rPr>
              <a:t>.</a:t>
            </a:r>
          </a:p>
          <a:p>
            <a:pPr marL="800100" marR="0" indent="-285750">
              <a:lnSpc>
                <a:spcPct val="107000"/>
              </a:lnSpc>
              <a:spcBef>
                <a:spcPts val="0"/>
              </a:spcBef>
              <a:spcAft>
                <a:spcPts val="800"/>
              </a:spcAft>
              <a:buFont typeface="Wingdings" panose="05000000000000000000" pitchFamily="2" charset="2"/>
              <a:buChar char="§"/>
            </a:pPr>
            <a:r>
              <a:rPr lang="en-US" sz="1800" dirty="0">
                <a:effectLst/>
                <a:ea typeface="Calibri" panose="020F0502020204030204" pitchFamily="34" charset="0"/>
                <a:cs typeface="Times New Roman" panose="02020603050405020304" pitchFamily="18" charset="0"/>
              </a:rPr>
              <a:t>The total cost per year is within the funding set aside in the budget for rent. </a:t>
            </a:r>
            <a:r>
              <a:rPr lang="en-US" dirty="0">
                <a:cs typeface="Times New Roman" panose="02020603050405020304" pitchFamily="18" charset="0"/>
              </a:rPr>
              <a:t>The</a:t>
            </a:r>
            <a:r>
              <a:rPr lang="en-US" sz="1800" dirty="0">
                <a:effectLst/>
                <a:ea typeface="Calibri" panose="020F0502020204030204" pitchFamily="34" charset="0"/>
                <a:cs typeface="Times New Roman" panose="02020603050405020304" pitchFamily="18" charset="0"/>
              </a:rPr>
              <a:t> next step is to negotiate a lease.</a:t>
            </a:r>
          </a:p>
        </p:txBody>
      </p:sp>
    </p:spTree>
    <p:extLst>
      <p:ext uri="{BB962C8B-B14F-4D97-AF65-F5344CB8AC3E}">
        <p14:creationId xmlns:p14="http://schemas.microsoft.com/office/powerpoint/2010/main" val="4171657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Hiring Committee Update</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731791"/>
          </a:xfrm>
          <a:prstGeom prst="rect">
            <a:avLst/>
          </a:prstGeom>
          <a:noFill/>
        </p:spPr>
        <p:txBody>
          <a:bodyPr wrap="square" rtlCol="0">
            <a:spAutoFit/>
          </a:bodyPr>
          <a:lstStyle/>
          <a:p>
            <a:pPr marL="342900" marR="0" lvl="0" indent="-342900" algn="just" defTabSz="91440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The Hiring Committee consists of:</a:t>
            </a:r>
          </a:p>
          <a:p>
            <a:pPr marL="800100" lvl="1" indent="-342900" algn="just">
              <a:lnSpc>
                <a:spcPct val="107000"/>
              </a:lnSpc>
              <a:buFont typeface="Wingdings" panose="05000000000000000000" pitchFamily="2" charset="2"/>
              <a:buChar char="§"/>
              <a:defRPr/>
            </a:pPr>
            <a:r>
              <a:rPr lang="en-US" sz="2000" i="1" dirty="0">
                <a:solidFill>
                  <a:prstClr val="black"/>
                </a:solidFill>
                <a:latin typeface="Calibri" panose="020F0502020204030204"/>
                <a:ea typeface="Calibri" panose="020F0502020204030204" pitchFamily="34" charset="0"/>
                <a:cs typeface="Times New Roman" panose="02020603050405020304" pitchFamily="18" charset="0"/>
              </a:rPr>
              <a:t>Supervisor Linda Murken </a:t>
            </a:r>
            <a:r>
              <a:rPr lang="en-US" sz="2000" dirty="0">
                <a:solidFill>
                  <a:prstClr val="black"/>
                </a:solidFill>
                <a:latin typeface="Calibri" panose="020F0502020204030204"/>
                <a:ea typeface="Calibri" panose="020F0502020204030204" pitchFamily="34" charset="0"/>
                <a:cs typeface="Times New Roman" panose="02020603050405020304" pitchFamily="18" charset="0"/>
              </a:rPr>
              <a:t>– </a:t>
            </a:r>
            <a:r>
              <a:rPr lang="en-US" sz="2000" b="1" i="1" dirty="0">
                <a:solidFill>
                  <a:prstClr val="black"/>
                </a:solidFill>
                <a:latin typeface="Calibri" panose="020F0502020204030204"/>
                <a:ea typeface="Calibri" panose="020F0502020204030204" pitchFamily="34" charset="0"/>
                <a:cs typeface="Times New Roman" panose="02020603050405020304" pitchFamily="18" charset="0"/>
              </a:rPr>
              <a:t>Story County</a:t>
            </a:r>
          </a:p>
          <a:p>
            <a:pPr marL="800100" lvl="1" indent="-342900" algn="just">
              <a:lnSpc>
                <a:spcPct val="107000"/>
              </a:lnSpc>
              <a:buFont typeface="Wingdings" panose="05000000000000000000" pitchFamily="2" charset="2"/>
              <a:buChar char="§"/>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Glenn Lyons </a:t>
            </a: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r>
              <a:rPr kumimoji="0" lang="en-US" sz="2000" b="1" i="1"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City of Knoxville</a:t>
            </a:r>
          </a:p>
          <a:p>
            <a:pPr marL="800100" lvl="1" indent="-342900" algn="just">
              <a:lnSpc>
                <a:spcPct val="107000"/>
              </a:lnSpc>
              <a:buFont typeface="Wingdings" panose="05000000000000000000" pitchFamily="2" charset="2"/>
              <a:buChar char="§"/>
              <a:defRPr/>
            </a:pPr>
            <a:r>
              <a:rPr lang="en-US" sz="2000" i="1" dirty="0">
                <a:solidFill>
                  <a:prstClr val="black"/>
                </a:solidFill>
                <a:latin typeface="Calibri" panose="020F0502020204030204"/>
                <a:ea typeface="Calibri" panose="020F0502020204030204" pitchFamily="34" charset="0"/>
                <a:cs typeface="Times New Roman" panose="02020603050405020304" pitchFamily="18" charset="0"/>
              </a:rPr>
              <a:t>Luke Parris </a:t>
            </a:r>
            <a:r>
              <a:rPr lang="en-US" sz="2000" dirty="0">
                <a:solidFill>
                  <a:prstClr val="black"/>
                </a:solidFill>
                <a:latin typeface="Calibri" panose="020F0502020204030204"/>
                <a:ea typeface="Calibri" panose="020F0502020204030204" pitchFamily="34" charset="0"/>
                <a:cs typeface="Times New Roman" panose="02020603050405020304" pitchFamily="18" charset="0"/>
              </a:rPr>
              <a:t>– </a:t>
            </a:r>
            <a:r>
              <a:rPr lang="en-US" sz="2000" b="1" i="1" dirty="0">
                <a:solidFill>
                  <a:prstClr val="black"/>
                </a:solidFill>
                <a:latin typeface="Calibri" panose="020F0502020204030204"/>
                <a:ea typeface="Calibri" panose="020F0502020204030204" pitchFamily="34" charset="0"/>
                <a:cs typeface="Times New Roman" panose="02020603050405020304" pitchFamily="18" charset="0"/>
              </a:rPr>
              <a:t>City of Norwalk</a:t>
            </a:r>
          </a:p>
          <a:p>
            <a:pPr marL="342900" indent="-342900" algn="just">
              <a:lnSpc>
                <a:spcPct val="107000"/>
              </a:lnSpc>
              <a:buFont typeface="Wingdings" panose="05000000000000000000" pitchFamily="2" charset="2"/>
              <a:buChar char="§"/>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The Hiring Committee will serve as </a:t>
            </a:r>
            <a:r>
              <a:rPr lang="en-US" sz="2000" dirty="0">
                <a:solidFill>
                  <a:prstClr val="black"/>
                </a:solidFill>
                <a:latin typeface="Calibri" panose="020F0502020204030204"/>
                <a:ea typeface="Calibri" panose="020F0502020204030204" pitchFamily="34" charset="0"/>
                <a:cs typeface="Times New Roman" panose="02020603050405020304" pitchFamily="18" charset="0"/>
              </a:rPr>
              <a:t>an Interview Committee and make a recommendation to the Executive Committee</a:t>
            </a:r>
          </a:p>
          <a:p>
            <a:pPr marL="800100" lvl="1" indent="-342900" algn="just">
              <a:lnSpc>
                <a:spcPct val="107000"/>
              </a:lnSpc>
              <a:buFont typeface="Wingdings" panose="05000000000000000000" pitchFamily="2" charset="2"/>
              <a:buChar char="§"/>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Job postings to</a:t>
            </a:r>
            <a:r>
              <a:rPr lang="en-US" sz="2000" dirty="0">
                <a:solidFill>
                  <a:prstClr val="black"/>
                </a:solidFill>
                <a:latin typeface="Calibri" panose="020F0502020204030204"/>
                <a:ea typeface="Calibri" panose="020F0502020204030204" pitchFamily="34" charset="0"/>
                <a:cs typeface="Times New Roman" panose="02020603050405020304" pitchFamily="18" charset="0"/>
              </a:rPr>
              <a:t> all MIPA staff – March 1</a:t>
            </a:r>
          </a:p>
          <a:p>
            <a:pPr marL="800100" lvl="1" indent="-342900" algn="just">
              <a:lnSpc>
                <a:spcPct val="107000"/>
              </a:lnSpc>
              <a:buFont typeface="Wingdings" panose="05000000000000000000" pitchFamily="2" charset="2"/>
              <a:buChar char="§"/>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Employee interest of position notification – March 11</a:t>
            </a:r>
          </a:p>
          <a:p>
            <a:pPr marL="800100" lvl="1" indent="-342900" algn="just">
              <a:lnSpc>
                <a:spcPct val="107000"/>
              </a:lnSpc>
              <a:buFont typeface="Wingdings" panose="05000000000000000000" pitchFamily="2" charset="2"/>
              <a:buChar char="§"/>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Interviews – March 18</a:t>
            </a:r>
          </a:p>
          <a:p>
            <a:pPr marL="800100" lvl="1" indent="-342900" algn="just">
              <a:lnSpc>
                <a:spcPct val="107000"/>
              </a:lnSpc>
              <a:buFont typeface="Wingdings" panose="05000000000000000000" pitchFamily="2" charset="2"/>
              <a:buChar char="§"/>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Recommendation to MIPA Executive Committee – March 29</a:t>
            </a:r>
          </a:p>
          <a:p>
            <a:pPr marL="342900" marR="0" lvl="0" indent="-342900" algn="just" defTabSz="914400" rtl="0" eaLnBrk="1" fontAlgn="auto" latinLnBrk="0" hangingPunct="1">
              <a:lnSpc>
                <a:spcPct val="107000"/>
              </a:lnSpc>
              <a:spcBef>
                <a:spcPts val="0"/>
              </a:spcBef>
              <a:spcAft>
                <a:spcPts val="0"/>
              </a:spcAft>
              <a:buClrTx/>
              <a:buSzTx/>
              <a:buFont typeface="Wingdings" panose="05000000000000000000" pitchFamily="2" charset="2"/>
              <a:buChar char="§"/>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15604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800" dirty="0">
                <a:cs typeface="Times New Roman" panose="02020603050405020304" pitchFamily="18" charset="0"/>
              </a:rPr>
              <a:t>FY 2025 Work Program and Budget Draft</a:t>
            </a:r>
            <a:endParaRPr lang="en-US" sz="2800" dirty="0"/>
          </a:p>
        </p:txBody>
      </p:sp>
      <p:graphicFrame>
        <p:nvGraphicFramePr>
          <p:cNvPr id="4" name="Table 3">
            <a:extLst>
              <a:ext uri="{FF2B5EF4-FFF2-40B4-BE49-F238E27FC236}">
                <a16:creationId xmlns:a16="http://schemas.microsoft.com/office/drawing/2014/main" id="{451E39F6-DC1A-EDB3-6F37-14200C599722}"/>
              </a:ext>
            </a:extLst>
          </p:cNvPr>
          <p:cNvGraphicFramePr>
            <a:graphicFrameLocks noGrp="1"/>
          </p:cNvGraphicFramePr>
          <p:nvPr>
            <p:extLst>
              <p:ext uri="{D42A27DB-BD31-4B8C-83A1-F6EECF244321}">
                <p14:modId xmlns:p14="http://schemas.microsoft.com/office/powerpoint/2010/main" val="3406595027"/>
              </p:ext>
            </p:extLst>
          </p:nvPr>
        </p:nvGraphicFramePr>
        <p:xfrm>
          <a:off x="228600" y="819150"/>
          <a:ext cx="3200400" cy="3047996"/>
        </p:xfrm>
        <a:graphic>
          <a:graphicData uri="http://schemas.openxmlformats.org/drawingml/2006/table">
            <a:tbl>
              <a:tblPr>
                <a:tableStyleId>{93296810-A885-4BE3-A3E7-6D5BEEA58F35}</a:tableStyleId>
              </a:tblPr>
              <a:tblGrid>
                <a:gridCol w="2408781">
                  <a:extLst>
                    <a:ext uri="{9D8B030D-6E8A-4147-A177-3AD203B41FA5}">
                      <a16:colId xmlns:a16="http://schemas.microsoft.com/office/drawing/2014/main" val="4100642544"/>
                    </a:ext>
                  </a:extLst>
                </a:gridCol>
                <a:gridCol w="791619">
                  <a:extLst>
                    <a:ext uri="{9D8B030D-6E8A-4147-A177-3AD203B41FA5}">
                      <a16:colId xmlns:a16="http://schemas.microsoft.com/office/drawing/2014/main" val="2690705453"/>
                    </a:ext>
                  </a:extLst>
                </a:gridCol>
              </a:tblGrid>
              <a:tr h="240464">
                <a:tc>
                  <a:txBody>
                    <a:bodyPr/>
                    <a:lstStyle/>
                    <a:p>
                      <a:pPr algn="l" fontAlgn="b"/>
                      <a:r>
                        <a:rPr lang="en-US" sz="1200" u="none" strike="noStrike" dirty="0">
                          <a:effectLst/>
                        </a:rPr>
                        <a:t>Cost Breakdown - FY 2025 (Draft)</a:t>
                      </a:r>
                      <a:endParaRPr lang="en-US" sz="12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200" u="none" strike="noStrike">
                          <a:effectLst/>
                        </a:rPr>
                        <a:t> </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10343519"/>
                  </a:ext>
                </a:extLst>
              </a:tr>
              <a:tr h="240464">
                <a:tc>
                  <a:txBody>
                    <a:bodyPr/>
                    <a:lstStyle/>
                    <a:p>
                      <a:pPr algn="l"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53564131"/>
                  </a:ext>
                </a:extLst>
              </a:tr>
              <a:tr h="240464">
                <a:tc>
                  <a:txBody>
                    <a:bodyPr/>
                    <a:lstStyle/>
                    <a:p>
                      <a:pPr algn="l" fontAlgn="b"/>
                      <a:r>
                        <a:rPr lang="en-US" sz="1200" u="none" strike="noStrike">
                          <a:effectLst/>
                        </a:rPr>
                        <a:t>( a ) Salaries and Wages</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b="1" u="sng" strike="noStrike" dirty="0">
                          <a:effectLst/>
                        </a:rPr>
                        <a:t>$273,979</a:t>
                      </a:r>
                      <a:endParaRPr lang="en-US" sz="1200" b="1" i="0" u="sng"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94358191"/>
                  </a:ext>
                </a:extLst>
              </a:tr>
              <a:tr h="240464">
                <a:tc>
                  <a:txBody>
                    <a:bodyPr/>
                    <a:lstStyle/>
                    <a:p>
                      <a:pPr algn="r" fontAlgn="b"/>
                      <a:r>
                        <a:rPr lang="en-US" sz="1200" u="none" strike="noStrike">
                          <a:effectLst/>
                        </a:rPr>
                        <a:t>( a1 ) Salaries (minus paid leave)</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$264,379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21446781"/>
                  </a:ext>
                </a:extLst>
              </a:tr>
              <a:tr h="240464">
                <a:tc>
                  <a:txBody>
                    <a:bodyPr/>
                    <a:lstStyle/>
                    <a:p>
                      <a:pPr algn="r" fontAlgn="b"/>
                      <a:r>
                        <a:rPr lang="en-US" sz="1200" u="none" strike="noStrike" dirty="0">
                          <a:effectLst/>
                        </a:rPr>
                        <a:t>( a2 ) Wages</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$9,600</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7640075"/>
                  </a:ext>
                </a:extLst>
              </a:tr>
              <a:tr h="240464">
                <a:tc>
                  <a:txBody>
                    <a:bodyPr/>
                    <a:lstStyle/>
                    <a:p>
                      <a:pPr algn="l" fontAlgn="b"/>
                      <a:r>
                        <a:rPr lang="en-US" sz="1200" u="none" strike="noStrike">
                          <a:effectLst/>
                        </a:rPr>
                        <a:t>( b ) Fringe Benefits</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b="1" u="sng" strike="noStrike" dirty="0">
                          <a:effectLst/>
                        </a:rPr>
                        <a:t>$114,768</a:t>
                      </a:r>
                      <a:endParaRPr lang="en-US" sz="1200" b="1" i="0" u="sng"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83320512"/>
                  </a:ext>
                </a:extLst>
              </a:tr>
              <a:tr h="240464">
                <a:tc>
                  <a:txBody>
                    <a:bodyPr/>
                    <a:lstStyle/>
                    <a:p>
                      <a:pPr algn="r" fontAlgn="b"/>
                      <a:r>
                        <a:rPr lang="en-US" sz="1200" u="none" strike="noStrike">
                          <a:effectLst/>
                        </a:rPr>
                        <a:t>( b1 ) Paid Leave</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$39,197</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80779860"/>
                  </a:ext>
                </a:extLst>
              </a:tr>
              <a:tr h="240464">
                <a:tc>
                  <a:txBody>
                    <a:bodyPr/>
                    <a:lstStyle/>
                    <a:p>
                      <a:pPr algn="r" fontAlgn="b"/>
                      <a:r>
                        <a:rPr lang="en-US" sz="1200" u="none" strike="noStrike" dirty="0">
                          <a:effectLst/>
                        </a:rPr>
                        <a:t>( b2 ) Other</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$75,571</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84288360"/>
                  </a:ext>
                </a:extLst>
              </a:tr>
              <a:tr h="240464">
                <a:tc>
                  <a:txBody>
                    <a:bodyPr/>
                    <a:lstStyle/>
                    <a:p>
                      <a:pPr algn="l"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63929504"/>
                  </a:ext>
                </a:extLst>
              </a:tr>
              <a:tr h="392872">
                <a:tc>
                  <a:txBody>
                    <a:bodyPr/>
                    <a:lstStyle/>
                    <a:p>
                      <a:pPr algn="l" fontAlgn="b"/>
                      <a:r>
                        <a:rPr lang="en-US" sz="1200" u="none" strike="noStrike">
                          <a:effectLst/>
                        </a:rPr>
                        <a:t>( c ) Salaries and Wages + Fringe Benefits</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b="1" u="sng" strike="noStrike" dirty="0">
                          <a:effectLst/>
                        </a:rPr>
                        <a:t>$388,747</a:t>
                      </a:r>
                      <a:endParaRPr lang="en-US" sz="1200" b="1" i="0" u="sng"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59436353"/>
                  </a:ext>
                </a:extLst>
              </a:tr>
              <a:tr h="250484">
                <a:tc>
                  <a:txBody>
                    <a:bodyPr/>
                    <a:lstStyle/>
                    <a:p>
                      <a:pPr algn="l"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5759966"/>
                  </a:ext>
                </a:extLst>
              </a:tr>
              <a:tr h="240464">
                <a:tc>
                  <a:txBody>
                    <a:bodyPr/>
                    <a:lstStyle/>
                    <a:p>
                      <a:pPr algn="l" fontAlgn="b"/>
                      <a:r>
                        <a:rPr lang="en-US" sz="1200" u="none" strike="noStrike">
                          <a:effectLst/>
                        </a:rPr>
                        <a:t>( d ) Non-Personnel Costs</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b="1" u="sng" strike="noStrike" dirty="0">
                          <a:effectLst/>
                        </a:rPr>
                        <a:t>$128,882</a:t>
                      </a:r>
                      <a:endParaRPr lang="en-US" sz="1200" b="1" i="0" u="sng"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47977341"/>
                  </a:ext>
                </a:extLst>
              </a:tr>
            </a:tbl>
          </a:graphicData>
        </a:graphic>
      </p:graphicFrame>
      <p:graphicFrame>
        <p:nvGraphicFramePr>
          <p:cNvPr id="5" name="Table 4">
            <a:extLst>
              <a:ext uri="{FF2B5EF4-FFF2-40B4-BE49-F238E27FC236}">
                <a16:creationId xmlns:a16="http://schemas.microsoft.com/office/drawing/2014/main" id="{2790F099-DA0B-5C28-6042-FCC2BA5980A4}"/>
              </a:ext>
            </a:extLst>
          </p:cNvPr>
          <p:cNvGraphicFramePr>
            <a:graphicFrameLocks noGrp="1"/>
          </p:cNvGraphicFramePr>
          <p:nvPr>
            <p:extLst>
              <p:ext uri="{D42A27DB-BD31-4B8C-83A1-F6EECF244321}">
                <p14:modId xmlns:p14="http://schemas.microsoft.com/office/powerpoint/2010/main" val="1748166761"/>
              </p:ext>
            </p:extLst>
          </p:nvPr>
        </p:nvGraphicFramePr>
        <p:xfrm>
          <a:off x="4724400" y="819150"/>
          <a:ext cx="3429000" cy="4267200"/>
        </p:xfrm>
        <a:graphic>
          <a:graphicData uri="http://schemas.openxmlformats.org/drawingml/2006/table">
            <a:tbl>
              <a:tblPr>
                <a:tableStyleId>{93296810-A885-4BE3-A3E7-6D5BEEA58F35}</a:tableStyleId>
              </a:tblPr>
              <a:tblGrid>
                <a:gridCol w="2580837">
                  <a:extLst>
                    <a:ext uri="{9D8B030D-6E8A-4147-A177-3AD203B41FA5}">
                      <a16:colId xmlns:a16="http://schemas.microsoft.com/office/drawing/2014/main" val="3847313323"/>
                    </a:ext>
                  </a:extLst>
                </a:gridCol>
                <a:gridCol w="848163">
                  <a:extLst>
                    <a:ext uri="{9D8B030D-6E8A-4147-A177-3AD203B41FA5}">
                      <a16:colId xmlns:a16="http://schemas.microsoft.com/office/drawing/2014/main" val="2239308398"/>
                    </a:ext>
                  </a:extLst>
                </a:gridCol>
              </a:tblGrid>
              <a:tr h="144451">
                <a:tc>
                  <a:txBody>
                    <a:bodyPr/>
                    <a:lstStyle/>
                    <a:p>
                      <a:pPr algn="l" fontAlgn="b"/>
                      <a:r>
                        <a:rPr lang="en-US" sz="1000" u="none" strike="noStrike" dirty="0">
                          <a:effectLst/>
                        </a:rPr>
                        <a:t>( d ) Non-Personnel Costs</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000" b="1" u="sng" strike="noStrike" dirty="0">
                          <a:effectLst/>
                        </a:rPr>
                        <a:t>$128,882</a:t>
                      </a:r>
                      <a:endParaRPr lang="en-US" sz="1000" b="1" i="0" u="sng"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14578587"/>
                  </a:ext>
                </a:extLst>
              </a:tr>
              <a:tr h="144451">
                <a:tc>
                  <a:txBody>
                    <a:bodyPr/>
                    <a:lstStyle/>
                    <a:p>
                      <a:pPr algn="r" fontAlgn="b"/>
                      <a:r>
                        <a:rPr lang="en-US" sz="1000" u="none" strike="noStrike" dirty="0">
                          <a:effectLst/>
                        </a:rPr>
                        <a:t>Facilities</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a:effectLst/>
                        </a:rPr>
                        <a:t>$26,329</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15419168"/>
                  </a:ext>
                </a:extLst>
              </a:tr>
              <a:tr h="144451">
                <a:tc>
                  <a:txBody>
                    <a:bodyPr/>
                    <a:lstStyle/>
                    <a:p>
                      <a:pPr algn="r" fontAlgn="b"/>
                      <a:r>
                        <a:rPr lang="en-US" sz="1000" u="none" strike="noStrike">
                          <a:effectLst/>
                        </a:rPr>
                        <a:t>Insurance (office)</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a:effectLst/>
                        </a:rPr>
                        <a:t>$5,149</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87378969"/>
                  </a:ext>
                </a:extLst>
              </a:tr>
              <a:tr h="144451">
                <a:tc>
                  <a:txBody>
                    <a:bodyPr/>
                    <a:lstStyle/>
                    <a:p>
                      <a:pPr algn="r" fontAlgn="b"/>
                      <a:r>
                        <a:rPr lang="en-US" sz="1000" u="none" strike="noStrike">
                          <a:effectLst/>
                        </a:rPr>
                        <a:t>Professional Services (Legal &amp; Audit)</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a:effectLst/>
                        </a:rPr>
                        <a:t>$9,225</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65326395"/>
                  </a:ext>
                </a:extLst>
              </a:tr>
              <a:tr h="144451">
                <a:tc>
                  <a:txBody>
                    <a:bodyPr/>
                    <a:lstStyle/>
                    <a:p>
                      <a:pPr algn="r" fontAlgn="b"/>
                      <a:r>
                        <a:rPr lang="en-US" sz="1000" u="none" strike="noStrike">
                          <a:effectLst/>
                        </a:rPr>
                        <a:t>Payroll and Bank Fees</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a:effectLst/>
                        </a:rPr>
                        <a:t>$3,500</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92974835"/>
                  </a:ext>
                </a:extLst>
              </a:tr>
              <a:tr h="144451">
                <a:tc>
                  <a:txBody>
                    <a:bodyPr/>
                    <a:lstStyle/>
                    <a:p>
                      <a:pPr algn="r" fontAlgn="b"/>
                      <a:r>
                        <a:rPr lang="en-US" sz="1000" u="none" strike="noStrike">
                          <a:effectLst/>
                        </a:rPr>
                        <a:t>Computers &amp; Software</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a:effectLst/>
                        </a:rPr>
                        <a:t>$10,200</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83376306"/>
                  </a:ext>
                </a:extLst>
              </a:tr>
              <a:tr h="144451">
                <a:tc>
                  <a:txBody>
                    <a:bodyPr/>
                    <a:lstStyle/>
                    <a:p>
                      <a:pPr algn="r" fontAlgn="b"/>
                      <a:r>
                        <a:rPr lang="en-US" sz="1000" u="none" strike="noStrike">
                          <a:effectLst/>
                        </a:rPr>
                        <a:t>Telecommunications</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a:effectLst/>
                        </a:rPr>
                        <a:t>$9,744</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25651423"/>
                  </a:ext>
                </a:extLst>
              </a:tr>
              <a:tr h="144451">
                <a:tc>
                  <a:txBody>
                    <a:bodyPr/>
                    <a:lstStyle/>
                    <a:p>
                      <a:pPr algn="r" fontAlgn="b"/>
                      <a:r>
                        <a:rPr lang="en-US" sz="1000" u="none" strike="noStrike">
                          <a:effectLst/>
                        </a:rPr>
                        <a:t>Printing &amp; Postage</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a:effectLst/>
                        </a:rPr>
                        <a:t>$2,585</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93509388"/>
                  </a:ext>
                </a:extLst>
              </a:tr>
              <a:tr h="144451">
                <a:tc>
                  <a:txBody>
                    <a:bodyPr/>
                    <a:lstStyle/>
                    <a:p>
                      <a:pPr algn="r" fontAlgn="b"/>
                      <a:r>
                        <a:rPr lang="en-US" sz="1000" u="none" strike="noStrike">
                          <a:effectLst/>
                        </a:rPr>
                        <a:t>Travel &amp; Training</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a:effectLst/>
                        </a:rPr>
                        <a:t>$9,500</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70136901"/>
                  </a:ext>
                </a:extLst>
              </a:tr>
              <a:tr h="144451">
                <a:tc>
                  <a:txBody>
                    <a:bodyPr/>
                    <a:lstStyle/>
                    <a:p>
                      <a:pPr algn="r" fontAlgn="b"/>
                      <a:r>
                        <a:rPr lang="en-US" sz="1000" u="none" strike="noStrike">
                          <a:effectLst/>
                        </a:rPr>
                        <a:t>MIPA Mileage</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a:effectLst/>
                        </a:rPr>
                        <a:t>$5,000</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0489370"/>
                  </a:ext>
                </a:extLst>
              </a:tr>
              <a:tr h="144451">
                <a:tc>
                  <a:txBody>
                    <a:bodyPr/>
                    <a:lstStyle/>
                    <a:p>
                      <a:pPr algn="r" fontAlgn="b"/>
                      <a:r>
                        <a:rPr lang="en-US" sz="1000" u="none" strike="noStrike">
                          <a:effectLst/>
                        </a:rPr>
                        <a:t>Dues &amp; Memberships</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a:effectLst/>
                        </a:rPr>
                        <a:t>$8,250</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5432994"/>
                  </a:ext>
                </a:extLst>
              </a:tr>
              <a:tr h="144451">
                <a:tc>
                  <a:txBody>
                    <a:bodyPr/>
                    <a:lstStyle/>
                    <a:p>
                      <a:pPr algn="r" fontAlgn="b"/>
                      <a:r>
                        <a:rPr lang="en-US" sz="1000" u="none" strike="noStrike">
                          <a:effectLst/>
                        </a:rPr>
                        <a:t>Equipment &amp; Supplies</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dirty="0">
                          <a:effectLst/>
                        </a:rPr>
                        <a:t>$4,500</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67176449"/>
                  </a:ext>
                </a:extLst>
              </a:tr>
              <a:tr h="144451">
                <a:tc>
                  <a:txBody>
                    <a:bodyPr/>
                    <a:lstStyle/>
                    <a:p>
                      <a:pPr algn="r" fontAlgn="b"/>
                      <a:r>
                        <a:rPr lang="en-US" sz="1000" u="none" strike="noStrike">
                          <a:effectLst/>
                        </a:rPr>
                        <a:t>Publications &amp; Subscriptions</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a:effectLst/>
                        </a:rPr>
                        <a:t>$2,000</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57379057"/>
                  </a:ext>
                </a:extLst>
              </a:tr>
              <a:tr h="144451">
                <a:tc>
                  <a:txBody>
                    <a:bodyPr/>
                    <a:lstStyle/>
                    <a:p>
                      <a:pPr algn="r" fontAlgn="b"/>
                      <a:r>
                        <a:rPr lang="en-US" sz="1000" u="none" strike="noStrike">
                          <a:effectLst/>
                        </a:rPr>
                        <a:t>Food and Beverage and Meeting Rooms</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a:effectLst/>
                        </a:rPr>
                        <a:t>$1,600</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73246511"/>
                  </a:ext>
                </a:extLst>
              </a:tr>
              <a:tr h="144451">
                <a:tc>
                  <a:txBody>
                    <a:bodyPr/>
                    <a:lstStyle/>
                    <a:p>
                      <a:pPr algn="r" fontAlgn="b"/>
                      <a:r>
                        <a:rPr lang="en-US" sz="1000" u="none" strike="noStrike">
                          <a:effectLst/>
                        </a:rPr>
                        <a:t>CIHTF Audit and Support</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a:effectLst/>
                        </a:rPr>
                        <a:t>$5,800</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70969107"/>
                  </a:ext>
                </a:extLst>
              </a:tr>
              <a:tr h="144451">
                <a:tc>
                  <a:txBody>
                    <a:bodyPr/>
                    <a:lstStyle/>
                    <a:p>
                      <a:pPr algn="r" fontAlgn="b"/>
                      <a:r>
                        <a:rPr lang="en-US" sz="1000" u="none" strike="noStrike">
                          <a:effectLst/>
                        </a:rPr>
                        <a:t>CIRTPA dTIMS</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a:effectLst/>
                        </a:rPr>
                        <a:t>$14,000</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73996911"/>
                  </a:ext>
                </a:extLst>
              </a:tr>
              <a:tr h="144451">
                <a:tc>
                  <a:txBody>
                    <a:bodyPr/>
                    <a:lstStyle/>
                    <a:p>
                      <a:pPr algn="r" fontAlgn="b"/>
                      <a:r>
                        <a:rPr lang="en-US" sz="1000" u="none" strike="noStrike">
                          <a:effectLst/>
                        </a:rPr>
                        <a:t>CIRTPA Annual Audit</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a:effectLst/>
                        </a:rPr>
                        <a:t>$5,000</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23486910"/>
                  </a:ext>
                </a:extLst>
              </a:tr>
              <a:tr h="144451">
                <a:tc>
                  <a:txBody>
                    <a:bodyPr/>
                    <a:lstStyle/>
                    <a:p>
                      <a:pPr algn="r" fontAlgn="b"/>
                      <a:r>
                        <a:rPr lang="en-US" sz="1000" u="none" strike="noStrike">
                          <a:effectLst/>
                        </a:rPr>
                        <a:t>CIRTPA Data Bike Support</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dirty="0">
                          <a:effectLst/>
                        </a:rPr>
                        <a:t>$5,000</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00881512"/>
                  </a:ext>
                </a:extLst>
              </a:tr>
              <a:tr h="144451">
                <a:tc>
                  <a:txBody>
                    <a:bodyPr/>
                    <a:lstStyle/>
                    <a:p>
                      <a:pPr algn="r" fontAlgn="b"/>
                      <a:r>
                        <a:rPr lang="en-US" sz="1000" u="none" strike="noStrike">
                          <a:effectLst/>
                        </a:rPr>
                        <a:t>CIRTPA Mileage</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a:effectLst/>
                        </a:rPr>
                        <a:t>$1,000</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08072366"/>
                  </a:ext>
                </a:extLst>
              </a:tr>
              <a:tr h="144451">
                <a:tc>
                  <a:txBody>
                    <a:bodyPr/>
                    <a:lstStyle/>
                    <a:p>
                      <a:pPr algn="r" fontAlgn="b"/>
                      <a:r>
                        <a:rPr lang="en-US" sz="1000" u="none" strike="noStrike">
                          <a:effectLst/>
                        </a:rPr>
                        <a:t>CIRTPA Food and Beverage</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a:effectLst/>
                        </a:rPr>
                        <a:t>$500</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53796932"/>
                  </a:ext>
                </a:extLst>
              </a:tr>
              <a:tr h="144451">
                <a:tc>
                  <a:txBody>
                    <a:bodyPr/>
                    <a:lstStyle/>
                    <a:p>
                      <a:pPr algn="r" fontAlgn="b"/>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68027152"/>
                  </a:ext>
                </a:extLst>
              </a:tr>
              <a:tr h="144451">
                <a:tc>
                  <a:txBody>
                    <a:bodyPr/>
                    <a:lstStyle/>
                    <a:p>
                      <a:pPr algn="r" fontAlgn="b"/>
                      <a:endParaRPr lang="en-US" sz="10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30879836"/>
                  </a:ext>
                </a:extLst>
              </a:tr>
              <a:tr h="144451">
                <a:tc>
                  <a:txBody>
                    <a:bodyPr/>
                    <a:lstStyle/>
                    <a:p>
                      <a:pPr algn="l" fontAlgn="b"/>
                      <a:r>
                        <a:rPr lang="en-US" sz="1000" u="none" strike="noStrike">
                          <a:effectLst/>
                        </a:rPr>
                        <a:t>( e ) Contract Costs</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sng" strike="noStrike">
                          <a:effectLst/>
                        </a:rPr>
                        <a:t>$0 </a:t>
                      </a:r>
                      <a:endParaRPr lang="en-US" sz="1000" b="1" i="0" u="sng"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91868760"/>
                  </a:ext>
                </a:extLst>
              </a:tr>
              <a:tr h="144451">
                <a:tc>
                  <a:txBody>
                    <a:bodyPr/>
                    <a:lstStyle/>
                    <a:p>
                      <a:pPr algn="r" fontAlgn="b"/>
                      <a:r>
                        <a:rPr lang="en-US" sz="1000" u="none" strike="noStrike">
                          <a:effectLst/>
                        </a:rPr>
                        <a:t>Accounting/Back End Support</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68379681"/>
                  </a:ext>
                </a:extLst>
              </a:tr>
              <a:tr h="276863">
                <a:tc>
                  <a:txBody>
                    <a:bodyPr/>
                    <a:lstStyle/>
                    <a:p>
                      <a:pPr algn="r" fontAlgn="b"/>
                      <a:r>
                        <a:rPr lang="en-US" sz="1000" u="none" strike="noStrike">
                          <a:effectLst/>
                        </a:rPr>
                        <a:t>Admin fee to MPO </a:t>
                      </a:r>
                      <a:br>
                        <a:rPr lang="en-US" sz="1000" u="none" strike="noStrike">
                          <a:effectLst/>
                        </a:rPr>
                      </a:br>
                      <a:r>
                        <a:rPr lang="en-US" sz="1000" u="none" strike="noStrike">
                          <a:effectLst/>
                        </a:rPr>
                        <a:t>(5% of personnel costs, where allowed)</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u="none" strike="noStrike" dirty="0">
                          <a:effectLst/>
                        </a:rPr>
                        <a:t>$0 </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92971164"/>
                  </a:ext>
                </a:extLst>
              </a:tr>
              <a:tr h="144451">
                <a:tc>
                  <a:txBody>
                    <a:bodyPr/>
                    <a:lstStyle/>
                    <a:p>
                      <a:pPr algn="r" fontAlgn="b"/>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70568223"/>
                  </a:ext>
                </a:extLst>
              </a:tr>
              <a:tr h="150470">
                <a:tc>
                  <a:txBody>
                    <a:bodyPr/>
                    <a:lstStyle/>
                    <a:p>
                      <a:pPr algn="l" fontAlgn="b"/>
                      <a:r>
                        <a:rPr lang="en-US" sz="1000" u="none" strike="noStrike">
                          <a:effectLst/>
                        </a:rPr>
                        <a:t>( f ) Total Costs</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b="1" u="none" strike="noStrike" dirty="0">
                          <a:effectLst/>
                        </a:rPr>
                        <a:t>$517,629 </a:t>
                      </a:r>
                      <a:endParaRPr lang="en-US" sz="10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21604084"/>
                  </a:ext>
                </a:extLst>
              </a:tr>
            </a:tbl>
          </a:graphicData>
        </a:graphic>
      </p:graphicFrame>
    </p:spTree>
    <p:extLst>
      <p:ext uri="{BB962C8B-B14F-4D97-AF65-F5344CB8AC3E}">
        <p14:creationId xmlns:p14="http://schemas.microsoft.com/office/powerpoint/2010/main" val="4114422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83F4D-28DC-D696-DFDA-9585412DB734}"/>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EA192740-999F-2489-A13A-281F7AC2B078}"/>
              </a:ext>
            </a:extLst>
          </p:cNvPr>
          <p:cNvSpPr>
            <a:spLocks noGrp="1"/>
          </p:cNvSpPr>
          <p:nvPr>
            <p:ph type="body" idx="14"/>
          </p:nvPr>
        </p:nvSpPr>
        <p:spPr>
          <a:xfrm>
            <a:off x="447040" y="195575"/>
            <a:ext cx="7467600" cy="381000"/>
          </a:xfrm>
        </p:spPr>
        <p:txBody>
          <a:bodyPr/>
          <a:lstStyle/>
          <a:p>
            <a:r>
              <a:rPr lang="en-US" sz="2800" dirty="0">
                <a:cs typeface="Times New Roman" panose="02020603050405020304" pitchFamily="18" charset="0"/>
              </a:rPr>
              <a:t>FY 2025 Work Program and Budget Draft</a:t>
            </a:r>
            <a:endParaRPr lang="en-US" sz="2800" dirty="0"/>
          </a:p>
        </p:txBody>
      </p:sp>
      <p:graphicFrame>
        <p:nvGraphicFramePr>
          <p:cNvPr id="6" name="Table 5">
            <a:extLst>
              <a:ext uri="{FF2B5EF4-FFF2-40B4-BE49-F238E27FC236}">
                <a16:creationId xmlns:a16="http://schemas.microsoft.com/office/drawing/2014/main" id="{6FF498D7-B195-51B6-6CA4-E9FD48B41C67}"/>
              </a:ext>
            </a:extLst>
          </p:cNvPr>
          <p:cNvGraphicFramePr>
            <a:graphicFrameLocks noGrp="1"/>
          </p:cNvGraphicFramePr>
          <p:nvPr>
            <p:extLst>
              <p:ext uri="{D42A27DB-BD31-4B8C-83A1-F6EECF244321}">
                <p14:modId xmlns:p14="http://schemas.microsoft.com/office/powerpoint/2010/main" val="1645781373"/>
              </p:ext>
            </p:extLst>
          </p:nvPr>
        </p:nvGraphicFramePr>
        <p:xfrm>
          <a:off x="4572000" y="895349"/>
          <a:ext cx="3594100" cy="3875093"/>
        </p:xfrm>
        <a:graphic>
          <a:graphicData uri="http://schemas.openxmlformats.org/drawingml/2006/table">
            <a:tbl>
              <a:tblPr>
                <a:tableStyleId>{93296810-A885-4BE3-A3E7-6D5BEEA58F35}</a:tableStyleId>
              </a:tblPr>
              <a:tblGrid>
                <a:gridCol w="2705100">
                  <a:extLst>
                    <a:ext uri="{9D8B030D-6E8A-4147-A177-3AD203B41FA5}">
                      <a16:colId xmlns:a16="http://schemas.microsoft.com/office/drawing/2014/main" val="3215935151"/>
                    </a:ext>
                  </a:extLst>
                </a:gridCol>
                <a:gridCol w="889000">
                  <a:extLst>
                    <a:ext uri="{9D8B030D-6E8A-4147-A177-3AD203B41FA5}">
                      <a16:colId xmlns:a16="http://schemas.microsoft.com/office/drawing/2014/main" val="16754701"/>
                    </a:ext>
                  </a:extLst>
                </a:gridCol>
              </a:tblGrid>
              <a:tr h="266146">
                <a:tc>
                  <a:txBody>
                    <a:bodyPr/>
                    <a:lstStyle/>
                    <a:p>
                      <a:pPr algn="l" fontAlgn="b"/>
                      <a:r>
                        <a:rPr lang="en-US" sz="1000" u="none" strike="noStrike" dirty="0">
                          <a:effectLst/>
                        </a:rPr>
                        <a:t>TOTAL REVENUES</a:t>
                      </a:r>
                      <a:endParaRPr lang="en-US" sz="1000" b="1" i="1" u="none" strike="noStrike" dirty="0">
                        <a:solidFill>
                          <a:srgbClr val="000000"/>
                        </a:solidFill>
                        <a:effectLst/>
                        <a:latin typeface="Calibri" panose="020F0502020204030204" pitchFamily="34" charset="0"/>
                      </a:endParaRPr>
                    </a:p>
                  </a:txBody>
                  <a:tcPr marL="182880" marR="0" marT="0" marB="0" anchor="b"/>
                </a:tc>
                <a:tc>
                  <a:txBody>
                    <a:bodyPr/>
                    <a:lstStyle/>
                    <a:p>
                      <a:pPr algn="r" fontAlgn="b"/>
                      <a:r>
                        <a:rPr lang="en-US" sz="1000" b="1" u="none" strike="noStrike" dirty="0">
                          <a:effectLst/>
                        </a:rPr>
                        <a:t>$541,228 </a:t>
                      </a:r>
                      <a:endParaRPr lang="en-US" sz="10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83481326"/>
                  </a:ext>
                </a:extLst>
              </a:tr>
              <a:tr h="266146">
                <a:tc>
                  <a:txBody>
                    <a:bodyPr/>
                    <a:lstStyle/>
                    <a:p>
                      <a:pPr algn="l" fontAlgn="b"/>
                      <a:endParaRPr lang="en-US" sz="1000" b="1" i="1" u="none" strike="noStrike">
                        <a:solidFill>
                          <a:srgbClr val="000000"/>
                        </a:solidFill>
                        <a:effectLst/>
                        <a:latin typeface="Calibri" panose="020F0502020204030204" pitchFamily="34" charset="0"/>
                      </a:endParaRPr>
                    </a:p>
                  </a:txBody>
                  <a:tcPr marL="182880" marR="0" marT="0" marB="0" anchor="b"/>
                </a:tc>
                <a:tc>
                  <a:txBody>
                    <a:bodyPr/>
                    <a:lstStyle/>
                    <a:p>
                      <a:pPr algn="r" fontAlgn="b"/>
                      <a:endParaRPr lang="en-US" sz="10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85847690"/>
                  </a:ext>
                </a:extLst>
              </a:tr>
              <a:tr h="255501">
                <a:tc>
                  <a:txBody>
                    <a:bodyPr/>
                    <a:lstStyle/>
                    <a:p>
                      <a:pPr algn="l" fontAlgn="b"/>
                      <a:r>
                        <a:rPr lang="en-US" sz="1000" u="none" strike="noStrike">
                          <a:effectLst/>
                        </a:rPr>
                        <a:t>COSTS</a:t>
                      </a:r>
                      <a:endParaRPr lang="en-US"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61909209"/>
                  </a:ext>
                </a:extLst>
              </a:tr>
              <a:tr h="489709">
                <a:tc>
                  <a:txBody>
                    <a:bodyPr/>
                    <a:lstStyle/>
                    <a:p>
                      <a:pPr algn="l" fontAlgn="b"/>
                      <a:r>
                        <a:rPr lang="en-US" sz="1000" u="none" strike="noStrike">
                          <a:effectLst/>
                        </a:rPr>
                        <a:t>Salaries, Wages, Benefits, and Indirect Costs</a:t>
                      </a:r>
                      <a:endParaRPr lang="en-US" sz="1000" b="1" i="0" u="none" strike="noStrike">
                        <a:solidFill>
                          <a:srgbClr val="000000"/>
                        </a:solidFill>
                        <a:effectLst/>
                        <a:latin typeface="Calibri" panose="020F0502020204030204" pitchFamily="34" charset="0"/>
                      </a:endParaRPr>
                    </a:p>
                  </a:txBody>
                  <a:tcPr marL="365760" marR="0" marT="0" marB="0" anchor="b"/>
                </a:tc>
                <a:tc>
                  <a:txBody>
                    <a:bodyPr/>
                    <a:lstStyle/>
                    <a:p>
                      <a:pPr algn="r" fontAlgn="b"/>
                      <a:r>
                        <a:rPr lang="en-US" sz="1000" b="1" u="sng" strike="noStrike" dirty="0">
                          <a:effectLst/>
                        </a:rPr>
                        <a:t>$517,629 </a:t>
                      </a:r>
                      <a:endParaRPr lang="en-US" sz="1000" b="1" i="0" u="sng"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22041267"/>
                  </a:ext>
                </a:extLst>
              </a:tr>
              <a:tr h="255501">
                <a:tc>
                  <a:txBody>
                    <a:bodyPr/>
                    <a:lstStyle/>
                    <a:p>
                      <a:pPr algn="l" fontAlgn="b"/>
                      <a:r>
                        <a:rPr lang="en-US" sz="1000" u="none" strike="noStrike">
                          <a:effectLst/>
                        </a:rPr>
                        <a:t>Salaries (minus PTO)</a:t>
                      </a:r>
                      <a:endParaRPr lang="en-US" sz="1000" b="0" i="0" u="none" strike="noStrike">
                        <a:solidFill>
                          <a:srgbClr val="000000"/>
                        </a:solidFill>
                        <a:effectLst/>
                        <a:latin typeface="Calibri" panose="020F0502020204030204" pitchFamily="34" charset="0"/>
                      </a:endParaRPr>
                    </a:p>
                  </a:txBody>
                  <a:tcPr marL="640080" marR="0" marT="0" marB="0" anchor="b"/>
                </a:tc>
                <a:tc>
                  <a:txBody>
                    <a:bodyPr/>
                    <a:lstStyle/>
                    <a:p>
                      <a:pPr algn="r" fontAlgn="b"/>
                      <a:r>
                        <a:rPr lang="en-US" sz="1000" u="none" strike="noStrike">
                          <a:effectLst/>
                        </a:rPr>
                        <a:t>$264,379 </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07996129"/>
                  </a:ext>
                </a:extLst>
              </a:tr>
              <a:tr h="255501">
                <a:tc>
                  <a:txBody>
                    <a:bodyPr/>
                    <a:lstStyle/>
                    <a:p>
                      <a:pPr algn="l" fontAlgn="b"/>
                      <a:r>
                        <a:rPr lang="en-US" sz="1000" u="none" strike="noStrike">
                          <a:effectLst/>
                        </a:rPr>
                        <a:t>Benefits</a:t>
                      </a:r>
                      <a:endParaRPr lang="en-US" sz="1000" b="0" i="0" u="none" strike="noStrike">
                        <a:solidFill>
                          <a:srgbClr val="000000"/>
                        </a:solidFill>
                        <a:effectLst/>
                        <a:latin typeface="Calibri" panose="020F0502020204030204" pitchFamily="34" charset="0"/>
                      </a:endParaRPr>
                    </a:p>
                  </a:txBody>
                  <a:tcPr marL="640080" marR="0" marT="0" marB="0" anchor="b"/>
                </a:tc>
                <a:tc>
                  <a:txBody>
                    <a:bodyPr/>
                    <a:lstStyle/>
                    <a:p>
                      <a:pPr algn="r" fontAlgn="b"/>
                      <a:r>
                        <a:rPr lang="en-US" sz="1000" u="none" strike="noStrike">
                          <a:effectLst/>
                        </a:rPr>
                        <a:t>$114,768 </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65983351"/>
                  </a:ext>
                </a:extLst>
              </a:tr>
              <a:tr h="255501">
                <a:tc>
                  <a:txBody>
                    <a:bodyPr/>
                    <a:lstStyle/>
                    <a:p>
                      <a:pPr algn="l" fontAlgn="b"/>
                      <a:r>
                        <a:rPr lang="en-US" sz="1000" u="none" strike="noStrike">
                          <a:effectLst/>
                        </a:rPr>
                        <a:t>Wages</a:t>
                      </a:r>
                      <a:endParaRPr lang="en-US" sz="1000" b="0" i="0" u="none" strike="noStrike">
                        <a:solidFill>
                          <a:srgbClr val="000000"/>
                        </a:solidFill>
                        <a:effectLst/>
                        <a:latin typeface="Calibri" panose="020F0502020204030204" pitchFamily="34" charset="0"/>
                      </a:endParaRPr>
                    </a:p>
                  </a:txBody>
                  <a:tcPr marL="640080" marR="0" marT="0" marB="0" anchor="b"/>
                </a:tc>
                <a:tc>
                  <a:txBody>
                    <a:bodyPr/>
                    <a:lstStyle/>
                    <a:p>
                      <a:pPr algn="r" fontAlgn="b"/>
                      <a:r>
                        <a:rPr lang="en-US" sz="1000" u="none" strike="noStrike">
                          <a:effectLst/>
                        </a:rPr>
                        <a:t>$9,600 </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52837991"/>
                  </a:ext>
                </a:extLst>
              </a:tr>
              <a:tr h="255501">
                <a:tc>
                  <a:txBody>
                    <a:bodyPr/>
                    <a:lstStyle/>
                    <a:p>
                      <a:pPr algn="l" fontAlgn="b"/>
                      <a:r>
                        <a:rPr lang="en-US" sz="1000" u="none" strike="noStrike">
                          <a:effectLst/>
                        </a:rPr>
                        <a:t>Non-Personnel</a:t>
                      </a:r>
                      <a:endParaRPr lang="en-US" sz="1000" b="0" i="0" u="none" strike="noStrike">
                        <a:solidFill>
                          <a:srgbClr val="000000"/>
                        </a:solidFill>
                        <a:effectLst/>
                        <a:latin typeface="Calibri" panose="020F0502020204030204" pitchFamily="34" charset="0"/>
                      </a:endParaRPr>
                    </a:p>
                  </a:txBody>
                  <a:tcPr marL="640080" marR="0" marT="0" marB="0" anchor="b"/>
                </a:tc>
                <a:tc>
                  <a:txBody>
                    <a:bodyPr/>
                    <a:lstStyle/>
                    <a:p>
                      <a:pPr algn="r" fontAlgn="b"/>
                      <a:r>
                        <a:rPr lang="en-US" sz="1000" u="none" strike="noStrike">
                          <a:effectLst/>
                        </a:rPr>
                        <a:t>$128,882 </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26716079"/>
                  </a:ext>
                </a:extLst>
              </a:tr>
              <a:tr h="255501">
                <a:tc>
                  <a:txBody>
                    <a:bodyPr/>
                    <a:lstStyle/>
                    <a:p>
                      <a:pPr algn="l" fontAlgn="b"/>
                      <a:endParaRPr lang="en-US" sz="1000" b="0" i="0" u="none" strike="noStrike">
                        <a:solidFill>
                          <a:srgbClr val="000000"/>
                        </a:solidFill>
                        <a:effectLst/>
                        <a:latin typeface="Calibri" panose="020F0502020204030204" pitchFamily="34" charset="0"/>
                      </a:endParaRPr>
                    </a:p>
                  </a:txBody>
                  <a:tcPr marL="640080" marR="0" marT="0" marB="0" anchor="b"/>
                </a:tc>
                <a:tc>
                  <a:txBody>
                    <a:bodyPr/>
                    <a:lstStyle/>
                    <a:p>
                      <a:pPr algn="r" fontAlgn="b"/>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37482479"/>
                  </a:ext>
                </a:extLst>
              </a:tr>
              <a:tr h="255501">
                <a:tc>
                  <a:txBody>
                    <a:bodyPr/>
                    <a:lstStyle/>
                    <a:p>
                      <a:pPr algn="l" fontAlgn="b"/>
                      <a:r>
                        <a:rPr lang="en-US" sz="1000" u="none" strike="noStrike">
                          <a:effectLst/>
                        </a:rPr>
                        <a:t>Contract Costs</a:t>
                      </a:r>
                      <a:endParaRPr lang="en-US" sz="1000" b="1" i="0" u="none" strike="noStrike">
                        <a:solidFill>
                          <a:srgbClr val="000000"/>
                        </a:solidFill>
                        <a:effectLst/>
                        <a:latin typeface="Calibri" panose="020F0502020204030204" pitchFamily="34" charset="0"/>
                      </a:endParaRPr>
                    </a:p>
                  </a:txBody>
                  <a:tcPr marL="365760" marR="0" marT="0" marB="0" anchor="b"/>
                </a:tc>
                <a:tc>
                  <a:txBody>
                    <a:bodyPr/>
                    <a:lstStyle/>
                    <a:p>
                      <a:pPr algn="r" fontAlgn="b"/>
                      <a:r>
                        <a:rPr lang="en-US" sz="1000" u="sng" strike="noStrike">
                          <a:effectLst/>
                        </a:rPr>
                        <a:t>$0 </a:t>
                      </a:r>
                      <a:endParaRPr lang="en-US" sz="1000" b="1" i="0" u="sng"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31678472"/>
                  </a:ext>
                </a:extLst>
              </a:tr>
              <a:tr h="255501">
                <a:tc>
                  <a:txBody>
                    <a:bodyPr/>
                    <a:lstStyle/>
                    <a:p>
                      <a:pPr algn="l" fontAlgn="b"/>
                      <a:endParaRPr lang="en-US" sz="1000" b="1" i="0" u="none" strike="noStrike">
                        <a:solidFill>
                          <a:srgbClr val="000000"/>
                        </a:solidFill>
                        <a:effectLst/>
                        <a:latin typeface="Calibri" panose="020F0502020204030204" pitchFamily="34" charset="0"/>
                      </a:endParaRPr>
                    </a:p>
                  </a:txBody>
                  <a:tcPr marL="365760" marR="0" marT="0" marB="0" anchor="b"/>
                </a:tc>
                <a:tc>
                  <a:txBody>
                    <a:bodyPr/>
                    <a:lstStyle/>
                    <a:p>
                      <a:pPr algn="r" fontAlgn="b"/>
                      <a:endParaRPr lang="en-US" sz="10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56642842"/>
                  </a:ext>
                </a:extLst>
              </a:tr>
              <a:tr h="266146">
                <a:tc>
                  <a:txBody>
                    <a:bodyPr/>
                    <a:lstStyle/>
                    <a:p>
                      <a:pPr algn="l" fontAlgn="b"/>
                      <a:r>
                        <a:rPr lang="en-US" sz="1000" u="none" strike="noStrike">
                          <a:effectLst/>
                        </a:rPr>
                        <a:t>TOTAL COSTS</a:t>
                      </a:r>
                      <a:endParaRPr lang="en-US" sz="1000" b="1" i="1" u="none" strike="noStrike">
                        <a:solidFill>
                          <a:srgbClr val="000000"/>
                        </a:solidFill>
                        <a:effectLst/>
                        <a:latin typeface="Calibri" panose="020F0502020204030204" pitchFamily="34" charset="0"/>
                      </a:endParaRPr>
                    </a:p>
                  </a:txBody>
                  <a:tcPr marL="182880" marR="0" marT="0" marB="0" anchor="b"/>
                </a:tc>
                <a:tc>
                  <a:txBody>
                    <a:bodyPr/>
                    <a:lstStyle/>
                    <a:p>
                      <a:pPr algn="r" fontAlgn="b"/>
                      <a:r>
                        <a:rPr lang="en-US" sz="1000" b="1" u="none" strike="noStrike" dirty="0">
                          <a:effectLst/>
                        </a:rPr>
                        <a:t>$517,629 </a:t>
                      </a:r>
                      <a:endParaRPr lang="en-US" sz="10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43283541"/>
                  </a:ext>
                </a:extLst>
              </a:tr>
              <a:tr h="276792">
                <a:tc>
                  <a:txBody>
                    <a:bodyPr/>
                    <a:lstStyle/>
                    <a:p>
                      <a:pPr algn="l" fontAlgn="b"/>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60729360"/>
                  </a:ext>
                </a:extLst>
              </a:tr>
              <a:tr h="266146">
                <a:tc>
                  <a:txBody>
                    <a:bodyPr/>
                    <a:lstStyle/>
                    <a:p>
                      <a:pPr algn="l" fontAlgn="b"/>
                      <a:r>
                        <a:rPr lang="en-US" sz="1000" u="none" strike="noStrike">
                          <a:effectLst/>
                        </a:rPr>
                        <a:t>BALANCE</a:t>
                      </a:r>
                      <a:endParaRPr lang="en-US"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0" b="1" u="none" strike="noStrike" dirty="0">
                          <a:effectLst/>
                        </a:rPr>
                        <a:t>$23,599 </a:t>
                      </a:r>
                      <a:endParaRPr lang="en-US" sz="10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52279049"/>
                  </a:ext>
                </a:extLst>
              </a:tr>
            </a:tbl>
          </a:graphicData>
        </a:graphic>
      </p:graphicFrame>
      <p:graphicFrame>
        <p:nvGraphicFramePr>
          <p:cNvPr id="8" name="Table 7">
            <a:extLst>
              <a:ext uri="{FF2B5EF4-FFF2-40B4-BE49-F238E27FC236}">
                <a16:creationId xmlns:a16="http://schemas.microsoft.com/office/drawing/2014/main" id="{3845FE4F-600C-B70B-5B51-AB7C22AEBE75}"/>
              </a:ext>
            </a:extLst>
          </p:cNvPr>
          <p:cNvGraphicFramePr>
            <a:graphicFrameLocks noGrp="1"/>
          </p:cNvGraphicFramePr>
          <p:nvPr>
            <p:extLst>
              <p:ext uri="{D42A27DB-BD31-4B8C-83A1-F6EECF244321}">
                <p14:modId xmlns:p14="http://schemas.microsoft.com/office/powerpoint/2010/main" val="3513629120"/>
              </p:ext>
            </p:extLst>
          </p:nvPr>
        </p:nvGraphicFramePr>
        <p:xfrm>
          <a:off x="152400" y="895349"/>
          <a:ext cx="3928666" cy="3262304"/>
        </p:xfrm>
        <a:graphic>
          <a:graphicData uri="http://schemas.openxmlformats.org/drawingml/2006/table">
            <a:tbl>
              <a:tblPr>
                <a:tableStyleId>{93296810-A885-4BE3-A3E7-6D5BEEA58F35}</a:tableStyleId>
              </a:tblPr>
              <a:tblGrid>
                <a:gridCol w="3168979">
                  <a:extLst>
                    <a:ext uri="{9D8B030D-6E8A-4147-A177-3AD203B41FA5}">
                      <a16:colId xmlns:a16="http://schemas.microsoft.com/office/drawing/2014/main" val="2510434386"/>
                    </a:ext>
                  </a:extLst>
                </a:gridCol>
                <a:gridCol w="759687">
                  <a:extLst>
                    <a:ext uri="{9D8B030D-6E8A-4147-A177-3AD203B41FA5}">
                      <a16:colId xmlns:a16="http://schemas.microsoft.com/office/drawing/2014/main" val="149318266"/>
                    </a:ext>
                  </a:extLst>
                </a:gridCol>
              </a:tblGrid>
              <a:tr h="156278">
                <a:tc>
                  <a:txBody>
                    <a:bodyPr/>
                    <a:lstStyle/>
                    <a:p>
                      <a:pPr algn="l" fontAlgn="b"/>
                      <a:r>
                        <a:rPr lang="en-US" sz="900" u="none" strike="noStrike">
                          <a:effectLst/>
                        </a:rPr>
                        <a:t>REVENUES</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45563826"/>
                  </a:ext>
                </a:extLst>
              </a:tr>
              <a:tr h="156278">
                <a:tc>
                  <a:txBody>
                    <a:bodyPr/>
                    <a:lstStyle/>
                    <a:p>
                      <a:pPr algn="l" fontAlgn="b"/>
                      <a:r>
                        <a:rPr lang="en-US" sz="900" u="none" strike="noStrike">
                          <a:effectLst/>
                        </a:rPr>
                        <a:t>Membership Dues</a:t>
                      </a:r>
                      <a:endParaRPr lang="en-US" sz="900" b="1" i="0" u="none" strike="noStrike">
                        <a:solidFill>
                          <a:srgbClr val="000000"/>
                        </a:solidFill>
                        <a:effectLst/>
                        <a:latin typeface="Calibri" panose="020F0502020204030204" pitchFamily="34" charset="0"/>
                      </a:endParaRPr>
                    </a:p>
                  </a:txBody>
                  <a:tcPr marL="312557" marR="0" marT="0" marB="0" anchor="b"/>
                </a:tc>
                <a:tc>
                  <a:txBody>
                    <a:bodyPr/>
                    <a:lstStyle/>
                    <a:p>
                      <a:pPr algn="r" fontAlgn="b"/>
                      <a:r>
                        <a:rPr lang="en-US" sz="900" b="1" u="sng" strike="noStrike" dirty="0">
                          <a:effectLst/>
                        </a:rPr>
                        <a:t>$85,986 </a:t>
                      </a:r>
                      <a:endParaRPr lang="en-US" sz="900" b="1" i="0" u="sng"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98435644"/>
                  </a:ext>
                </a:extLst>
              </a:tr>
              <a:tr h="156278">
                <a:tc>
                  <a:txBody>
                    <a:bodyPr/>
                    <a:lstStyle/>
                    <a:p>
                      <a:pPr algn="l" fontAlgn="b"/>
                      <a:r>
                        <a:rPr lang="en-US" sz="900" u="none" strike="noStrike">
                          <a:effectLst/>
                        </a:rPr>
                        <a:t>EDD PP Match and Overage</a:t>
                      </a:r>
                      <a:endParaRPr lang="en-US" sz="900" b="0" i="0" u="none" strike="noStrike">
                        <a:solidFill>
                          <a:srgbClr val="000000"/>
                        </a:solidFill>
                        <a:effectLst/>
                        <a:latin typeface="Calibri" panose="020F0502020204030204" pitchFamily="34" charset="0"/>
                      </a:endParaRPr>
                    </a:p>
                  </a:txBody>
                  <a:tcPr marL="546974" marR="0" marT="0" marB="0" anchor="b"/>
                </a:tc>
                <a:tc>
                  <a:txBody>
                    <a:bodyPr/>
                    <a:lstStyle/>
                    <a:p>
                      <a:pPr algn="r" fontAlgn="b"/>
                      <a:r>
                        <a:rPr lang="en-US" sz="900" u="none" strike="noStrike" dirty="0">
                          <a:effectLst/>
                        </a:rPr>
                        <a:t>$85,986 </a:t>
                      </a:r>
                      <a:endParaRPr lang="en-US" sz="9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84121058"/>
                  </a:ext>
                </a:extLst>
              </a:tr>
              <a:tr h="156278">
                <a:tc>
                  <a:txBody>
                    <a:bodyPr/>
                    <a:lstStyle/>
                    <a:p>
                      <a:pPr algn="l" fontAlgn="b"/>
                      <a:endParaRPr lang="en-US" sz="900" b="0" i="0" u="none" strike="noStrike">
                        <a:solidFill>
                          <a:srgbClr val="000000"/>
                        </a:solidFill>
                        <a:effectLst/>
                        <a:latin typeface="Calibri" panose="020F0502020204030204" pitchFamily="34" charset="0"/>
                      </a:endParaRPr>
                    </a:p>
                  </a:txBody>
                  <a:tcPr marL="546974" marR="0" marT="0" marB="0" anchor="b"/>
                </a:tc>
                <a:tc>
                  <a:txBody>
                    <a:bodyPr/>
                    <a:lstStyle/>
                    <a:p>
                      <a:pPr algn="r" fontAlgn="b"/>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91826667"/>
                  </a:ext>
                </a:extLst>
              </a:tr>
              <a:tr h="449300">
                <a:tc>
                  <a:txBody>
                    <a:bodyPr/>
                    <a:lstStyle/>
                    <a:p>
                      <a:pPr algn="l" fontAlgn="b"/>
                      <a:r>
                        <a:rPr lang="en-US" sz="900" u="none" strike="noStrike">
                          <a:effectLst/>
                        </a:rPr>
                        <a:t>US Economic Development Administration Partnership Program (EDD PP)</a:t>
                      </a:r>
                      <a:endParaRPr lang="en-US" sz="900" b="1" i="0" u="none" strike="noStrike">
                        <a:solidFill>
                          <a:srgbClr val="000000"/>
                        </a:solidFill>
                        <a:effectLst/>
                        <a:latin typeface="Calibri" panose="020F0502020204030204" pitchFamily="34" charset="0"/>
                      </a:endParaRPr>
                    </a:p>
                  </a:txBody>
                  <a:tcPr marL="312557" marR="0" marT="0" marB="0" anchor="b"/>
                </a:tc>
                <a:tc>
                  <a:txBody>
                    <a:bodyPr/>
                    <a:lstStyle/>
                    <a:p>
                      <a:pPr algn="r" fontAlgn="b"/>
                      <a:r>
                        <a:rPr lang="en-US" sz="900" b="1" u="sng" strike="noStrike" dirty="0">
                          <a:effectLst/>
                        </a:rPr>
                        <a:t>$70,000 </a:t>
                      </a:r>
                      <a:endParaRPr lang="en-US" sz="900" b="1" i="0" u="sng"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30635335"/>
                  </a:ext>
                </a:extLst>
              </a:tr>
              <a:tr h="156278">
                <a:tc>
                  <a:txBody>
                    <a:bodyPr/>
                    <a:lstStyle/>
                    <a:p>
                      <a:pPr algn="l" fontAlgn="b"/>
                      <a:endParaRPr lang="en-US" sz="900" b="0" i="0" u="none" strike="noStrike">
                        <a:solidFill>
                          <a:srgbClr val="000000"/>
                        </a:solidFill>
                        <a:effectLst/>
                        <a:latin typeface="Calibri" panose="020F0502020204030204" pitchFamily="34" charset="0"/>
                      </a:endParaRPr>
                    </a:p>
                  </a:txBody>
                  <a:tcPr marL="546974" marR="0" marT="0" marB="0" anchor="b"/>
                </a:tc>
                <a:tc>
                  <a:txBody>
                    <a:bodyPr/>
                    <a:lstStyle/>
                    <a:p>
                      <a:pPr algn="r" fontAlgn="b"/>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58723095"/>
                  </a:ext>
                </a:extLst>
              </a:tr>
              <a:tr h="156278">
                <a:tc>
                  <a:txBody>
                    <a:bodyPr/>
                    <a:lstStyle/>
                    <a:p>
                      <a:pPr algn="l" fontAlgn="b"/>
                      <a:r>
                        <a:rPr lang="en-US" sz="900" u="none" strike="noStrike">
                          <a:effectLst/>
                        </a:rPr>
                        <a:t>Contracts/Grants </a:t>
                      </a:r>
                      <a:endParaRPr lang="en-US" sz="900" b="1" i="0" u="none" strike="noStrike">
                        <a:solidFill>
                          <a:srgbClr val="000000"/>
                        </a:solidFill>
                        <a:effectLst/>
                        <a:latin typeface="Calibri" panose="020F0502020204030204" pitchFamily="34" charset="0"/>
                      </a:endParaRPr>
                    </a:p>
                  </a:txBody>
                  <a:tcPr marL="312557" marR="0" marT="0" marB="0" anchor="b"/>
                </a:tc>
                <a:tc>
                  <a:txBody>
                    <a:bodyPr/>
                    <a:lstStyle/>
                    <a:p>
                      <a:pPr algn="r" fontAlgn="b"/>
                      <a:r>
                        <a:rPr lang="en-US" sz="900" b="1" u="sng" strike="noStrike" dirty="0">
                          <a:effectLst/>
                        </a:rPr>
                        <a:t>$385,242 </a:t>
                      </a:r>
                      <a:endParaRPr lang="en-US" sz="900" b="1" i="0" u="sng"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19741110"/>
                  </a:ext>
                </a:extLst>
              </a:tr>
              <a:tr h="156278">
                <a:tc>
                  <a:txBody>
                    <a:bodyPr/>
                    <a:lstStyle/>
                    <a:p>
                      <a:pPr algn="l" fontAlgn="b"/>
                      <a:r>
                        <a:rPr lang="en-US" sz="900" u="none" strike="noStrike">
                          <a:effectLst/>
                        </a:rPr>
                        <a:t>Central Iowa Housing Trust Fund</a:t>
                      </a:r>
                      <a:endParaRPr lang="en-US" sz="900" b="0" i="0" u="none" strike="noStrike">
                        <a:solidFill>
                          <a:srgbClr val="000000"/>
                        </a:solidFill>
                        <a:effectLst/>
                        <a:latin typeface="Calibri" panose="020F0502020204030204" pitchFamily="34" charset="0"/>
                      </a:endParaRPr>
                    </a:p>
                  </a:txBody>
                  <a:tcPr marL="546974" marR="0" marT="0" marB="0" anchor="b"/>
                </a:tc>
                <a:tc>
                  <a:txBody>
                    <a:bodyPr/>
                    <a:lstStyle/>
                    <a:p>
                      <a:pPr algn="r" fontAlgn="b"/>
                      <a:r>
                        <a:rPr lang="en-US" sz="900" u="none" strike="noStrike" dirty="0">
                          <a:effectLst/>
                        </a:rPr>
                        <a:t>$51,660 </a:t>
                      </a:r>
                      <a:endParaRPr lang="en-US" sz="9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34459138"/>
                  </a:ext>
                </a:extLst>
              </a:tr>
              <a:tr h="156278">
                <a:tc>
                  <a:txBody>
                    <a:bodyPr/>
                    <a:lstStyle/>
                    <a:p>
                      <a:pPr algn="l" fontAlgn="b"/>
                      <a:r>
                        <a:rPr lang="en-US" sz="900" u="none" strike="noStrike">
                          <a:effectLst/>
                        </a:rPr>
                        <a:t>Story Co. Housing Trust</a:t>
                      </a:r>
                      <a:endParaRPr lang="en-US" sz="900" b="0" i="0" u="none" strike="noStrike">
                        <a:solidFill>
                          <a:srgbClr val="000000"/>
                        </a:solidFill>
                        <a:effectLst/>
                        <a:latin typeface="Calibri" panose="020F0502020204030204" pitchFamily="34" charset="0"/>
                      </a:endParaRPr>
                    </a:p>
                  </a:txBody>
                  <a:tcPr marL="546974" marR="0" marT="0" marB="0" anchor="b"/>
                </a:tc>
                <a:tc>
                  <a:txBody>
                    <a:bodyPr/>
                    <a:lstStyle/>
                    <a:p>
                      <a:pPr algn="r" fontAlgn="b"/>
                      <a:r>
                        <a:rPr lang="en-US" sz="900" u="none" strike="noStrike">
                          <a:effectLst/>
                        </a:rPr>
                        <a:t>$34,989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66329385"/>
                  </a:ext>
                </a:extLst>
              </a:tr>
              <a:tr h="156278">
                <a:tc>
                  <a:txBody>
                    <a:bodyPr/>
                    <a:lstStyle/>
                    <a:p>
                      <a:pPr algn="l" fontAlgn="b"/>
                      <a:r>
                        <a:rPr lang="en-US" sz="900" u="none" strike="noStrike">
                          <a:effectLst/>
                        </a:rPr>
                        <a:t>Story Co. Housing Trust - Housing Development</a:t>
                      </a:r>
                      <a:endParaRPr lang="en-US" sz="900" b="0" i="0" u="none" strike="noStrike">
                        <a:solidFill>
                          <a:srgbClr val="000000"/>
                        </a:solidFill>
                        <a:effectLst/>
                        <a:latin typeface="Calibri" panose="020F0502020204030204" pitchFamily="34" charset="0"/>
                      </a:endParaRPr>
                    </a:p>
                  </a:txBody>
                  <a:tcPr marL="546974" marR="0" marT="0" marB="0" anchor="b"/>
                </a:tc>
                <a:tc>
                  <a:txBody>
                    <a:bodyPr/>
                    <a:lstStyle/>
                    <a:p>
                      <a:pPr algn="r" fontAlgn="b"/>
                      <a:r>
                        <a:rPr lang="en-US" sz="900" u="none" strike="noStrike">
                          <a:effectLst/>
                        </a:rPr>
                        <a:t>$10,000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16978785"/>
                  </a:ext>
                </a:extLst>
              </a:tr>
              <a:tr h="156278">
                <a:tc>
                  <a:txBody>
                    <a:bodyPr/>
                    <a:lstStyle/>
                    <a:p>
                      <a:pPr algn="l" fontAlgn="b"/>
                      <a:r>
                        <a:rPr lang="en-US" sz="900" u="none" strike="noStrike">
                          <a:effectLst/>
                        </a:rPr>
                        <a:t>Story County HP Implementation</a:t>
                      </a:r>
                      <a:endParaRPr lang="en-US" sz="900" b="0" i="0" u="none" strike="noStrike">
                        <a:solidFill>
                          <a:srgbClr val="000000"/>
                        </a:solidFill>
                        <a:effectLst/>
                        <a:latin typeface="Calibri" panose="020F0502020204030204" pitchFamily="34" charset="0"/>
                      </a:endParaRPr>
                    </a:p>
                  </a:txBody>
                  <a:tcPr marL="546974" marR="0" marT="0" marB="0" anchor="b"/>
                </a:tc>
                <a:tc>
                  <a:txBody>
                    <a:bodyPr/>
                    <a:lstStyle/>
                    <a:p>
                      <a:pPr algn="r" fontAlgn="b"/>
                      <a:r>
                        <a:rPr lang="en-US" sz="900" u="none" strike="noStrike">
                          <a:effectLst/>
                        </a:rPr>
                        <a:t>$51,500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19408331"/>
                  </a:ext>
                </a:extLst>
              </a:tr>
              <a:tr h="156278">
                <a:tc>
                  <a:txBody>
                    <a:bodyPr/>
                    <a:lstStyle/>
                    <a:p>
                      <a:pPr algn="l" fontAlgn="b"/>
                      <a:r>
                        <a:rPr lang="en-US" sz="900" u="none" strike="noStrike">
                          <a:effectLst/>
                        </a:rPr>
                        <a:t>Norwalk Housing</a:t>
                      </a:r>
                      <a:endParaRPr lang="en-US" sz="900" b="0" i="0" u="none" strike="noStrike">
                        <a:solidFill>
                          <a:srgbClr val="000000"/>
                        </a:solidFill>
                        <a:effectLst/>
                        <a:latin typeface="Calibri" panose="020F0502020204030204" pitchFamily="34" charset="0"/>
                      </a:endParaRPr>
                    </a:p>
                  </a:txBody>
                  <a:tcPr marL="546974" marR="0" marT="0" marB="0" anchor="b"/>
                </a:tc>
                <a:tc>
                  <a:txBody>
                    <a:bodyPr/>
                    <a:lstStyle/>
                    <a:p>
                      <a:pPr algn="r" fontAlgn="b"/>
                      <a:r>
                        <a:rPr lang="en-US" sz="900" u="none" strike="noStrike">
                          <a:effectLst/>
                        </a:rPr>
                        <a:t>$5,500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14785337"/>
                  </a:ext>
                </a:extLst>
              </a:tr>
              <a:tr h="156278">
                <a:tc>
                  <a:txBody>
                    <a:bodyPr/>
                    <a:lstStyle/>
                    <a:p>
                      <a:pPr algn="l" fontAlgn="b"/>
                      <a:r>
                        <a:rPr lang="en-US" sz="900" u="none" strike="noStrike">
                          <a:effectLst/>
                        </a:rPr>
                        <a:t>Marion County Comprehensive Plan </a:t>
                      </a:r>
                      <a:endParaRPr lang="en-US" sz="900" b="0" i="0" u="none" strike="noStrike">
                        <a:solidFill>
                          <a:srgbClr val="000000"/>
                        </a:solidFill>
                        <a:effectLst/>
                        <a:latin typeface="Calibri" panose="020F0502020204030204" pitchFamily="34" charset="0"/>
                      </a:endParaRPr>
                    </a:p>
                  </a:txBody>
                  <a:tcPr marL="546974" marR="0" marT="0" marB="0" anchor="b"/>
                </a:tc>
                <a:tc>
                  <a:txBody>
                    <a:bodyPr/>
                    <a:lstStyle/>
                    <a:p>
                      <a:pPr algn="r" fontAlgn="b"/>
                      <a:r>
                        <a:rPr lang="en-US" sz="900" u="none" strike="noStrike">
                          <a:effectLst/>
                        </a:rPr>
                        <a:t>$45,000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91256715"/>
                  </a:ext>
                </a:extLst>
              </a:tr>
              <a:tr h="156278">
                <a:tc>
                  <a:txBody>
                    <a:bodyPr/>
                    <a:lstStyle/>
                    <a:p>
                      <a:pPr algn="l" fontAlgn="b"/>
                      <a:r>
                        <a:rPr lang="en-US" sz="900" u="none" strike="noStrike">
                          <a:effectLst/>
                        </a:rPr>
                        <a:t>Knoxville Comprehensive Plan</a:t>
                      </a:r>
                      <a:endParaRPr lang="en-US" sz="900" b="0" i="0" u="none" strike="noStrike">
                        <a:solidFill>
                          <a:srgbClr val="000000"/>
                        </a:solidFill>
                        <a:effectLst/>
                        <a:latin typeface="Calibri" panose="020F0502020204030204" pitchFamily="34" charset="0"/>
                      </a:endParaRPr>
                    </a:p>
                  </a:txBody>
                  <a:tcPr marL="546974" marR="0" marT="0" marB="0" anchor="b"/>
                </a:tc>
                <a:tc>
                  <a:txBody>
                    <a:bodyPr/>
                    <a:lstStyle/>
                    <a:p>
                      <a:pPr algn="r" fontAlgn="b"/>
                      <a:r>
                        <a:rPr lang="en-US" sz="900" u="none" strike="noStrike">
                          <a:effectLst/>
                        </a:rPr>
                        <a:t>$10,000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72794641"/>
                  </a:ext>
                </a:extLst>
              </a:tr>
              <a:tr h="156278">
                <a:tc>
                  <a:txBody>
                    <a:bodyPr/>
                    <a:lstStyle/>
                    <a:p>
                      <a:pPr algn="l" fontAlgn="b"/>
                      <a:r>
                        <a:rPr lang="en-US" sz="900" u="none" strike="noStrike">
                          <a:effectLst/>
                        </a:rPr>
                        <a:t>Indianola CDBG Admin</a:t>
                      </a:r>
                      <a:endParaRPr lang="en-US" sz="900" b="0" i="0" u="none" strike="noStrike">
                        <a:solidFill>
                          <a:srgbClr val="000000"/>
                        </a:solidFill>
                        <a:effectLst/>
                        <a:latin typeface="Calibri" panose="020F0502020204030204" pitchFamily="34" charset="0"/>
                      </a:endParaRPr>
                    </a:p>
                  </a:txBody>
                  <a:tcPr marL="546974" marR="0" marT="0" marB="0" anchor="b"/>
                </a:tc>
                <a:tc>
                  <a:txBody>
                    <a:bodyPr/>
                    <a:lstStyle/>
                    <a:p>
                      <a:pPr algn="r" fontAlgn="b"/>
                      <a:r>
                        <a:rPr lang="en-US" sz="900" u="none" strike="noStrike">
                          <a:effectLst/>
                        </a:rPr>
                        <a:t>$0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34860489"/>
                  </a:ext>
                </a:extLst>
              </a:tr>
              <a:tr h="156278">
                <a:tc>
                  <a:txBody>
                    <a:bodyPr/>
                    <a:lstStyle/>
                    <a:p>
                      <a:pPr algn="l" fontAlgn="b"/>
                      <a:r>
                        <a:rPr lang="en-US" sz="900" u="none" strike="noStrike">
                          <a:effectLst/>
                        </a:rPr>
                        <a:t>Knoxville CDBG Admin</a:t>
                      </a:r>
                      <a:endParaRPr lang="en-US" sz="900" b="0" i="0" u="none" strike="noStrike">
                        <a:solidFill>
                          <a:srgbClr val="000000"/>
                        </a:solidFill>
                        <a:effectLst/>
                        <a:latin typeface="Calibri" panose="020F0502020204030204" pitchFamily="34" charset="0"/>
                      </a:endParaRPr>
                    </a:p>
                  </a:txBody>
                  <a:tcPr marL="546974" marR="0" marT="0" marB="0" anchor="b"/>
                </a:tc>
                <a:tc>
                  <a:txBody>
                    <a:bodyPr/>
                    <a:lstStyle/>
                    <a:p>
                      <a:pPr algn="r" fontAlgn="b"/>
                      <a:r>
                        <a:rPr lang="en-US" sz="900" u="none" strike="noStrike">
                          <a:effectLst/>
                        </a:rPr>
                        <a:t>$0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82653798"/>
                  </a:ext>
                </a:extLst>
              </a:tr>
              <a:tr h="156278">
                <a:tc>
                  <a:txBody>
                    <a:bodyPr/>
                    <a:lstStyle/>
                    <a:p>
                      <a:pPr algn="l" fontAlgn="b"/>
                      <a:r>
                        <a:rPr lang="en-US" sz="900" u="none" strike="noStrike">
                          <a:effectLst/>
                        </a:rPr>
                        <a:t>Martensdale CDBG Admin</a:t>
                      </a:r>
                      <a:endParaRPr lang="en-US" sz="900" b="0" i="0" u="none" strike="noStrike">
                        <a:solidFill>
                          <a:srgbClr val="000000"/>
                        </a:solidFill>
                        <a:effectLst/>
                        <a:latin typeface="Calibri" panose="020F0502020204030204" pitchFamily="34" charset="0"/>
                      </a:endParaRPr>
                    </a:p>
                  </a:txBody>
                  <a:tcPr marL="546974" marR="0" marT="0" marB="0" anchor="b"/>
                </a:tc>
                <a:tc>
                  <a:txBody>
                    <a:bodyPr/>
                    <a:lstStyle/>
                    <a:p>
                      <a:pPr algn="r" fontAlgn="b"/>
                      <a:r>
                        <a:rPr lang="en-US" sz="900" u="none" strike="noStrike">
                          <a:effectLst/>
                        </a:rPr>
                        <a:t>$0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00499714"/>
                  </a:ext>
                </a:extLst>
              </a:tr>
              <a:tr h="156278">
                <a:tc>
                  <a:txBody>
                    <a:bodyPr/>
                    <a:lstStyle/>
                    <a:p>
                      <a:pPr algn="l" fontAlgn="b"/>
                      <a:r>
                        <a:rPr lang="en-US" sz="900" u="none" strike="noStrike">
                          <a:effectLst/>
                        </a:rPr>
                        <a:t>CIRTPA</a:t>
                      </a:r>
                      <a:endParaRPr lang="en-US" sz="900" b="0" i="0" u="none" strike="noStrike">
                        <a:solidFill>
                          <a:srgbClr val="000000"/>
                        </a:solidFill>
                        <a:effectLst/>
                        <a:latin typeface="Calibri" panose="020F0502020204030204" pitchFamily="34" charset="0"/>
                      </a:endParaRPr>
                    </a:p>
                  </a:txBody>
                  <a:tcPr marL="546974" marR="0" marT="0" marB="0" anchor="b"/>
                </a:tc>
                <a:tc>
                  <a:txBody>
                    <a:bodyPr/>
                    <a:lstStyle/>
                    <a:p>
                      <a:pPr algn="r" fontAlgn="b"/>
                      <a:r>
                        <a:rPr lang="en-US" sz="900" u="none" strike="noStrike">
                          <a:effectLst/>
                        </a:rPr>
                        <a:t>$176,593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20686790"/>
                  </a:ext>
                </a:extLst>
              </a:tr>
              <a:tr h="156278">
                <a:tc>
                  <a:txBody>
                    <a:bodyPr/>
                    <a:lstStyle/>
                    <a:p>
                      <a:pPr algn="l" fontAlgn="b"/>
                      <a:r>
                        <a:rPr lang="en-US" sz="900" u="none" strike="noStrike">
                          <a:effectLst/>
                        </a:rPr>
                        <a:t>TBD Contracts</a:t>
                      </a:r>
                      <a:endParaRPr lang="en-US" sz="900" b="0" i="0" u="none" strike="noStrike">
                        <a:solidFill>
                          <a:srgbClr val="000000"/>
                        </a:solidFill>
                        <a:effectLst/>
                        <a:latin typeface="Calibri" panose="020F0502020204030204" pitchFamily="34" charset="0"/>
                      </a:endParaRPr>
                    </a:p>
                  </a:txBody>
                  <a:tcPr marL="546974" marR="0" marT="0" marB="0" anchor="b"/>
                </a:tc>
                <a:tc>
                  <a:txBody>
                    <a:bodyPr/>
                    <a:lstStyle/>
                    <a:p>
                      <a:pPr algn="r" fontAlgn="b"/>
                      <a:r>
                        <a:rPr lang="en-US" sz="900" u="none" strike="noStrike" dirty="0">
                          <a:effectLst/>
                        </a:rPr>
                        <a:t>$0 </a:t>
                      </a:r>
                      <a:endParaRPr lang="en-US" sz="9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21008724"/>
                  </a:ext>
                </a:extLst>
              </a:tr>
            </a:tbl>
          </a:graphicData>
        </a:graphic>
      </p:graphicFrame>
    </p:spTree>
    <p:extLst>
      <p:ext uri="{BB962C8B-B14F-4D97-AF65-F5344CB8AC3E}">
        <p14:creationId xmlns:p14="http://schemas.microsoft.com/office/powerpoint/2010/main" val="2317795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1900" dirty="0">
                <a:cs typeface="Times New Roman" panose="02020603050405020304" pitchFamily="18" charset="0"/>
              </a:rPr>
              <a:t>MIPA Handbook and Policies and Procedures Manual Drafts</a:t>
            </a:r>
            <a:endParaRPr lang="en-US" sz="1900"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355662"/>
          </a:xfrm>
          <a:prstGeom prst="rect">
            <a:avLst/>
          </a:prstGeom>
          <a:noFill/>
        </p:spPr>
        <p:txBody>
          <a:bodyPr wrap="square" rtlCol="0">
            <a:spAutoFit/>
          </a:bodyPr>
          <a:lstStyle/>
          <a:p>
            <a:pPr marL="342900" indent="-342900">
              <a:lnSpc>
                <a:spcPct val="107000"/>
              </a:lnSpc>
              <a:buFont typeface="Wingdings" panose="05000000000000000000" pitchFamily="2" charset="2"/>
              <a:buChar char="§"/>
            </a:pPr>
            <a:r>
              <a:rPr lang="en-US" sz="2000" dirty="0">
                <a:effectLst/>
                <a:ea typeface="Calibri" panose="020F0502020204030204" pitchFamily="34" charset="0"/>
                <a:cs typeface="Times New Roman" panose="02020603050405020304" pitchFamily="18" charset="0"/>
              </a:rPr>
              <a:t>Staff has prepared a draft MIPA Handbook and draft MIPA Policies and Procedures Manual that are based on the recent work of the Des Moines Area MPO</a:t>
            </a:r>
          </a:p>
          <a:p>
            <a:pPr marL="342900" indent="-342900">
              <a:lnSpc>
                <a:spcPct val="107000"/>
              </a:lnSpc>
              <a:buFont typeface="Wingdings" panose="05000000000000000000" pitchFamily="2" charset="2"/>
              <a:buChar char="§"/>
            </a:pPr>
            <a:r>
              <a:rPr lang="en-US" sz="2000" dirty="0">
                <a:ea typeface="Calibri" panose="020F0502020204030204" pitchFamily="34" charset="0"/>
                <a:cs typeface="Times New Roman" panose="02020603050405020304" pitchFamily="18" charset="0"/>
              </a:rPr>
              <a:t>Notable changes include:</a:t>
            </a:r>
          </a:p>
          <a:p>
            <a:pPr marL="800100" lvl="1" indent="-342900">
              <a:lnSpc>
                <a:spcPct val="107000"/>
              </a:lnSpc>
              <a:buFont typeface="Wingdings" panose="05000000000000000000" pitchFamily="2" charset="2"/>
              <a:buChar char="§"/>
            </a:pPr>
            <a:r>
              <a:rPr lang="en-US" sz="2000" dirty="0">
                <a:ea typeface="Calibri" panose="020F0502020204030204" pitchFamily="34" charset="0"/>
                <a:cs typeface="Times New Roman" panose="02020603050405020304" pitchFamily="18" charset="0"/>
              </a:rPr>
              <a:t>Loss of IPERS eligibility and other changes to differed compensation</a:t>
            </a:r>
          </a:p>
          <a:p>
            <a:pPr marL="800100" lvl="1" indent="-342900">
              <a:lnSpc>
                <a:spcPct val="107000"/>
              </a:lnSpc>
              <a:buFont typeface="Wingdings" panose="05000000000000000000" pitchFamily="2" charset="2"/>
              <a:buChar char="§"/>
            </a:pPr>
            <a:r>
              <a:rPr lang="en-US" sz="2000" dirty="0">
                <a:effectLst/>
                <a:ea typeface="Calibri" panose="020F0502020204030204" pitchFamily="34" charset="0"/>
                <a:cs typeface="Times New Roman" panose="02020603050405020304" pitchFamily="18" charset="0"/>
              </a:rPr>
              <a:t>Changes to </a:t>
            </a:r>
            <a:r>
              <a:rPr lang="en-US" sz="2000" dirty="0">
                <a:ea typeface="Calibri" panose="020F0502020204030204" pitchFamily="34" charset="0"/>
                <a:cs typeface="Times New Roman" panose="02020603050405020304" pitchFamily="18" charset="0"/>
              </a:rPr>
              <a:t>health insurance coverage, including the addition of a Health Savings Account (HSA)</a:t>
            </a:r>
          </a:p>
          <a:p>
            <a:pPr marL="800100" lvl="1" indent="-342900">
              <a:lnSpc>
                <a:spcPct val="107000"/>
              </a:lnSpc>
              <a:buFont typeface="Wingdings" panose="05000000000000000000" pitchFamily="2" charset="2"/>
              <a:buChar char="§"/>
            </a:pPr>
            <a:r>
              <a:rPr lang="en-US" sz="2000" dirty="0">
                <a:effectLst/>
                <a:ea typeface="Calibri" panose="020F0502020204030204" pitchFamily="34" charset="0"/>
                <a:cs typeface="Times New Roman" panose="02020603050405020304" pitchFamily="18" charset="0"/>
              </a:rPr>
              <a:t>Changes</a:t>
            </a:r>
            <a:r>
              <a:rPr lang="en-US" sz="2000" dirty="0">
                <a:ea typeface="Calibri" panose="020F0502020204030204" pitchFamily="34" charset="0"/>
                <a:cs typeface="Times New Roman" panose="02020603050405020304" pitchFamily="18" charset="0"/>
              </a:rPr>
              <a:t> to the vacation and sick time policies</a:t>
            </a:r>
            <a:endParaRPr lang="en-US" sz="2000" dirty="0">
              <a:effectLst/>
              <a:ea typeface="Calibri" panose="020F0502020204030204" pitchFamily="34" charset="0"/>
              <a:cs typeface="Times New Roman" panose="02020603050405020304" pitchFamily="18" charset="0"/>
            </a:endParaRPr>
          </a:p>
          <a:p>
            <a:pPr marL="800100" lvl="1" indent="-342900" algn="just">
              <a:lnSpc>
                <a:spcPct val="107000"/>
              </a:lnSpc>
              <a:buFont typeface="Wingdings" panose="05000000000000000000" pitchFamily="2" charset="2"/>
              <a:buChar char="§"/>
              <a:defRPr/>
            </a:pPr>
            <a:endPar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952414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200" dirty="0">
                <a:cs typeface="Times New Roman" panose="02020603050405020304" pitchFamily="18" charset="0"/>
              </a:rPr>
              <a:t>Other Non-Action Items – Services Through CIRTPA</a:t>
            </a:r>
            <a:endParaRPr lang="en-US" sz="2200"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2529923"/>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sz="2200" i="0" u="none" strike="noStrike" kern="1200" cap="none" spc="0" normalizeH="0" baseline="0" noProof="0" dirty="0">
                <a:ln>
                  <a:noFill/>
                </a:ln>
                <a:solidFill>
                  <a:prstClr val="black"/>
                </a:solidFill>
                <a:effectLst/>
                <a:uLnTx/>
                <a:uFillTx/>
                <a:latin typeface="Calibri"/>
                <a:ea typeface="+mn-ea"/>
                <a:cs typeface="+mn-cs"/>
              </a:rPr>
              <a:t>Due to CIRTPAs status as a 28E organization, it can access subscriptions and equipment purchases (including the standard state contract) at a cheaper cost compared to MIPA</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lang="en-US" sz="2200" dirty="0">
                <a:solidFill>
                  <a:prstClr val="black"/>
                </a:solidFill>
                <a:latin typeface="Calibri"/>
              </a:rPr>
              <a:t>As the transition continues staff will determine which items would benefit being purchased through CIRTPA and work to secure those purchases. MIPA would reimburse CIRTPA for purchased equipment and services and pay an additional fee (5%)</a:t>
            </a:r>
          </a:p>
        </p:txBody>
      </p:sp>
    </p:spTree>
    <p:extLst>
      <p:ext uri="{BB962C8B-B14F-4D97-AF65-F5344CB8AC3E}">
        <p14:creationId xmlns:p14="http://schemas.microsoft.com/office/powerpoint/2010/main" val="41697219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200" dirty="0">
                <a:cs typeface="Times New Roman" panose="02020603050405020304" pitchFamily="18" charset="0"/>
              </a:rPr>
              <a:t>Other Non-Action Items – Services Through CIRTPA</a:t>
            </a:r>
            <a:endParaRPr lang="en-US" sz="2200"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2529923"/>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sz="2200" i="0" u="none" strike="noStrike" kern="1200" cap="none" spc="0" normalizeH="0" baseline="0" noProof="0" dirty="0">
                <a:ln>
                  <a:noFill/>
                </a:ln>
                <a:solidFill>
                  <a:prstClr val="black"/>
                </a:solidFill>
                <a:effectLst/>
                <a:uLnTx/>
                <a:uFillTx/>
                <a:latin typeface="Calibri"/>
                <a:ea typeface="+mn-ea"/>
                <a:cs typeface="+mn-cs"/>
              </a:rPr>
              <a:t>Due to CIRTPAs status as a 28E organization, it can access subscriptions and equipment purchases (including the standard state contract) at a cheaper cost compared to MIPA</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lang="en-US" sz="2200" dirty="0">
                <a:solidFill>
                  <a:prstClr val="black"/>
                </a:solidFill>
                <a:latin typeface="Calibri"/>
              </a:rPr>
              <a:t>As the transition continues staff will determine which items would benefit being purchased through CIRTPA and work to secure those purchases. MIPA would reimburse CIRTPA for purchased equipment and services and pay an additional fee (5%)</a:t>
            </a:r>
          </a:p>
        </p:txBody>
      </p:sp>
    </p:spTree>
    <p:extLst>
      <p:ext uri="{BB962C8B-B14F-4D97-AF65-F5344CB8AC3E}">
        <p14:creationId xmlns:p14="http://schemas.microsoft.com/office/powerpoint/2010/main" val="1391006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CF788-747D-20F5-8B50-43A9E926CA9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E85C503-426A-C1B4-10EB-C5937019A5F3}"/>
              </a:ext>
            </a:extLst>
          </p:cNvPr>
          <p:cNvSpPr>
            <a:spLocks noGrp="1"/>
          </p:cNvSpPr>
          <p:nvPr>
            <p:ph type="body" idx="13"/>
          </p:nvPr>
        </p:nvSpPr>
        <p:spPr>
          <a:xfrm>
            <a:off x="379911" y="742950"/>
            <a:ext cx="8384177" cy="4509137"/>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REPORT and VOTE: Planning Services Agreement with CIRTPA</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REPORT and VOTE: MIPA FY 2024 Budget Amendment</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REPORT and VOTE: Office Space and General Transition Update</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REPORT and VOTE: Hiring Committee Update</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REPORT: MIPA FY 2025 Work Program and Budget Draft</a:t>
            </a:r>
            <a:r>
              <a:rPr lang="en-US" sz="1300" dirty="0">
                <a:effectLst/>
                <a:latin typeface="Century Gothic" panose="020B050202020202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REPORT: MIPA Handbook and Policies and Procedures Manual Drafts</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Next Meeting Date – March 29, 2024</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DF9659B6-F968-5E4A-EC4C-9E972DAC7626}"/>
              </a:ext>
            </a:extLst>
          </p:cNvPr>
          <p:cNvSpPr>
            <a:spLocks noGrp="1"/>
          </p:cNvSpPr>
          <p:nvPr>
            <p:ph type="body" idx="14"/>
          </p:nvPr>
        </p:nvSpPr>
        <p:spPr>
          <a:xfrm>
            <a:off x="533400" y="133350"/>
            <a:ext cx="7543800" cy="381000"/>
          </a:xfrm>
        </p:spPr>
        <p:txBody>
          <a:bodyPr/>
          <a:lstStyle/>
          <a:p>
            <a:r>
              <a:rPr lang="en-US"/>
              <a:t>February 23, </a:t>
            </a:r>
            <a:r>
              <a:rPr lang="en-US" dirty="0"/>
              <a:t>2024 AGENDA</a:t>
            </a:r>
          </a:p>
        </p:txBody>
      </p:sp>
    </p:spTree>
    <p:extLst>
      <p:ext uri="{BB962C8B-B14F-4D97-AF65-F5344CB8AC3E}">
        <p14:creationId xmlns:p14="http://schemas.microsoft.com/office/powerpoint/2010/main" val="3065767997"/>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8254</TotalTime>
  <Words>2100</Words>
  <Application>Microsoft Office PowerPoint</Application>
  <PresentationFormat>On-screen Show (16:9)</PresentationFormat>
  <Paragraphs>564</Paragraphs>
  <Slides>21</Slides>
  <Notes>9</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21</vt:i4>
      </vt:variant>
    </vt:vector>
  </HeadingPairs>
  <TitlesOfParts>
    <vt:vector size="36" baseType="lpstr">
      <vt:lpstr>Arial</vt:lpstr>
      <vt:lpstr>Arial Narrow</vt:lpstr>
      <vt:lpstr>Calibri</vt:lpstr>
      <vt:lpstr>Century Gothic</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736</cp:revision>
  <cp:lastPrinted>2021-06-29T16:06:21Z</cp:lastPrinted>
  <dcterms:created xsi:type="dcterms:W3CDTF">2020-12-02T21:38:09Z</dcterms:created>
  <dcterms:modified xsi:type="dcterms:W3CDTF">2024-02-23T15:29:09Z</dcterms:modified>
</cp:coreProperties>
</file>