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 id="2147483769" r:id="rId2"/>
    <p:sldMasterId id="2147483788" r:id="rId3"/>
    <p:sldMasterId id="2147483827" r:id="rId4"/>
    <p:sldMasterId id="2147483851" r:id="rId5"/>
    <p:sldMasterId id="2147483876" r:id="rId6"/>
    <p:sldMasterId id="2147483925" r:id="rId7"/>
    <p:sldMasterId id="2147483966" r:id="rId8"/>
    <p:sldMasterId id="2147484001" r:id="rId9"/>
  </p:sldMasterIdLst>
  <p:notesMasterIdLst>
    <p:notesMasterId r:id="rId52"/>
  </p:notesMasterIdLst>
  <p:handoutMasterIdLst>
    <p:handoutMasterId r:id="rId53"/>
  </p:handoutMasterIdLst>
  <p:sldIdLst>
    <p:sldId id="1914" r:id="rId10"/>
    <p:sldId id="2145705165" r:id="rId11"/>
    <p:sldId id="2145705164" r:id="rId12"/>
    <p:sldId id="2145705182" r:id="rId13"/>
    <p:sldId id="2145705190" r:id="rId14"/>
    <p:sldId id="2145705189" r:id="rId15"/>
    <p:sldId id="2145705183" r:id="rId16"/>
    <p:sldId id="2145705191" r:id="rId17"/>
    <p:sldId id="2145705192" r:id="rId18"/>
    <p:sldId id="2145705193" r:id="rId19"/>
    <p:sldId id="2145705194" r:id="rId20"/>
    <p:sldId id="2145705195" r:id="rId21"/>
    <p:sldId id="2145705196" r:id="rId22"/>
    <p:sldId id="2145705197" r:id="rId23"/>
    <p:sldId id="2145705198" r:id="rId24"/>
    <p:sldId id="2145705199" r:id="rId25"/>
    <p:sldId id="2145705200" r:id="rId26"/>
    <p:sldId id="2145705201" r:id="rId27"/>
    <p:sldId id="2145705202" r:id="rId28"/>
    <p:sldId id="2145705203" r:id="rId29"/>
    <p:sldId id="2145705204" r:id="rId30"/>
    <p:sldId id="2145705208" r:id="rId31"/>
    <p:sldId id="2145705209" r:id="rId32"/>
    <p:sldId id="2145705205" r:id="rId33"/>
    <p:sldId id="2145705207" r:id="rId34"/>
    <p:sldId id="2145705206" r:id="rId35"/>
    <p:sldId id="2145705210" r:id="rId36"/>
    <p:sldId id="2145705211" r:id="rId37"/>
    <p:sldId id="2145705212" r:id="rId38"/>
    <p:sldId id="2145705213" r:id="rId39"/>
    <p:sldId id="2182" r:id="rId40"/>
    <p:sldId id="2187" r:id="rId41"/>
    <p:sldId id="2188" r:id="rId42"/>
    <p:sldId id="2183" r:id="rId43"/>
    <p:sldId id="2145705214" r:id="rId44"/>
    <p:sldId id="2145705215" r:id="rId45"/>
    <p:sldId id="2145705216" r:id="rId46"/>
    <p:sldId id="2145705217" r:id="rId47"/>
    <p:sldId id="2145705218" r:id="rId48"/>
    <p:sldId id="2145705219" r:id="rId49"/>
    <p:sldId id="2145705220" r:id="rId50"/>
    <p:sldId id="2145705221" r:id="rId51"/>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164"/>
            <p14:sldId id="2145705182"/>
            <p14:sldId id="2145705190"/>
            <p14:sldId id="2145705189"/>
            <p14:sldId id="2145705183"/>
            <p14:sldId id="2145705191"/>
            <p14:sldId id="2145705192"/>
            <p14:sldId id="2145705193"/>
            <p14:sldId id="2145705194"/>
            <p14:sldId id="2145705195"/>
            <p14:sldId id="2145705196"/>
            <p14:sldId id="2145705197"/>
            <p14:sldId id="2145705198"/>
            <p14:sldId id="2145705199"/>
            <p14:sldId id="2145705200"/>
            <p14:sldId id="2145705201"/>
            <p14:sldId id="2145705202"/>
            <p14:sldId id="2145705203"/>
            <p14:sldId id="2145705204"/>
            <p14:sldId id="2145705208"/>
            <p14:sldId id="2145705209"/>
            <p14:sldId id="2145705205"/>
            <p14:sldId id="2145705207"/>
            <p14:sldId id="2145705206"/>
            <p14:sldId id="2145705210"/>
            <p14:sldId id="2145705211"/>
            <p14:sldId id="2145705212"/>
            <p14:sldId id="2145705213"/>
            <p14:sldId id="2182"/>
            <p14:sldId id="2187"/>
            <p14:sldId id="2188"/>
            <p14:sldId id="2183"/>
            <p14:sldId id="2145705214"/>
            <p14:sldId id="2145705215"/>
            <p14:sldId id="2145705216"/>
            <p14:sldId id="2145705217"/>
            <p14:sldId id="2145705218"/>
            <p14:sldId id="2145705219"/>
            <p14:sldId id="2145705220"/>
            <p14:sldId id="2145705221"/>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ADA4"/>
    <a:srgbClr val="414042"/>
    <a:srgbClr val="F49E1E"/>
    <a:srgbClr val="CAE8DE"/>
    <a:srgbClr val="FFED96"/>
    <a:srgbClr val="654C6E"/>
    <a:srgbClr val="00CC00"/>
    <a:srgbClr val="B43E1F"/>
    <a:srgbClr val="8DC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86" autoAdjust="0"/>
    <p:restoredTop sz="90452" autoAdjust="0"/>
  </p:normalViewPr>
  <p:slideViewPr>
    <p:cSldViewPr>
      <p:cViewPr varScale="1">
        <p:scale>
          <a:sx n="98" d="100"/>
          <a:sy n="98" d="100"/>
        </p:scale>
        <p:origin x="557" y="77"/>
      </p:cViewPr>
      <p:guideLst>
        <p:guide orient="horz" pos="1620"/>
        <p:guide pos="2880"/>
      </p:guideLst>
    </p:cSldViewPr>
  </p:slideViewPr>
  <p:outlineViewPr>
    <p:cViewPr>
      <p:scale>
        <a:sx n="33" d="100"/>
        <a:sy n="33" d="100"/>
      </p:scale>
      <p:origin x="0" y="-10877"/>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1" d="100"/>
          <a:sy n="81" d="100"/>
        </p:scale>
        <p:origin x="202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theme" Target="theme/theme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1/26/2024</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dirty="0"/>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1/26/2024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dirty="0"/>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C4C276-97D9-4276-B965-3953F69C25FE}" type="slidenum">
              <a:rPr lang="en-US" smtClean="0"/>
              <a:t>5</a:t>
            </a:fld>
            <a:endParaRPr lang="en-US" dirty="0"/>
          </a:p>
        </p:txBody>
      </p:sp>
    </p:spTree>
    <p:extLst>
      <p:ext uri="{BB962C8B-B14F-4D97-AF65-F5344CB8AC3E}">
        <p14:creationId xmlns:p14="http://schemas.microsoft.com/office/powerpoint/2010/main" val="983781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C4C276-97D9-4276-B965-3953F69C25FE}" type="slidenum">
              <a:rPr lang="en-US" smtClean="0"/>
              <a:t>10</a:t>
            </a:fld>
            <a:endParaRPr lang="en-US" dirty="0"/>
          </a:p>
        </p:txBody>
      </p:sp>
    </p:spTree>
    <p:extLst>
      <p:ext uri="{BB962C8B-B14F-4D97-AF65-F5344CB8AC3E}">
        <p14:creationId xmlns:p14="http://schemas.microsoft.com/office/powerpoint/2010/main" val="7231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C4C276-97D9-4276-B965-3953F69C25FE}" type="slidenum">
              <a:rPr lang="en-US" smtClean="0"/>
              <a:t>11</a:t>
            </a:fld>
            <a:endParaRPr lang="en-US" dirty="0"/>
          </a:p>
        </p:txBody>
      </p:sp>
    </p:spTree>
    <p:extLst>
      <p:ext uri="{BB962C8B-B14F-4D97-AF65-F5344CB8AC3E}">
        <p14:creationId xmlns:p14="http://schemas.microsoft.com/office/powerpoint/2010/main" val="1638005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C4C276-97D9-4276-B965-3953F69C25FE}" type="slidenum">
              <a:rPr lang="en-US" smtClean="0"/>
              <a:t>12</a:t>
            </a:fld>
            <a:endParaRPr lang="en-US" dirty="0"/>
          </a:p>
        </p:txBody>
      </p:sp>
    </p:spTree>
    <p:extLst>
      <p:ext uri="{BB962C8B-B14F-4D97-AF65-F5344CB8AC3E}">
        <p14:creationId xmlns:p14="http://schemas.microsoft.com/office/powerpoint/2010/main" val="3629161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867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7712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0906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6891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3072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9198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5710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2591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029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8291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4157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0236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6118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3164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0757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4557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167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7973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3781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dirty="0"/>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dirty="0"/>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dirty="0"/>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dirty="0"/>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dirty="0"/>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dirty="0"/>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dirty="0"/>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dirty="0"/>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dirty="0"/>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dirty="0"/>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dirty="0"/>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dirty="0"/>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dirty="0" err="1"/>
              <a:t>POInt</a:t>
            </a:r>
            <a:r>
              <a:rPr lang="en-US" dirty="0"/>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dirty="0"/>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lvl="0"/>
            <a:endParaRPr lang="en-US" dirty="0"/>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123</a:t>
            </a:r>
          </a:p>
          <a:p>
            <a:pPr lvl="0"/>
            <a:endParaRPr lang="en-US" dirty="0"/>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124</a:t>
            </a:r>
          </a:p>
          <a:p>
            <a:pPr lvl="0"/>
            <a:endParaRPr lang="en-US" dirty="0"/>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dirty="0"/>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dirty="0"/>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hyperlink" Target="https://midiowaplanningalliance.files.wordpress.com/2024/01/mid-iowa-planning-alliance-sharp-bp70c31-quote-11x17-capable-w-staple-1.8.2024.pdf" TargetMode="External"/><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hyperlink" Target="https://midiowaplanningalliance.files.wordpress.com/2024/01/mid-iowa-planning-alliance-sharp-mxc304wh-quote-8-.5x14-no-staple-1.8.2024.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p:txBody>
          <a:bodyPr/>
          <a:lstStyle/>
          <a:p>
            <a:r>
              <a:rPr lang="en-US" dirty="0"/>
              <a:t>Executive Committee Meeting</a:t>
            </a:r>
          </a:p>
        </p:txBody>
      </p:sp>
      <p:sp>
        <p:nvSpPr>
          <p:cNvPr id="3" name="Text Placeholder 2">
            <a:extLst>
              <a:ext uri="{FF2B5EF4-FFF2-40B4-BE49-F238E27FC236}">
                <a16:creationId xmlns:a16="http://schemas.microsoft.com/office/drawing/2014/main" id="{B89D847A-C6F8-4BD7-8EFB-8FAE560B8AB6}"/>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0"/>
          </p:nvPr>
        </p:nvSpPr>
        <p:spPr/>
        <p:txBody>
          <a:bodyPr/>
          <a:lstStyle/>
          <a:p>
            <a:r>
              <a:rPr lang="en-US" dirty="0"/>
              <a:t>January 26, 2024</a:t>
            </a:r>
          </a:p>
        </p:txBody>
      </p:sp>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384177" cy="4509137"/>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CONSENT and VOTE: Contracts and Expenses</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Planning Services and Administration Agreement with CIRTPA</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Transition Plan</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and VOTE: Job Descriptions and Hiring of Staff</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FY 2025 Work Program and Budget Development</a:t>
            </a:r>
            <a:r>
              <a:rPr lang="en-US"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Update on Board Representatives and Officers Selection</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Update from MIPA Staff</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February 23, 2024</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January 26, 2024 AGENDA</a:t>
            </a:r>
          </a:p>
        </p:txBody>
      </p:sp>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Contracts and Expenses</a:t>
            </a:r>
            <a:endParaRPr lang="en-US" dirty="0"/>
          </a:p>
        </p:txBody>
      </p:sp>
      <p:graphicFrame>
        <p:nvGraphicFramePr>
          <p:cNvPr id="3" name="Table 2">
            <a:extLst>
              <a:ext uri="{FF2B5EF4-FFF2-40B4-BE49-F238E27FC236}">
                <a16:creationId xmlns:a16="http://schemas.microsoft.com/office/drawing/2014/main" id="{C415047C-6A66-D4C5-E3C1-D2EA8D7491AD}"/>
              </a:ext>
            </a:extLst>
          </p:cNvPr>
          <p:cNvGraphicFramePr>
            <a:graphicFrameLocks noGrp="1"/>
          </p:cNvGraphicFramePr>
          <p:nvPr>
            <p:extLst>
              <p:ext uri="{D42A27DB-BD31-4B8C-83A1-F6EECF244321}">
                <p14:modId xmlns:p14="http://schemas.microsoft.com/office/powerpoint/2010/main" val="2828623044"/>
              </p:ext>
            </p:extLst>
          </p:nvPr>
        </p:nvGraphicFramePr>
        <p:xfrm>
          <a:off x="1181735" y="1031759"/>
          <a:ext cx="6780530" cy="1636713"/>
        </p:xfrm>
        <a:graphic>
          <a:graphicData uri="http://schemas.openxmlformats.org/drawingml/2006/table">
            <a:tbl>
              <a:tblPr firstRow="1" firstCol="1" bandRow="1">
                <a:tableStyleId>{5940675A-B579-460E-94D1-54222C63F5DA}</a:tableStyleId>
              </a:tblPr>
              <a:tblGrid>
                <a:gridCol w="1290325">
                  <a:extLst>
                    <a:ext uri="{9D8B030D-6E8A-4147-A177-3AD203B41FA5}">
                      <a16:colId xmlns:a16="http://schemas.microsoft.com/office/drawing/2014/main" val="1846912387"/>
                    </a:ext>
                  </a:extLst>
                </a:gridCol>
                <a:gridCol w="1630731">
                  <a:extLst>
                    <a:ext uri="{9D8B030D-6E8A-4147-A177-3AD203B41FA5}">
                      <a16:colId xmlns:a16="http://schemas.microsoft.com/office/drawing/2014/main" val="2958196423"/>
                    </a:ext>
                  </a:extLst>
                </a:gridCol>
                <a:gridCol w="2806054">
                  <a:extLst>
                    <a:ext uri="{9D8B030D-6E8A-4147-A177-3AD203B41FA5}">
                      <a16:colId xmlns:a16="http://schemas.microsoft.com/office/drawing/2014/main" val="220105346"/>
                    </a:ext>
                  </a:extLst>
                </a:gridCol>
                <a:gridCol w="1053420">
                  <a:extLst>
                    <a:ext uri="{9D8B030D-6E8A-4147-A177-3AD203B41FA5}">
                      <a16:colId xmlns:a16="http://schemas.microsoft.com/office/drawing/2014/main" val="1224565449"/>
                    </a:ext>
                  </a:extLst>
                </a:gridCol>
              </a:tblGrid>
              <a:tr h="235885">
                <a:tc gridSpan="4">
                  <a:txBody>
                    <a:bodyPr/>
                    <a:lstStyle/>
                    <a:p>
                      <a:pPr marL="0" marR="0" algn="ctr">
                        <a:lnSpc>
                          <a:spcPct val="107000"/>
                        </a:lnSpc>
                        <a:spcBef>
                          <a:spcPts val="0"/>
                        </a:spcBef>
                        <a:spcAft>
                          <a:spcPts val="800"/>
                        </a:spcAft>
                      </a:pPr>
                      <a:r>
                        <a:rPr lang="en-US" sz="1400" b="1" dirty="0">
                          <a:effectLst/>
                        </a:rPr>
                        <a:t>Contracts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10264472"/>
                  </a:ext>
                </a:extLst>
              </a:tr>
              <a:tr h="457287">
                <a:tc>
                  <a:txBody>
                    <a:bodyPr/>
                    <a:lstStyle/>
                    <a:p>
                      <a:pPr marL="0" marR="0" algn="ctr">
                        <a:lnSpc>
                          <a:spcPct val="107000"/>
                        </a:lnSpc>
                        <a:spcBef>
                          <a:spcPts val="0"/>
                        </a:spcBef>
                        <a:spcAft>
                          <a:spcPts val="800"/>
                        </a:spcAft>
                      </a:pPr>
                      <a:r>
                        <a:rPr lang="en-US" sz="1100" b="1" i="1" dirty="0">
                          <a:effectLst/>
                        </a:rPr>
                        <a:t>VENDOR</a:t>
                      </a:r>
                      <a:endParaRPr lang="en-US"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100" b="1" i="1">
                          <a:effectLst/>
                        </a:rPr>
                        <a:t>PURPOSE</a:t>
                      </a:r>
                      <a:endParaRPr lang="en-US" sz="1100" b="1" i="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100" b="1" i="1" dirty="0">
                          <a:effectLst/>
                        </a:rPr>
                        <a:t>NOTES/INFORMATION</a:t>
                      </a:r>
                      <a:endParaRPr lang="en-US"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100" b="1" i="1" dirty="0">
                          <a:effectLst/>
                        </a:rPr>
                        <a:t>AMOUNT REQUESTED</a:t>
                      </a:r>
                      <a:endParaRPr lang="en-US"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8745526"/>
                  </a:ext>
                </a:extLst>
              </a:tr>
              <a:tr h="943541">
                <a:tc>
                  <a:txBody>
                    <a:bodyPr/>
                    <a:lstStyle/>
                    <a:p>
                      <a:pPr marL="0" marR="0">
                        <a:lnSpc>
                          <a:spcPct val="107000"/>
                        </a:lnSpc>
                        <a:spcBef>
                          <a:spcPts val="0"/>
                        </a:spcBef>
                        <a:spcAft>
                          <a:spcPts val="800"/>
                        </a:spcAft>
                      </a:pPr>
                      <a:r>
                        <a:rPr lang="en-US" sz="1000" dirty="0">
                          <a:effectLst/>
                        </a:rPr>
                        <a:t>City of Norwalk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800"/>
                        </a:spcAft>
                      </a:pPr>
                      <a:r>
                        <a:rPr lang="en-US" sz="1000" dirty="0">
                          <a:effectLst/>
                        </a:rPr>
                        <a:t>Implementation of the City of Norwalk’s Owner-Occupied Repair Program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800"/>
                        </a:spcAft>
                      </a:pPr>
                      <a:r>
                        <a:rPr lang="en-US" sz="1000" kern="1200" dirty="0">
                          <a:solidFill>
                            <a:schemeClr val="dk1"/>
                          </a:solidFill>
                          <a:effectLst/>
                        </a:rPr>
                        <a:t>Continuation of services currently being provided to </a:t>
                      </a:r>
                      <a:r>
                        <a:rPr lang="en-US" sz="1000" kern="1200">
                          <a:solidFill>
                            <a:schemeClr val="dk1"/>
                          </a:solidFill>
                          <a:effectLst/>
                        </a:rPr>
                        <a:t>the City.</a:t>
                      </a:r>
                      <a:endParaRPr lang="en-US" sz="1000" kern="1200" dirty="0">
                        <a:solidFill>
                          <a:schemeClr val="dk1"/>
                        </a:solidFill>
                        <a:effectLst/>
                        <a:latin typeface="+mn-lt"/>
                        <a:ea typeface="+mn-ea"/>
                        <a:cs typeface="+mn-cs"/>
                      </a:endParaRPr>
                    </a:p>
                  </a:txBody>
                  <a:tcPr marL="68580" marR="68580" marT="0" marB="0" anchor="ctr"/>
                </a:tc>
                <a:tc>
                  <a:txBody>
                    <a:bodyPr/>
                    <a:lstStyle/>
                    <a:p>
                      <a:pPr marL="0" marR="0" algn="r">
                        <a:lnSpc>
                          <a:spcPct val="107000"/>
                        </a:lnSpc>
                        <a:spcBef>
                          <a:spcPts val="0"/>
                        </a:spcBef>
                        <a:spcAft>
                          <a:spcPts val="800"/>
                        </a:spcAft>
                      </a:pPr>
                      <a:r>
                        <a:rPr lang="en-US" sz="1000" dirty="0">
                          <a:effectLst/>
                        </a:rPr>
                        <a:t> Up to $10,000.00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20895889"/>
                  </a:ext>
                </a:extLst>
              </a:tr>
            </a:tbl>
          </a:graphicData>
        </a:graphic>
      </p:graphicFrame>
      <p:graphicFrame>
        <p:nvGraphicFramePr>
          <p:cNvPr id="4" name="Table 3">
            <a:extLst>
              <a:ext uri="{FF2B5EF4-FFF2-40B4-BE49-F238E27FC236}">
                <a16:creationId xmlns:a16="http://schemas.microsoft.com/office/drawing/2014/main" id="{2F6BF3A1-8A77-BC06-4B33-575FF7442A7F}"/>
              </a:ext>
            </a:extLst>
          </p:cNvPr>
          <p:cNvGraphicFramePr>
            <a:graphicFrameLocks noGrp="1"/>
          </p:cNvGraphicFramePr>
          <p:nvPr>
            <p:extLst>
              <p:ext uri="{D42A27DB-BD31-4B8C-83A1-F6EECF244321}">
                <p14:modId xmlns:p14="http://schemas.microsoft.com/office/powerpoint/2010/main" val="3869222726"/>
              </p:ext>
            </p:extLst>
          </p:nvPr>
        </p:nvGraphicFramePr>
        <p:xfrm>
          <a:off x="1181735" y="2876550"/>
          <a:ext cx="6780530" cy="1636713"/>
        </p:xfrm>
        <a:graphic>
          <a:graphicData uri="http://schemas.openxmlformats.org/drawingml/2006/table">
            <a:tbl>
              <a:tblPr firstRow="1" firstCol="1" bandRow="1">
                <a:tableStyleId>{5940675A-B579-460E-94D1-54222C63F5DA}</a:tableStyleId>
              </a:tblPr>
              <a:tblGrid>
                <a:gridCol w="1290325">
                  <a:extLst>
                    <a:ext uri="{9D8B030D-6E8A-4147-A177-3AD203B41FA5}">
                      <a16:colId xmlns:a16="http://schemas.microsoft.com/office/drawing/2014/main" val="673571504"/>
                    </a:ext>
                  </a:extLst>
                </a:gridCol>
                <a:gridCol w="1630731">
                  <a:extLst>
                    <a:ext uri="{9D8B030D-6E8A-4147-A177-3AD203B41FA5}">
                      <a16:colId xmlns:a16="http://schemas.microsoft.com/office/drawing/2014/main" val="1784933951"/>
                    </a:ext>
                  </a:extLst>
                </a:gridCol>
                <a:gridCol w="2806054">
                  <a:extLst>
                    <a:ext uri="{9D8B030D-6E8A-4147-A177-3AD203B41FA5}">
                      <a16:colId xmlns:a16="http://schemas.microsoft.com/office/drawing/2014/main" val="1746341308"/>
                    </a:ext>
                  </a:extLst>
                </a:gridCol>
                <a:gridCol w="1053420">
                  <a:extLst>
                    <a:ext uri="{9D8B030D-6E8A-4147-A177-3AD203B41FA5}">
                      <a16:colId xmlns:a16="http://schemas.microsoft.com/office/drawing/2014/main" val="3490869419"/>
                    </a:ext>
                  </a:extLst>
                </a:gridCol>
              </a:tblGrid>
              <a:tr h="235885">
                <a:tc gridSpan="4">
                  <a:txBody>
                    <a:bodyPr/>
                    <a:lstStyle/>
                    <a:p>
                      <a:pPr marL="0" marR="0" algn="ctr">
                        <a:lnSpc>
                          <a:spcPct val="107000"/>
                        </a:lnSpc>
                        <a:spcBef>
                          <a:spcPts val="0"/>
                        </a:spcBef>
                        <a:spcAft>
                          <a:spcPts val="800"/>
                        </a:spcAft>
                      </a:pPr>
                      <a:r>
                        <a:rPr lang="en-US" sz="1400" b="1" dirty="0">
                          <a:effectLst/>
                        </a:rPr>
                        <a:t>Expenses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7563629"/>
                  </a:ext>
                </a:extLst>
              </a:tr>
              <a:tr h="457287">
                <a:tc>
                  <a:txBody>
                    <a:bodyPr/>
                    <a:lstStyle/>
                    <a:p>
                      <a:pPr marL="0" marR="0" algn="ctr">
                        <a:lnSpc>
                          <a:spcPct val="107000"/>
                        </a:lnSpc>
                        <a:spcBef>
                          <a:spcPts val="0"/>
                        </a:spcBef>
                        <a:spcAft>
                          <a:spcPts val="800"/>
                        </a:spcAft>
                      </a:pPr>
                      <a:r>
                        <a:rPr lang="en-US" sz="1100" b="1" i="1" dirty="0">
                          <a:effectLst/>
                        </a:rPr>
                        <a:t>VENDOR</a:t>
                      </a:r>
                      <a:endParaRPr lang="en-US"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100" b="1" i="1" dirty="0">
                          <a:effectLst/>
                        </a:rPr>
                        <a:t>PURPOSE</a:t>
                      </a:r>
                      <a:endParaRPr lang="en-US"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100" b="1" i="1" dirty="0">
                          <a:effectLst/>
                        </a:rPr>
                        <a:t>NOTES/INFORMATION</a:t>
                      </a:r>
                      <a:endParaRPr lang="en-US"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US" sz="1100" b="1" i="1" dirty="0">
                          <a:effectLst/>
                        </a:rPr>
                        <a:t>AMOUNT REQUESTED</a:t>
                      </a:r>
                      <a:endParaRPr lang="en-US"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20460192"/>
                  </a:ext>
                </a:extLst>
              </a:tr>
              <a:tr h="943541">
                <a:tc>
                  <a:txBody>
                    <a:bodyPr/>
                    <a:lstStyle/>
                    <a:p>
                      <a:pPr marL="0" marR="0">
                        <a:lnSpc>
                          <a:spcPct val="107000"/>
                        </a:lnSpc>
                        <a:spcBef>
                          <a:spcPts val="0"/>
                        </a:spcBef>
                        <a:spcAft>
                          <a:spcPts val="800"/>
                        </a:spcAft>
                      </a:pPr>
                      <a:r>
                        <a:rPr lang="en-US" sz="1000">
                          <a:effectLst/>
                        </a:rPr>
                        <a:t>Denman &amp; Company LLC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800"/>
                        </a:spcAft>
                      </a:pPr>
                      <a:r>
                        <a:rPr lang="en-US" sz="1000" dirty="0">
                          <a:effectLst/>
                        </a:rPr>
                        <a:t>Progress billing for the FY 2023 audit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800"/>
                        </a:spcAft>
                      </a:pPr>
                      <a:r>
                        <a:rPr lang="en-US" sz="1000" dirty="0">
                          <a:effectLst/>
                        </a:rPr>
                        <a:t>Cost included in annual budget.</a:t>
                      </a:r>
                      <a:endParaRPr lang="en-US" sz="1100" dirty="0">
                        <a:effectLst/>
                      </a:endParaRPr>
                    </a:p>
                  </a:txBody>
                  <a:tcPr marL="68580" marR="68580" marT="0" marB="0" anchor="ctr"/>
                </a:tc>
                <a:tc>
                  <a:txBody>
                    <a:bodyPr/>
                    <a:lstStyle/>
                    <a:p>
                      <a:pPr marL="0" marR="0" algn="r">
                        <a:lnSpc>
                          <a:spcPct val="107000"/>
                        </a:lnSpc>
                        <a:spcBef>
                          <a:spcPts val="0"/>
                        </a:spcBef>
                        <a:spcAft>
                          <a:spcPts val="800"/>
                        </a:spcAft>
                      </a:pPr>
                      <a:r>
                        <a:rPr lang="en-US" sz="1000" dirty="0">
                          <a:effectLst/>
                        </a:rPr>
                        <a:t>$3,000.00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59145292"/>
                  </a:ext>
                </a:extLst>
              </a:tr>
            </a:tbl>
          </a:graphicData>
        </a:graphic>
      </p:graphicFrame>
    </p:spTree>
    <p:extLst>
      <p:ext uri="{BB962C8B-B14F-4D97-AF65-F5344CB8AC3E}">
        <p14:creationId xmlns:p14="http://schemas.microsoft.com/office/powerpoint/2010/main" val="182164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Planning and Administration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71550"/>
            <a:ext cx="8839200" cy="376103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lang="en-US" sz="2200" dirty="0">
                <a:solidFill>
                  <a:prstClr val="black"/>
                </a:solidFill>
              </a:rPr>
              <a:t>In November, MIPA and CIRTPA voted to enter into negotiations for MIPA to provide planning and administration services</a:t>
            </a:r>
          </a:p>
          <a:p>
            <a:pPr marL="342900" indent="-342900">
              <a:spcBef>
                <a:spcPct val="20000"/>
              </a:spcBef>
              <a:spcAft>
                <a:spcPts val="400"/>
              </a:spcAft>
              <a:buFont typeface="Wingdings" panose="05000000000000000000" pitchFamily="2" charset="2"/>
              <a:buChar char="§"/>
              <a:defRPr/>
            </a:pPr>
            <a:r>
              <a:rPr lang="en-US" sz="2200" dirty="0">
                <a:solidFill>
                  <a:prstClr val="black"/>
                </a:solidFill>
              </a:rPr>
              <a:t>MIPA staff sent an email to Iowa DOT Systems Planning staff on December 1st to update them of the potential change with CIRTPA. Due to the holidays a meeting with Systems Planning staff was held on January 3rd. </a:t>
            </a:r>
          </a:p>
          <a:p>
            <a:pPr marL="342900" indent="-342900">
              <a:spcBef>
                <a:spcPct val="20000"/>
              </a:spcBef>
              <a:spcAft>
                <a:spcPts val="400"/>
              </a:spcAft>
              <a:buFont typeface="Wingdings" panose="05000000000000000000" pitchFamily="2" charset="2"/>
              <a:buChar char="§"/>
              <a:defRPr/>
            </a:pPr>
            <a:r>
              <a:rPr lang="en-US" sz="2200" dirty="0">
                <a:solidFill>
                  <a:prstClr val="black"/>
                </a:solidFill>
              </a:rPr>
              <a:t>Systems Planning and District 1 staff were present to continue discussion of what action steps are needed to transition administrative duties to MIPA by April 1st</a:t>
            </a: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lang="en-US"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429697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Planning and Administration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573816"/>
          </a:xfrm>
          <a:prstGeom prst="rect">
            <a:avLst/>
          </a:prstGeom>
          <a:noFill/>
        </p:spPr>
        <p:txBody>
          <a:bodyPr wrap="square" rtlCol="0">
            <a:spAutoFit/>
          </a:bodyPr>
          <a:lstStyle/>
          <a:p>
            <a:pPr marL="342900" marR="0" lvl="0" indent="-342900" algn="just">
              <a:lnSpc>
                <a:spcPct val="107000"/>
              </a:lnSpc>
              <a:spcBef>
                <a:spcPts val="0"/>
              </a:spcBef>
              <a:spcAft>
                <a:spcPts val="0"/>
              </a:spcAft>
              <a:buFont typeface="Wingdings" panose="05000000000000000000" pitchFamily="2" charset="2"/>
              <a:buChar char="§"/>
            </a:pPr>
            <a:r>
              <a:rPr lang="en-US" dirty="0">
                <a:effectLst/>
                <a:ea typeface="Calibri" panose="020F0502020204030204" pitchFamily="34" charset="0"/>
                <a:cs typeface="Times New Roman" panose="02020603050405020304" pitchFamily="18" charset="0"/>
              </a:rPr>
              <a:t>Beyond Systems Planning and District 1 staff, other departments were identified that needed to be brought into the discussion. Those include:</a:t>
            </a:r>
          </a:p>
          <a:p>
            <a:pPr marL="800100" marR="0" lvl="1" indent="-342900" algn="just">
              <a:lnSpc>
                <a:spcPct val="107000"/>
              </a:lnSpc>
              <a:spcBef>
                <a:spcPts val="0"/>
              </a:spcBef>
              <a:spcAft>
                <a:spcPts val="0"/>
              </a:spcAft>
              <a:buFont typeface="Wingdings" panose="05000000000000000000" pitchFamily="2" charset="2"/>
              <a:buChar char="§"/>
            </a:pPr>
            <a:r>
              <a:rPr lang="en-US" i="1" dirty="0">
                <a:effectLst/>
                <a:ea typeface="Calibri" panose="020F0502020204030204" pitchFamily="34" charset="0"/>
                <a:cs typeface="Times New Roman" panose="02020603050405020304" pitchFamily="18" charset="0"/>
              </a:rPr>
              <a:t>Program Management</a:t>
            </a:r>
            <a:r>
              <a:rPr lang="en-US" dirty="0">
                <a:effectLst/>
                <a:ea typeface="Calibri" panose="020F0502020204030204" pitchFamily="34" charset="0"/>
                <a:cs typeface="Times New Roman" panose="02020603050405020304" pitchFamily="18" charset="0"/>
              </a:rPr>
              <a:t> – To ensure project funding will continue to be programmed</a:t>
            </a:r>
          </a:p>
          <a:p>
            <a:pPr marL="800100" marR="0" lvl="1" indent="-342900" algn="just">
              <a:lnSpc>
                <a:spcPct val="107000"/>
              </a:lnSpc>
              <a:spcBef>
                <a:spcPts val="0"/>
              </a:spcBef>
              <a:spcAft>
                <a:spcPts val="0"/>
              </a:spcAft>
              <a:buFont typeface="Wingdings" panose="05000000000000000000" pitchFamily="2" charset="2"/>
              <a:buChar char="§"/>
            </a:pPr>
            <a:r>
              <a:rPr lang="en-US" i="1" dirty="0">
                <a:effectLst/>
                <a:ea typeface="Calibri" panose="020F0502020204030204" pitchFamily="34" charset="0"/>
                <a:cs typeface="Times New Roman" panose="02020603050405020304" pitchFamily="18" charset="0"/>
              </a:rPr>
              <a:t>External Audits</a:t>
            </a:r>
            <a:r>
              <a:rPr lang="en-US" dirty="0">
                <a:effectLst/>
                <a:ea typeface="Calibri" panose="020F0502020204030204" pitchFamily="34" charset="0"/>
                <a:cs typeface="Times New Roman" panose="02020603050405020304" pitchFamily="18" charset="0"/>
              </a:rPr>
              <a:t> – To ensure that CIRTPA’s UPWP and cost structure are DOT compliant</a:t>
            </a:r>
          </a:p>
          <a:p>
            <a:pPr marL="800100" marR="0" lvl="1" indent="-342900" algn="just">
              <a:lnSpc>
                <a:spcPct val="107000"/>
              </a:lnSpc>
              <a:spcBef>
                <a:spcPts val="0"/>
              </a:spcBef>
              <a:spcAft>
                <a:spcPts val="0"/>
              </a:spcAft>
              <a:buFont typeface="Wingdings" panose="05000000000000000000" pitchFamily="2" charset="2"/>
              <a:buChar char="§"/>
            </a:pPr>
            <a:r>
              <a:rPr lang="en-US" i="1" dirty="0">
                <a:effectLst/>
                <a:ea typeface="Calibri" panose="020F0502020204030204" pitchFamily="34" charset="0"/>
                <a:cs typeface="Times New Roman" panose="02020603050405020304" pitchFamily="18" charset="0"/>
              </a:rPr>
              <a:t>Finance</a:t>
            </a:r>
            <a:r>
              <a:rPr lang="en-US" dirty="0">
                <a:effectLst/>
                <a:ea typeface="Calibri" panose="020F0502020204030204" pitchFamily="34" charset="0"/>
                <a:cs typeface="Times New Roman" panose="02020603050405020304" pitchFamily="18" charset="0"/>
              </a:rPr>
              <a:t> – To ensure MIPA is setup correctly in the DOT’s system</a:t>
            </a:r>
          </a:p>
          <a:p>
            <a:pPr marL="342900" marR="0" lvl="0" indent="-342900" algn="just">
              <a:lnSpc>
                <a:spcPct val="107000"/>
              </a:lnSpc>
              <a:spcBef>
                <a:spcPts val="0"/>
              </a:spcBef>
              <a:spcAft>
                <a:spcPts val="0"/>
              </a:spcAft>
              <a:buFont typeface="Wingdings" panose="05000000000000000000" pitchFamily="2" charset="2"/>
              <a:buChar char="§"/>
            </a:pPr>
            <a:r>
              <a:rPr lang="en-US" dirty="0">
                <a:effectLst/>
                <a:ea typeface="Calibri" panose="020F0502020204030204" pitchFamily="34" charset="0"/>
                <a:cs typeface="Times New Roman" panose="02020603050405020304" pitchFamily="18" charset="0"/>
              </a:rPr>
              <a:t>Additional items from the DOT side will need to be reviewed, such as the funding agreement between CIRTPA and the DOT</a:t>
            </a:r>
          </a:p>
          <a:p>
            <a:pPr marL="342900" marR="0" lvl="0" indent="-342900" algn="just">
              <a:lnSpc>
                <a:spcPct val="107000"/>
              </a:lnSpc>
              <a:spcBef>
                <a:spcPts val="0"/>
              </a:spcBef>
              <a:spcAft>
                <a:spcPts val="0"/>
              </a:spcAft>
              <a:buFont typeface="Wingdings" panose="05000000000000000000" pitchFamily="2" charset="2"/>
              <a:buChar char="§"/>
            </a:pPr>
            <a:r>
              <a:rPr lang="en-US" dirty="0">
                <a:effectLst/>
                <a:ea typeface="Calibri" panose="020F0502020204030204" pitchFamily="34" charset="0"/>
                <a:cs typeface="Times New Roman" panose="02020603050405020304" pitchFamily="18" charset="0"/>
              </a:rPr>
              <a:t>CIRTPA staff identified April 1 as the transition date </a:t>
            </a:r>
          </a:p>
          <a:p>
            <a:pPr marL="342900" marR="0" lvl="0" indent="-342900" algn="just">
              <a:lnSpc>
                <a:spcPct val="107000"/>
              </a:lnSpc>
              <a:spcBef>
                <a:spcPts val="0"/>
              </a:spcBef>
              <a:spcAft>
                <a:spcPts val="0"/>
              </a:spcAft>
              <a:buFont typeface="Wingdings" panose="05000000000000000000" pitchFamily="2" charset="2"/>
              <a:buChar char="§"/>
            </a:pPr>
            <a:r>
              <a:rPr lang="en-US" dirty="0">
                <a:cs typeface="Times New Roman" panose="02020603050405020304" pitchFamily="18" charset="0"/>
              </a:rPr>
              <a:t>At another meeting on January 23rd with the DOT and all identified departments it was determined that the April 1 transition deadline is attainable. The two items that were requested are a transition plan that Systems Planning staff will review and certification from EDA on indirect costs</a:t>
            </a:r>
          </a:p>
          <a:p>
            <a:pPr marL="0" marR="0" algn="just">
              <a:lnSpc>
                <a:spcPct val="107000"/>
              </a:lnSpc>
              <a:spcBef>
                <a:spcPts val="0"/>
              </a:spcBef>
              <a:spcAft>
                <a:spcPts val="0"/>
              </a:spcAft>
            </a:pPr>
            <a:r>
              <a:rPr lang="en-US" dirty="0">
                <a:effectLst/>
                <a:latin typeface="Century Gothic" panose="020B0502020202020204" pitchFamily="34"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lang="en-US"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410969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Planning and Administration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200150"/>
            <a:ext cx="8839200" cy="3272691"/>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October 25: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CIRTPA Administration Subcommittee recommendation vote</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November 16: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CIRTPA Technical and Policy Committee vote to enter into negotiations with MIPA for administrative services</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November 17: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MIPA Executive Committee vote to enter into negotiations with CIRTPA for administrative services</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December through </a:t>
            </a:r>
            <a:r>
              <a:rPr lang="en-US" b="1" dirty="0">
                <a:solidFill>
                  <a:prstClr val="black"/>
                </a:solidFill>
                <a:latin typeface="Calibri" panose="020F0502020204030204"/>
              </a:rPr>
              <a:t>February</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2024: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Iowa DOT reviews and provides comments on a potential agreement between CIRTPA and MIPA. There is not a required timeline for review, therefore this is time for DOT staff to review necessary materials. This step may take longer given Iowa DOT staff turnover at key positions, however existing DOT staff is aware of this transition</a:t>
            </a:r>
          </a:p>
        </p:txBody>
      </p:sp>
      <p:sp>
        <p:nvSpPr>
          <p:cNvPr id="3" name="Text Placeholder 6">
            <a:extLst>
              <a:ext uri="{FF2B5EF4-FFF2-40B4-BE49-F238E27FC236}">
                <a16:creationId xmlns:a16="http://schemas.microsoft.com/office/drawing/2014/main" id="{DCA1E323-E538-B7EB-334B-20B406A4FCA4}"/>
              </a:ext>
            </a:extLst>
          </p:cNvPr>
          <p:cNvSpPr txBox="1">
            <a:spLocks/>
          </p:cNvSpPr>
          <p:nvPr/>
        </p:nvSpPr>
        <p:spPr>
          <a:xfrm>
            <a:off x="447040" y="819150"/>
            <a:ext cx="7467600" cy="381000"/>
          </a:xfrm>
          <a:prstGeom prst="rect">
            <a:avLst/>
          </a:prstGeom>
        </p:spPr>
        <p:txBody>
          <a:bodyPr numCol="1"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F49E1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1" u="none" strike="noStrike" kern="1200" cap="none" spc="0" normalizeH="0" baseline="0" noProof="0">
                <a:ln>
                  <a:noFill/>
                </a:ln>
                <a:solidFill>
                  <a:prstClr val="black"/>
                </a:solidFill>
                <a:effectLst/>
                <a:uLnTx/>
                <a:uFillTx/>
                <a:latin typeface="Century Gothic" panose="020B0502020202020204" pitchFamily="34" charset="0"/>
                <a:ea typeface="+mn-ea"/>
                <a:cs typeface="Times New Roman" panose="02020603050405020304" pitchFamily="18" charset="0"/>
              </a:rPr>
              <a:t>Timeline</a:t>
            </a:r>
            <a:endParaRPr kumimoji="0" lang="en-US" sz="180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 name="TextBox 3">
            <a:extLst>
              <a:ext uri="{FF2B5EF4-FFF2-40B4-BE49-F238E27FC236}">
                <a16:creationId xmlns:a16="http://schemas.microsoft.com/office/drawing/2014/main" id="{97F8B9FE-A467-0B10-B943-B4444C539507}"/>
              </a:ext>
            </a:extLst>
          </p:cNvPr>
          <p:cNvSpPr txBox="1"/>
          <p:nvPr/>
        </p:nvSpPr>
        <p:spPr>
          <a:xfrm rot="20238567">
            <a:off x="-80700" y="1215817"/>
            <a:ext cx="1143000" cy="369332"/>
          </a:xfrm>
          <a:prstGeom prst="rect">
            <a:avLst/>
          </a:prstGeom>
          <a:noFill/>
          <a:ln>
            <a:noFill/>
          </a:ln>
        </p:spPr>
        <p:txBody>
          <a:bodyPr wrap="square" rtlCol="0">
            <a:spAutoFit/>
          </a:bodyPr>
          <a:lstStyle/>
          <a:p>
            <a:r>
              <a:rPr lang="en-US" dirty="0">
                <a:ln>
                  <a:solidFill>
                    <a:srgbClr val="FF0000"/>
                  </a:solidFill>
                </a:ln>
                <a:solidFill>
                  <a:srgbClr val="FF0000"/>
                </a:solidFill>
              </a:rPr>
              <a:t>Complete</a:t>
            </a:r>
          </a:p>
        </p:txBody>
      </p:sp>
      <p:sp>
        <p:nvSpPr>
          <p:cNvPr id="5" name="TextBox 4">
            <a:extLst>
              <a:ext uri="{FF2B5EF4-FFF2-40B4-BE49-F238E27FC236}">
                <a16:creationId xmlns:a16="http://schemas.microsoft.com/office/drawing/2014/main" id="{1EE3E5F7-C09D-E245-228A-2E4E8533B9CB}"/>
              </a:ext>
            </a:extLst>
          </p:cNvPr>
          <p:cNvSpPr txBox="1"/>
          <p:nvPr/>
        </p:nvSpPr>
        <p:spPr>
          <a:xfrm rot="20238567">
            <a:off x="-69739" y="1608585"/>
            <a:ext cx="1143000" cy="369332"/>
          </a:xfrm>
          <a:prstGeom prst="rect">
            <a:avLst/>
          </a:prstGeom>
          <a:noFill/>
          <a:ln>
            <a:noFill/>
          </a:ln>
        </p:spPr>
        <p:txBody>
          <a:bodyPr wrap="square" rtlCol="0">
            <a:spAutoFit/>
          </a:bodyPr>
          <a:lstStyle/>
          <a:p>
            <a:r>
              <a:rPr lang="en-US" dirty="0">
                <a:ln>
                  <a:solidFill>
                    <a:srgbClr val="FF0000"/>
                  </a:solidFill>
                </a:ln>
                <a:solidFill>
                  <a:srgbClr val="FF0000"/>
                </a:solidFill>
              </a:rPr>
              <a:t>Complete</a:t>
            </a:r>
          </a:p>
        </p:txBody>
      </p:sp>
      <p:sp>
        <p:nvSpPr>
          <p:cNvPr id="6" name="TextBox 5">
            <a:extLst>
              <a:ext uri="{FF2B5EF4-FFF2-40B4-BE49-F238E27FC236}">
                <a16:creationId xmlns:a16="http://schemas.microsoft.com/office/drawing/2014/main" id="{13C48875-FB96-633D-F2F4-9A8D89F78E5F}"/>
              </a:ext>
            </a:extLst>
          </p:cNvPr>
          <p:cNvSpPr txBox="1"/>
          <p:nvPr/>
        </p:nvSpPr>
        <p:spPr>
          <a:xfrm rot="20238567">
            <a:off x="-80700" y="2250203"/>
            <a:ext cx="1143000" cy="369332"/>
          </a:xfrm>
          <a:prstGeom prst="rect">
            <a:avLst/>
          </a:prstGeom>
          <a:noFill/>
          <a:ln>
            <a:noFill/>
          </a:ln>
        </p:spPr>
        <p:txBody>
          <a:bodyPr wrap="square" rtlCol="0">
            <a:spAutoFit/>
          </a:bodyPr>
          <a:lstStyle/>
          <a:p>
            <a:r>
              <a:rPr lang="en-US" dirty="0">
                <a:ln>
                  <a:solidFill>
                    <a:srgbClr val="FF0000"/>
                  </a:solidFill>
                </a:ln>
                <a:solidFill>
                  <a:srgbClr val="FF0000"/>
                </a:solidFill>
              </a:rPr>
              <a:t>Complete</a:t>
            </a:r>
          </a:p>
        </p:txBody>
      </p:sp>
      <p:sp>
        <p:nvSpPr>
          <p:cNvPr id="8" name="TextBox 7">
            <a:extLst>
              <a:ext uri="{FF2B5EF4-FFF2-40B4-BE49-F238E27FC236}">
                <a16:creationId xmlns:a16="http://schemas.microsoft.com/office/drawing/2014/main" id="{CCAB115B-40E8-42D1-CA72-B03934C965CD}"/>
              </a:ext>
            </a:extLst>
          </p:cNvPr>
          <p:cNvSpPr txBox="1"/>
          <p:nvPr/>
        </p:nvSpPr>
        <p:spPr>
          <a:xfrm rot="20238567">
            <a:off x="-79537" y="2745111"/>
            <a:ext cx="1143000" cy="646331"/>
          </a:xfrm>
          <a:prstGeom prst="rect">
            <a:avLst/>
          </a:prstGeom>
          <a:noFill/>
          <a:ln>
            <a:noFill/>
          </a:ln>
        </p:spPr>
        <p:txBody>
          <a:bodyPr wrap="square" rtlCol="0">
            <a:spAutoFit/>
          </a:bodyPr>
          <a:lstStyle/>
          <a:p>
            <a:r>
              <a:rPr lang="en-US" dirty="0">
                <a:ln>
                  <a:solidFill>
                    <a:srgbClr val="FF0000"/>
                  </a:solidFill>
                </a:ln>
                <a:solidFill>
                  <a:srgbClr val="FF0000"/>
                </a:solidFill>
              </a:rPr>
              <a:t> Mostly Complete</a:t>
            </a:r>
          </a:p>
        </p:txBody>
      </p:sp>
    </p:spTree>
    <p:extLst>
      <p:ext uri="{BB962C8B-B14F-4D97-AF65-F5344CB8AC3E}">
        <p14:creationId xmlns:p14="http://schemas.microsoft.com/office/powerpoint/2010/main" val="2410963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CIRTPA Planning and Administration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1200150"/>
            <a:ext cx="8839200" cy="2164695"/>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February 22: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CIRTPA Board approves the administrative contract</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February 23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MIPA Board approves the administrative contract</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February 26: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CIRTPA gives the MPO 30 days notice to terminate the existing administrative contract</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April 1: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Effective date of the administrative contract with MIPA</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Placeholder 6">
            <a:extLst>
              <a:ext uri="{FF2B5EF4-FFF2-40B4-BE49-F238E27FC236}">
                <a16:creationId xmlns:a16="http://schemas.microsoft.com/office/drawing/2014/main" id="{70A6901B-D24E-CFB6-2DAC-24D2667F535A}"/>
              </a:ext>
            </a:extLst>
          </p:cNvPr>
          <p:cNvSpPr txBox="1">
            <a:spLocks/>
          </p:cNvSpPr>
          <p:nvPr/>
        </p:nvSpPr>
        <p:spPr>
          <a:xfrm>
            <a:off x="447040" y="819150"/>
            <a:ext cx="7467600" cy="381000"/>
          </a:xfrm>
          <a:prstGeom prst="rect">
            <a:avLst/>
          </a:prstGeom>
        </p:spPr>
        <p:txBody>
          <a:bodyPr numCol="1"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F49E1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Timeline</a:t>
            </a:r>
            <a:endParaRPr kumimoji="0" lang="en-US" sz="180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58163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Transition Plan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211135"/>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The MPO Board has indicated that MIPA must transition away from the MPO as the MPO Board intends to end all contracts with MIPA by the end of FY 2024 (June 30, 2024). </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Current Scenario – MIPA contracts with the MPO for most services. Current services include:</a:t>
            </a:r>
          </a:p>
          <a:p>
            <a:pPr marL="800100" lvl="1" indent="-342900">
              <a:spcBef>
                <a:spcPts val="434"/>
              </a:spcBef>
              <a:spcAft>
                <a:spcPts val="400"/>
              </a:spcAft>
              <a:buFont typeface="Courier New" panose="02070309020205020404" pitchFamily="49" charset="0"/>
              <a:buChar char="o"/>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Rent, printing, and other office necessities</a:t>
            </a:r>
          </a:p>
          <a:p>
            <a:pPr marL="800100" lvl="1" indent="-342900">
              <a:spcBef>
                <a:spcPts val="434"/>
              </a:spcBef>
              <a:spcAft>
                <a:spcPts val="400"/>
              </a:spcAft>
              <a:buFont typeface="Courier New" panose="02070309020205020404" pitchFamily="49" charset="0"/>
              <a:buChar char="o"/>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Budgeting, accounting, and payroll</a:t>
            </a:r>
          </a:p>
          <a:p>
            <a:pPr marL="800100" lvl="1" indent="-342900">
              <a:spcBef>
                <a:spcPts val="434"/>
              </a:spcBef>
              <a:spcAft>
                <a:spcPts val="400"/>
              </a:spcAft>
              <a:buFont typeface="Courier New" panose="02070309020205020404" pitchFamily="49" charset="0"/>
              <a:buChar char="o"/>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Staffing support for projects</a:t>
            </a:r>
          </a:p>
        </p:txBody>
      </p:sp>
    </p:spTree>
    <p:extLst>
      <p:ext uri="{BB962C8B-B14F-4D97-AF65-F5344CB8AC3E}">
        <p14:creationId xmlns:p14="http://schemas.microsoft.com/office/powerpoint/2010/main" val="456617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Transition Plan</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683060"/>
          </a:xfrm>
          <a:prstGeom prst="rect">
            <a:avLst/>
          </a:prstGeom>
          <a:noFill/>
        </p:spPr>
        <p:txBody>
          <a:bodyPr wrap="square" rtlCol="0">
            <a:spAutoFit/>
          </a:bodyPr>
          <a:lstStyle/>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This situation will end at the end of FY 2024, if not earlier. There is no option to continue contracting with the MPO in any capacity</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In conjunction with the ongoing negotiations with CIRTPA to provide planning and administrative services, the transition date away from the MPO has been identified as April 1</a:t>
            </a:r>
          </a:p>
          <a:p>
            <a:pPr marL="338138" marR="0" lvl="0" indent="-338138" algn="l" defTabSz="914400" rtl="0" eaLnBrk="1" fontAlgn="auto" latinLnBrk="0" hangingPunct="1">
              <a:lnSpc>
                <a:spcPct val="100000"/>
              </a:lnSpc>
              <a:spcBef>
                <a:spcPts val="434"/>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Times New Roman"/>
              </a:rPr>
              <a:t>At the October MIPA Executive Committee Meeting staff presented on the various transition scenarios available to MIPA. To provide additional information for the Board, staff has prepared a transition report that takes the previously identified scenarios and adds additional context and information</a:t>
            </a:r>
          </a:p>
        </p:txBody>
      </p:sp>
    </p:spTree>
    <p:extLst>
      <p:ext uri="{BB962C8B-B14F-4D97-AF65-F5344CB8AC3E}">
        <p14:creationId xmlns:p14="http://schemas.microsoft.com/office/powerpoint/2010/main" val="1010194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Transition Plan - Scenario #1a – MIPA Negotiates with Story County</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4370427"/>
          </a:xfrm>
          <a:prstGeom prst="rect">
            <a:avLst/>
          </a:prstGeom>
          <a:noFill/>
        </p:spPr>
        <p:txBody>
          <a:bodyPr wrap="square" rtlCol="0">
            <a:spAutoFit/>
          </a:bodyPr>
          <a:lstStyle/>
          <a:p>
            <a:pPr marR="0">
              <a:spcBef>
                <a:spcPts val="0"/>
              </a:spcBef>
              <a:spcAft>
                <a:spcPts val="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Identified Advantages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Story County has extensive experience with many organizational matters including accounting, HR, and project management, just to name a few. Working with such a qualified community would be beneficial in being able to access the accumulated institutional knowledge</a:t>
            </a:r>
          </a:p>
          <a:p>
            <a:pPr marR="0" lvl="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MIPA has several ongoing contracts in Story County and organizational proximity would reduce the amount of ancillary costs (mileage) for those projects</a:t>
            </a:r>
          </a:p>
          <a:p>
            <a:pPr marR="0" lvl="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Identified Obstacles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Being administered by Story County would not be to the same extent as the MPO and costs would be incurred in securing additional support (e.g. bookkeeping)</a:t>
            </a:r>
          </a:p>
          <a:p>
            <a:pPr marR="0" lvl="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There are 8 counties that MIPA staff will need to serve (including CIRTPA communities) so an office location outside of a central location would put an increased cost and time burden on current, or future, employees</a:t>
            </a:r>
          </a:p>
          <a:p>
            <a:pPr marR="0" lvl="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MIPA would be somewhat beholden to any cost increases (or decreases) from Story County. Currently as costs increase for the MPO, they increase proportionally for MIPA. Being a smaller organization MIPA has the ability to adjust services rendered or utilize cheaper alternatives to reduce costs as needed</a:t>
            </a:r>
          </a:p>
          <a:p>
            <a:pPr marR="0" lvl="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0638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Transition Plan - Scenario #2a – MIPA Utilizes a Shared Workspace</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508653"/>
          </a:xfrm>
          <a:prstGeom prst="rect">
            <a:avLst/>
          </a:prstGeom>
          <a:noFill/>
        </p:spPr>
        <p:txBody>
          <a:bodyPr wrap="square" rtlCol="0">
            <a:spAutoFit/>
          </a:bodyPr>
          <a:lstStyle/>
          <a:p>
            <a:pPr marR="0">
              <a:spcBef>
                <a:spcPts val="0"/>
              </a:spcBef>
              <a:spcAft>
                <a:spcPts val="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Identified Advantages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Renting space would be all inclusive for internet, furniture, printing, meeting space, etc. Making transitioning to a different office space easier than other alternatives</a:t>
            </a:r>
          </a:p>
          <a:p>
            <a:pPr marR="0" lvl="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Identified Obstacles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MIPA and the organizations it administers utilize various state and federal funding which have document retention requirements. A shared workspace is not ideally situated for document storage</a:t>
            </a:r>
          </a:p>
          <a:p>
            <a:pPr marL="342900" marR="0" lvl="0" indent="-342900">
              <a:spcBef>
                <a:spcPts val="0"/>
              </a:spcBef>
              <a:spcAft>
                <a:spcPts val="0"/>
              </a:spcAft>
              <a:buFont typeface="Wingdings" panose="05000000000000000000" pitchFamily="2" charset="2"/>
              <a:buChar char="§"/>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MIPA needs to be publicly accessible for meeting Iowa’s open meeting law and posting agendas. Shared work environments are not conducive to meet those requirements</a:t>
            </a:r>
          </a:p>
          <a:p>
            <a:pPr marL="342900" marR="0" lvl="0" indent="-342900">
              <a:spcBef>
                <a:spcPts val="0"/>
              </a:spcBef>
              <a:spcAft>
                <a:spcPts val="0"/>
              </a:spcAft>
              <a:buFont typeface="Wingdings" panose="05000000000000000000" pitchFamily="2" charset="2"/>
              <a:buChar char="§"/>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Finding space for additional staff would increase costs more quickly than in other scenarios due to space being at a premium within a shared workspace environment. For example, there would be a $7,800 additional increase in office space costs for </a:t>
            </a:r>
            <a:r>
              <a:rPr lang="en-US" sz="1400" dirty="0" err="1">
                <a:effectLst/>
                <a:latin typeface="Calibri" panose="020F0502020204030204" pitchFamily="34" charset="0"/>
                <a:ea typeface="Calibri" panose="020F0502020204030204" pitchFamily="34" charset="0"/>
                <a:cs typeface="Times New Roman" panose="02020603050405020304" pitchFamily="18" charset="0"/>
              </a:rPr>
              <a:t>Collaboratedsm</a:t>
            </a:r>
            <a:r>
              <a:rPr lang="en-US" sz="1400" dirty="0">
                <a:effectLst/>
                <a:latin typeface="Calibri" panose="020F0502020204030204" pitchFamily="34" charset="0"/>
                <a:ea typeface="Calibri" panose="020F0502020204030204" pitchFamily="34" charset="0"/>
                <a:cs typeface="Times New Roman" panose="02020603050405020304" pitchFamily="18" charset="0"/>
              </a:rPr>
              <a:t> should another position be hired</a:t>
            </a:r>
          </a:p>
          <a:p>
            <a:pPr marR="0" lvl="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840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200" dirty="0">
                <a:cs typeface="Times New Roman" panose="02020603050405020304" pitchFamily="18" charset="0"/>
              </a:rPr>
              <a:t>Transition Plan - Scenario #2b – MIPA Rents Office Space from an Organization/City/County</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2246769"/>
          </a:xfrm>
          <a:prstGeom prst="rect">
            <a:avLst/>
          </a:prstGeom>
          <a:noFill/>
        </p:spPr>
        <p:txBody>
          <a:bodyPr wrap="square" rtlCol="0">
            <a:spAutoFit/>
          </a:bodyPr>
          <a:lstStyle/>
          <a:p>
            <a:pPr marR="0">
              <a:spcBef>
                <a:spcPts val="0"/>
              </a:spcBef>
              <a:spcAft>
                <a:spcPts val="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Identified Advantages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Similar benefits as Scenario #1a and Scenario #2a, depending on the organization/city/county</a:t>
            </a:r>
          </a:p>
          <a:p>
            <a:pPr marR="0" lvl="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Identified Obstacles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dirty="0">
                <a:latin typeface="Calibri" panose="020F0502020204030204" pitchFamily="34" charset="0"/>
                <a:cs typeface="Times New Roman" panose="02020603050405020304" pitchFamily="18" charset="0"/>
              </a:rPr>
              <a:t>Similar obstacles to Scenario #1a and Scenario #2a, depending on the organization/city/county</a:t>
            </a:r>
          </a:p>
          <a:p>
            <a:pPr marR="0" lvl="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7069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Transition Plan - Scenario #2c – MIPA is a Virtual Organization</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0777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Identified Advantages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MIPA would save on certain non-personnel costs. These would include:</a:t>
            </a:r>
          </a:p>
          <a:p>
            <a:pPr marL="800100" lvl="1" indent="-342900">
              <a:buFont typeface="Courier New" panose="02070309020205020404" pitchFamily="49" charset="0"/>
              <a:buChar char="o"/>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Rent and Internet - $29,929</a:t>
            </a:r>
          </a:p>
          <a:p>
            <a:pPr marL="800100" lvl="1" indent="-342900">
              <a:buFont typeface="Courier New" panose="02070309020205020404" pitchFamily="49" charset="0"/>
              <a:buChar char="o"/>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Telephone - $1,688</a:t>
            </a:r>
          </a:p>
          <a:p>
            <a:pPr marL="800100" lvl="1" indent="-342900">
              <a:buFont typeface="Courier New" panose="02070309020205020404" pitchFamily="49" charset="0"/>
              <a:buChar char="o"/>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Furniture/Office Equipment - $4,500</a:t>
            </a:r>
          </a:p>
          <a:p>
            <a:pPr marL="800100" lvl="1" indent="-342900">
              <a:buFont typeface="Courier New" panose="02070309020205020404" pitchFamily="49" charset="0"/>
              <a:buChar char="o"/>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Total - </a:t>
            </a: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$36,117</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Would be the easiest environment to transition to, although printing and other similar office needs would need to be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0311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Transition Plan - Scenario #2c – MIPA is a Virtual Organization</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39857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Identified Obstacles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Other costs would increase due to the decentralized nature of the organization.</a:t>
            </a:r>
          </a:p>
          <a:p>
            <a:pPr marL="800100" lvl="1" indent="-342900">
              <a:buFont typeface="Courier New" panose="02070309020205020404" pitchFamily="49" charset="0"/>
              <a:buChar char="o"/>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Additional Mileage - </a:t>
            </a: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$10,000</a:t>
            </a:r>
          </a:p>
          <a:p>
            <a:pPr marL="800100" lvl="1" indent="-342900">
              <a:buFont typeface="Courier New" panose="02070309020205020404" pitchFamily="49" charset="0"/>
              <a:buChar char="o"/>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Internet for employees - </a:t>
            </a: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$3,600</a:t>
            </a:r>
          </a:p>
          <a:p>
            <a:pPr marL="800100" lvl="1" indent="-342900">
              <a:buFont typeface="Courier New" panose="02070309020205020404" pitchFamily="49" charset="0"/>
              <a:buChar char="o"/>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Telephone for employees - </a:t>
            </a: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$3,600</a:t>
            </a:r>
          </a:p>
          <a:p>
            <a:pPr marL="800100" lvl="1" indent="-342900">
              <a:buFont typeface="Courier New" panose="02070309020205020404" pitchFamily="49" charset="0"/>
              <a:buChar char="o"/>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Additional printing and hardware costs - </a:t>
            </a: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$3,000</a:t>
            </a:r>
          </a:p>
          <a:p>
            <a:pPr marL="800100" lvl="1" indent="-342900">
              <a:buFont typeface="Courier New" panose="02070309020205020404" pitchFamily="49" charset="0"/>
              <a:buChar char="o"/>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Rent for document storage - </a:t>
            </a: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$3,600</a:t>
            </a:r>
          </a:p>
          <a:p>
            <a:pPr marL="800100" lvl="1" indent="-342900">
              <a:buFont typeface="Courier New" panose="02070309020205020404" pitchFamily="49" charset="0"/>
              <a:buChar char="o"/>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Total - </a:t>
            </a: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$23,800</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Although MIPA would save approximately $12,000 a year, collaboration and communication would be conducted virtually amongst staff. There is a significant benefit for staff to have face to face communication, including for supervision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Document storage would still need to be centralized, so rent would be incurred. The public would also need contact information and a location to provide comments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 separation of duties, someone would need to prepare checks and invoices. Mailing checks for signature between multiple parties would slow down the ability to pay bills and conduct other financial matters. Driving checks around for signature would reduce the efficiency of support staff and increase costs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7877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Transition Plan - Scenario #2d – MIPA rents its own space</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99332"/>
            <a:ext cx="8839200" cy="4247317"/>
          </a:xfrm>
          <a:prstGeom prst="rect">
            <a:avLst/>
          </a:prstGeom>
          <a:noFill/>
        </p:spPr>
        <p:txBody>
          <a:bodyPr wrap="square" rtlCol="0">
            <a:spAutoFit/>
          </a:bodyPr>
          <a:lstStyle/>
          <a:p>
            <a:pPr marL="0" marR="0">
              <a:spcBef>
                <a:spcPts val="0"/>
              </a:spcBef>
              <a:spcAft>
                <a:spcPts val="0"/>
              </a:spcAft>
            </a:pPr>
            <a:r>
              <a:rPr lang="en-US" sz="1500" u="sng" dirty="0">
                <a:effectLst/>
                <a:latin typeface="Calibri" panose="020F0502020204030204" pitchFamily="34" charset="0"/>
                <a:ea typeface="Calibri" panose="020F0502020204030204" pitchFamily="34" charset="0"/>
                <a:cs typeface="Times New Roman" panose="02020603050405020304" pitchFamily="18" charset="0"/>
              </a:rPr>
              <a:t>Identified Advantages</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500" dirty="0">
                <a:solidFill>
                  <a:prstClr val="black"/>
                </a:solidFill>
                <a:latin typeface="Calibri" panose="020F0502020204030204" pitchFamily="34" charset="0"/>
                <a:cs typeface="Times New Roman" panose="02020603050405020304" pitchFamily="18" charset="0"/>
              </a:rPr>
              <a:t>MIPA would be established as its own identity and would be fully in control of the organization and costs</a:t>
            </a:r>
          </a:p>
          <a:p>
            <a:pPr marL="285750" marR="0" lvl="0" indent="-285750">
              <a:spcBef>
                <a:spcPts val="0"/>
              </a:spcBef>
              <a:spcAft>
                <a:spcPts val="0"/>
              </a:spcAft>
              <a:buFont typeface="Wingdings" panose="05000000000000000000" pitchFamily="2" charset="2"/>
              <a:buChar char="§"/>
            </a:pPr>
            <a:endParaRPr lang="en-US" sz="1500" dirty="0">
              <a:solidFill>
                <a:prstClr val="black"/>
              </a:solidFill>
              <a:latin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500" dirty="0">
                <a:solidFill>
                  <a:prstClr val="black"/>
                </a:solidFill>
                <a:latin typeface="Calibri" panose="020F0502020204030204" pitchFamily="34" charset="0"/>
                <a:cs typeface="Times New Roman" panose="02020603050405020304" pitchFamily="18" charset="0"/>
              </a:rPr>
              <a:t>MIPA would not be tied to another organization or entity and have the potential to have to seek different accommodations years later (like with the MPO)</a:t>
            </a:r>
          </a:p>
          <a:p>
            <a:pPr marL="285750" marR="0" lvl="0" indent="-285750">
              <a:spcBef>
                <a:spcPts val="0"/>
              </a:spcBef>
              <a:spcAft>
                <a:spcPts val="0"/>
              </a:spcAft>
              <a:buFont typeface="Wingdings" panose="05000000000000000000" pitchFamily="2" charset="2"/>
              <a:buChar char="§"/>
            </a:pPr>
            <a:endParaRPr lang="en-US" sz="1500" dirty="0">
              <a:solidFill>
                <a:prstClr val="black"/>
              </a:solidFill>
              <a:latin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500" dirty="0">
                <a:solidFill>
                  <a:prstClr val="black"/>
                </a:solidFill>
                <a:latin typeface="Calibri" panose="020F0502020204030204" pitchFamily="34" charset="0"/>
                <a:cs typeface="Times New Roman" panose="02020603050405020304" pitchFamily="18" charset="0"/>
              </a:rPr>
              <a:t>A centralized location would promote collaboration amongst staff and with member communities</a:t>
            </a:r>
          </a:p>
          <a:p>
            <a:pPr marL="285750" marR="0" lvl="0" indent="-285750">
              <a:spcBef>
                <a:spcPts val="0"/>
              </a:spcBef>
              <a:spcAft>
                <a:spcPts val="0"/>
              </a:spcAft>
              <a:buFont typeface="Wingdings" panose="05000000000000000000" pitchFamily="2" charset="2"/>
              <a:buChar char="§"/>
            </a:pPr>
            <a:endParaRPr lang="en-US" sz="1500" dirty="0">
              <a:solidFill>
                <a:prstClr val="black"/>
              </a:solidFill>
              <a:latin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500" dirty="0">
                <a:solidFill>
                  <a:prstClr val="black"/>
                </a:solidFill>
                <a:latin typeface="Calibri" panose="020F0502020204030204" pitchFamily="34" charset="0"/>
                <a:cs typeface="Times New Roman" panose="02020603050405020304" pitchFamily="18" charset="0"/>
              </a:rPr>
              <a:t>As the organization grows there will be a solid foundation from which to incorporate new staff, ideas, and projects</a:t>
            </a:r>
          </a:p>
          <a:p>
            <a:pPr marL="342900" marR="0" lvl="0" indent="-342900">
              <a:spcBef>
                <a:spcPts val="0"/>
              </a:spcBef>
              <a:spcAft>
                <a:spcPts val="0"/>
              </a:spcAft>
              <a:buFont typeface="Wingdings" panose="05000000000000000000" pitchFamily="2" charset="2"/>
              <a:buChar char="§"/>
            </a:pPr>
            <a:endParaRPr lang="en-US" sz="1500" dirty="0">
              <a:solidFill>
                <a:prstClr val="black"/>
              </a:solidFill>
              <a:latin typeface="Calibri" panose="020F0502020204030204" pitchFamily="34" charset="0"/>
              <a:cs typeface="Times New Roman" panose="02020603050405020304" pitchFamily="18" charset="0"/>
            </a:endParaRPr>
          </a:p>
          <a:p>
            <a:pPr marL="0" marR="0">
              <a:spcBef>
                <a:spcPts val="0"/>
              </a:spcBef>
              <a:spcAft>
                <a:spcPts val="0"/>
              </a:spcAft>
            </a:pPr>
            <a:r>
              <a:rPr lang="en-US" sz="1500" u="sng" dirty="0">
                <a:effectLst/>
                <a:latin typeface="Calibri" panose="020F0502020204030204" pitchFamily="34" charset="0"/>
                <a:ea typeface="Calibri" panose="020F0502020204030204" pitchFamily="34" charset="0"/>
                <a:cs typeface="Times New Roman" panose="02020603050405020304" pitchFamily="18" charset="0"/>
              </a:rPr>
              <a:t>Identified Obstacles</a:t>
            </a:r>
            <a:endParaRPr lang="en-US" sz="1500" dirty="0">
              <a:solidFill>
                <a:prstClr val="black"/>
              </a:solidFill>
              <a:latin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500" dirty="0">
                <a:solidFill>
                  <a:prstClr val="black"/>
                </a:solidFill>
                <a:latin typeface="Calibri" panose="020F0502020204030204" pitchFamily="34" charset="0"/>
                <a:cs typeface="Times New Roman" panose="02020603050405020304" pitchFamily="18" charset="0"/>
              </a:rPr>
              <a:t>Requires the most amount of effort at the front end of the process to establish the MIPA organization</a:t>
            </a:r>
          </a:p>
          <a:p>
            <a:pPr marL="285750" marR="0" lvl="0" indent="-285750">
              <a:spcBef>
                <a:spcPts val="0"/>
              </a:spcBef>
              <a:spcAft>
                <a:spcPts val="0"/>
              </a:spcAft>
              <a:buFont typeface="Wingdings" panose="05000000000000000000" pitchFamily="2" charset="2"/>
              <a:buChar char="§"/>
            </a:pPr>
            <a:endParaRPr lang="en-US" sz="1500" dirty="0">
              <a:solidFill>
                <a:prstClr val="black"/>
              </a:solidFill>
              <a:latin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pPr>
            <a:r>
              <a:rPr lang="en-US" sz="1500" dirty="0">
                <a:solidFill>
                  <a:prstClr val="black"/>
                </a:solidFill>
                <a:latin typeface="Calibri" panose="020F0502020204030204" pitchFamily="34" charset="0"/>
                <a:cs typeface="Times New Roman" panose="02020603050405020304" pitchFamily="18" charset="0"/>
              </a:rPr>
              <a:t>Is one of the more expensive options provided, however there is not a significant difference in costs between the various scenarios or when compared to the current MPO agreement</a:t>
            </a:r>
          </a:p>
          <a:p>
            <a:pPr marL="342900" marR="0" lvl="0" indent="-342900">
              <a:spcBef>
                <a:spcPts val="0"/>
              </a:spcBef>
              <a:spcAft>
                <a:spcPts val="0"/>
              </a:spcAft>
              <a:buFont typeface="Wingdings" panose="05000000000000000000" pitchFamily="2" charset="2"/>
              <a:buChar char="§"/>
            </a:pPr>
            <a:endParaRPr lang="en-US" sz="1600" dirty="0">
              <a:solidFill>
                <a:prstClr val="black"/>
              </a:solidFill>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5795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Category #1 – Immediate Need</a:t>
            </a:r>
          </a:p>
          <a:p>
            <a:endParaRPr lang="en-US" dirty="0"/>
          </a:p>
        </p:txBody>
      </p:sp>
      <p:graphicFrame>
        <p:nvGraphicFramePr>
          <p:cNvPr id="3" name="Table 2">
            <a:extLst>
              <a:ext uri="{FF2B5EF4-FFF2-40B4-BE49-F238E27FC236}">
                <a16:creationId xmlns:a16="http://schemas.microsoft.com/office/drawing/2014/main" id="{58EDB266-2705-8331-D566-2FF6429F854C}"/>
              </a:ext>
            </a:extLst>
          </p:cNvPr>
          <p:cNvGraphicFramePr>
            <a:graphicFrameLocks noGrp="1"/>
          </p:cNvGraphicFramePr>
          <p:nvPr>
            <p:extLst>
              <p:ext uri="{D42A27DB-BD31-4B8C-83A1-F6EECF244321}">
                <p14:modId xmlns:p14="http://schemas.microsoft.com/office/powerpoint/2010/main" val="3347330852"/>
              </p:ext>
            </p:extLst>
          </p:nvPr>
        </p:nvGraphicFramePr>
        <p:xfrm>
          <a:off x="381000" y="666750"/>
          <a:ext cx="8382000" cy="4385925"/>
        </p:xfrm>
        <a:graphic>
          <a:graphicData uri="http://schemas.openxmlformats.org/drawingml/2006/table">
            <a:tbl>
              <a:tblPr firstRow="1" firstCol="1" bandRow="1">
                <a:tableStyleId>{93296810-A885-4BE3-A3E7-6D5BEEA58F35}</a:tableStyleId>
              </a:tblPr>
              <a:tblGrid>
                <a:gridCol w="990600">
                  <a:extLst>
                    <a:ext uri="{9D8B030D-6E8A-4147-A177-3AD203B41FA5}">
                      <a16:colId xmlns:a16="http://schemas.microsoft.com/office/drawing/2014/main" val="254389719"/>
                    </a:ext>
                  </a:extLst>
                </a:gridCol>
                <a:gridCol w="2286000">
                  <a:extLst>
                    <a:ext uri="{9D8B030D-6E8A-4147-A177-3AD203B41FA5}">
                      <a16:colId xmlns:a16="http://schemas.microsoft.com/office/drawing/2014/main" val="96067075"/>
                    </a:ext>
                  </a:extLst>
                </a:gridCol>
                <a:gridCol w="5105400">
                  <a:extLst>
                    <a:ext uri="{9D8B030D-6E8A-4147-A177-3AD203B41FA5}">
                      <a16:colId xmlns:a16="http://schemas.microsoft.com/office/drawing/2014/main" val="2274276342"/>
                    </a:ext>
                  </a:extLst>
                </a:gridCol>
              </a:tblGrid>
              <a:tr h="135194">
                <a:tc>
                  <a:txBody>
                    <a:bodyPr/>
                    <a:lstStyle/>
                    <a:p>
                      <a:pPr marL="0" marR="0" algn="ctr">
                        <a:spcBef>
                          <a:spcPts val="0"/>
                        </a:spcBef>
                        <a:spcAft>
                          <a:spcPts val="0"/>
                        </a:spcAft>
                      </a:pPr>
                      <a:r>
                        <a:rPr lang="en-US" sz="1150" dirty="0">
                          <a:effectLst/>
                        </a:rPr>
                        <a:t>Need/Scenario</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lgn="ctr">
                        <a:spcBef>
                          <a:spcPts val="0"/>
                        </a:spcBef>
                        <a:spcAft>
                          <a:spcPts val="0"/>
                        </a:spcAft>
                      </a:pPr>
                      <a:r>
                        <a:rPr lang="en-US" sz="1150" dirty="0">
                          <a:effectLst/>
                        </a:rPr>
                        <a:t>Options</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lgn="ctr">
                        <a:spcBef>
                          <a:spcPts val="0"/>
                        </a:spcBef>
                        <a:spcAft>
                          <a:spcPts val="0"/>
                        </a:spcAft>
                      </a:pPr>
                      <a:r>
                        <a:rPr lang="en-US" sz="1150" dirty="0">
                          <a:effectLst/>
                        </a:rPr>
                        <a:t>Recommendation</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extLst>
                  <a:ext uri="{0D108BD9-81ED-4DB2-BD59-A6C34878D82A}">
                    <a16:rowId xmlns:a16="http://schemas.microsoft.com/office/drawing/2014/main" val="639822510"/>
                  </a:ext>
                </a:extLst>
              </a:tr>
              <a:tr h="675968">
                <a:tc>
                  <a:txBody>
                    <a:bodyPr/>
                    <a:lstStyle/>
                    <a:p>
                      <a:pPr marL="0" marR="0">
                        <a:spcBef>
                          <a:spcPts val="0"/>
                        </a:spcBef>
                        <a:spcAft>
                          <a:spcPts val="0"/>
                        </a:spcAft>
                      </a:pPr>
                      <a:r>
                        <a:rPr lang="en-US" sz="1000" dirty="0">
                          <a:effectLst/>
                        </a:rPr>
                        <a:t>Payroll – Scenarios #2a, 2b, 2c, and 2d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spcBef>
                          <a:spcPts val="0"/>
                        </a:spcBef>
                        <a:spcAft>
                          <a:spcPts val="0"/>
                        </a:spcAft>
                      </a:pPr>
                      <a:r>
                        <a:rPr lang="en-US" sz="1000" dirty="0">
                          <a:effectLst/>
                        </a:rPr>
                        <a:t>Various payroll services exist in the central Iowa region. Examples include:</a:t>
                      </a:r>
                    </a:p>
                    <a:p>
                      <a:pPr marL="342900" marR="0" lvl="0" indent="-342900">
                        <a:spcBef>
                          <a:spcPts val="0"/>
                        </a:spcBef>
                        <a:spcAft>
                          <a:spcPts val="0"/>
                        </a:spcAft>
                        <a:buFont typeface="Symbol" panose="05050102010706020507" pitchFamily="18" charset="2"/>
                        <a:buChar char=""/>
                      </a:pPr>
                      <a:r>
                        <a:rPr lang="en-US" sz="1000" dirty="0">
                          <a:effectLst/>
                        </a:rPr>
                        <a:t>Heartland</a:t>
                      </a:r>
                    </a:p>
                    <a:p>
                      <a:pPr marL="342900" marR="0" lvl="0" indent="-342900">
                        <a:spcBef>
                          <a:spcPts val="0"/>
                        </a:spcBef>
                        <a:spcAft>
                          <a:spcPts val="0"/>
                        </a:spcAft>
                        <a:buFont typeface="Symbol" panose="05050102010706020507" pitchFamily="18" charset="2"/>
                        <a:buChar char=""/>
                      </a:pPr>
                      <a:r>
                        <a:rPr lang="en-US" sz="1000" dirty="0">
                          <a:effectLst/>
                        </a:rPr>
                        <a:t>Avail</a:t>
                      </a:r>
                    </a:p>
                    <a:p>
                      <a:pPr marL="342900" marR="0" lvl="0" indent="-342900">
                        <a:spcBef>
                          <a:spcPts val="0"/>
                        </a:spcBef>
                        <a:spcAft>
                          <a:spcPts val="0"/>
                        </a:spcAft>
                        <a:buFont typeface="Symbol" panose="05050102010706020507" pitchFamily="18" charset="2"/>
                        <a:buChar char=""/>
                      </a:pPr>
                      <a:r>
                        <a:rPr lang="en-US" sz="1000" dirty="0">
                          <a:effectLst/>
                        </a:rPr>
                        <a:t>G&amp;A Partners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spcBef>
                          <a:spcPts val="0"/>
                        </a:spcBef>
                        <a:spcAft>
                          <a:spcPts val="0"/>
                        </a:spcAft>
                      </a:pPr>
                      <a:r>
                        <a:rPr lang="en-US" sz="1000" dirty="0">
                          <a:effectLst/>
                        </a:rPr>
                        <a:t>Most payroll companies will cost generally about the same, $2,000/year. Heartland was previously utilized by the MPO so that is the recommendation due to familiarity, however all options are available.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extLst>
                  <a:ext uri="{0D108BD9-81ED-4DB2-BD59-A6C34878D82A}">
                    <a16:rowId xmlns:a16="http://schemas.microsoft.com/office/drawing/2014/main" val="617567716"/>
                  </a:ext>
                </a:extLst>
              </a:tr>
              <a:tr h="2839065">
                <a:tc>
                  <a:txBody>
                    <a:bodyPr/>
                    <a:lstStyle/>
                    <a:p>
                      <a:pPr marL="0" marR="0">
                        <a:spcBef>
                          <a:spcPts val="0"/>
                        </a:spcBef>
                        <a:spcAft>
                          <a:spcPts val="0"/>
                        </a:spcAft>
                      </a:pPr>
                      <a:r>
                        <a:rPr lang="en-US" sz="1000" dirty="0">
                          <a:effectLst/>
                        </a:rPr>
                        <a:t>Employee Insurance (Health) – All Scenarios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spcBef>
                          <a:spcPts val="0"/>
                        </a:spcBef>
                        <a:spcAft>
                          <a:spcPts val="0"/>
                        </a:spcAft>
                      </a:pPr>
                      <a:r>
                        <a:rPr lang="en-US" sz="1000" dirty="0">
                          <a:effectLst/>
                        </a:rPr>
                        <a:t>Staff is working with Assured Partners to provide a comparable insurance plan to the MPO. Several options are available:</a:t>
                      </a:r>
                    </a:p>
                    <a:p>
                      <a:pPr marL="342900" marR="0" lvl="0" indent="-342900">
                        <a:spcBef>
                          <a:spcPts val="0"/>
                        </a:spcBef>
                        <a:spcAft>
                          <a:spcPts val="0"/>
                        </a:spcAft>
                        <a:buFont typeface="Symbol" panose="05050102010706020507" pitchFamily="18" charset="2"/>
                        <a:buChar char=""/>
                      </a:pPr>
                      <a:r>
                        <a:rPr lang="en-US" sz="1000" dirty="0">
                          <a:effectLst/>
                        </a:rPr>
                        <a:t>Wellmark (SimplyBlue, </a:t>
                      </a:r>
                      <a:r>
                        <a:rPr lang="en-US" sz="1000" dirty="0" err="1">
                          <a:effectLst/>
                        </a:rPr>
                        <a:t>CompleteBlue</a:t>
                      </a:r>
                      <a:r>
                        <a:rPr lang="en-US" sz="1000" dirty="0">
                          <a:effectLst/>
                        </a:rPr>
                        <a:t>, </a:t>
                      </a:r>
                      <a:r>
                        <a:rPr lang="en-US" sz="1000" dirty="0" err="1">
                          <a:effectLst/>
                        </a:rPr>
                        <a:t>EnhancedBlue</a:t>
                      </a:r>
                      <a:r>
                        <a:rPr lang="en-US" sz="1000" dirty="0">
                          <a:effectLst/>
                        </a:rPr>
                        <a:t>, HDHP)</a:t>
                      </a:r>
                    </a:p>
                    <a:p>
                      <a:pPr marL="342900" marR="0" lvl="0" indent="-342900">
                        <a:spcBef>
                          <a:spcPts val="0"/>
                        </a:spcBef>
                        <a:spcAft>
                          <a:spcPts val="0"/>
                        </a:spcAft>
                        <a:buFont typeface="Symbol" panose="05050102010706020507" pitchFamily="18" charset="2"/>
                        <a:buChar char=""/>
                      </a:pPr>
                      <a:r>
                        <a:rPr lang="en-US" sz="1000" dirty="0">
                          <a:effectLst/>
                        </a:rPr>
                        <a:t>Unity Point POS</a:t>
                      </a:r>
                    </a:p>
                    <a:p>
                      <a:pPr marL="342900" marR="0" lvl="0" indent="-342900">
                        <a:spcBef>
                          <a:spcPts val="0"/>
                        </a:spcBef>
                        <a:spcAft>
                          <a:spcPts val="0"/>
                        </a:spcAft>
                        <a:buFont typeface="Symbol" panose="05050102010706020507" pitchFamily="18" charset="2"/>
                        <a:buChar char=""/>
                      </a:pPr>
                      <a:r>
                        <a:rPr lang="en-US" sz="1000" dirty="0">
                          <a:effectLst/>
                        </a:rPr>
                        <a:t>United Health Care and other plans that are HMO, POS, and PPO</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The goal is to minimize impacts on employees as much as possible, while providing the greatest benefit to MIPA.</a:t>
                      </a:r>
                    </a:p>
                    <a:p>
                      <a:pPr marL="0" marR="0">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spcBef>
                          <a:spcPts val="0"/>
                        </a:spcBef>
                        <a:spcAft>
                          <a:spcPts val="0"/>
                        </a:spcAft>
                      </a:pPr>
                      <a:r>
                        <a:rPr lang="en-US" sz="1000" dirty="0">
                          <a:effectLst/>
                        </a:rPr>
                        <a:t>Utilize Wellmark’s HMO High Deductible Health Plan with a $5,500/$11,000 (single/family) deductible and maximum out of pocket. Pair that with a Health Savings Account (HSA) with $4,000 provided for single employees and $8,000 for family employees by MIPA. </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This would keep the same $1,500/$3,000 maximum out of pocket that employees currently have.</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Single employees would have a 90/10 split and 85/15 for family employees. Single employees would pay $430 per year ($36 a month) and family employees would pay $2,524 ($210 per month).</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Employees wishing to utilize a POS or PPO plan could do so and pay the difference in cost.</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This represents a savings of $3,310 per year for single employees and $4,365 for family employees, or a total of $7,675 per year to MIPA.</a:t>
                      </a:r>
                    </a:p>
                    <a:p>
                      <a:pPr marL="0" marR="0">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extLst>
                  <a:ext uri="{0D108BD9-81ED-4DB2-BD59-A6C34878D82A}">
                    <a16:rowId xmlns:a16="http://schemas.microsoft.com/office/drawing/2014/main" val="3289357530"/>
                  </a:ext>
                </a:extLst>
              </a:tr>
              <a:tr h="406809">
                <a:tc>
                  <a:txBody>
                    <a:bodyPr/>
                    <a:lstStyle/>
                    <a:p>
                      <a:pPr marL="0" marR="0">
                        <a:spcBef>
                          <a:spcPts val="0"/>
                        </a:spcBef>
                        <a:spcAft>
                          <a:spcPts val="0"/>
                        </a:spcAft>
                      </a:pPr>
                      <a:r>
                        <a:rPr lang="en-US" sz="1000" dirty="0">
                          <a:effectLst/>
                        </a:rPr>
                        <a:t>Employee Insurance (Vision and Dental) – All Scenarios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spcBef>
                          <a:spcPts val="0"/>
                        </a:spcBef>
                        <a:spcAft>
                          <a:spcPts val="0"/>
                        </a:spcAft>
                      </a:pPr>
                      <a:r>
                        <a:rPr lang="en-US" sz="1000" dirty="0">
                          <a:effectLst/>
                        </a:rPr>
                        <a:t>Wellmark currently provides vision and dental for employees through the MPO. Assured Partners utilizes Wellmark as well.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tc>
                  <a:txBody>
                    <a:bodyPr/>
                    <a:lstStyle/>
                    <a:p>
                      <a:pPr marL="0" marR="0">
                        <a:spcBef>
                          <a:spcPts val="0"/>
                        </a:spcBef>
                        <a:spcAft>
                          <a:spcPts val="0"/>
                        </a:spcAft>
                      </a:pPr>
                      <a:r>
                        <a:rPr lang="en-US" sz="1000" dirty="0">
                          <a:effectLst/>
                        </a:rPr>
                        <a:t>Continue using Wellmark for Vision and Dental Insurance with the same budgeted cost as FY 2024 of $2,297 per year.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776" marR="31776" marT="0" marB="0"/>
                </a:tc>
                <a:extLst>
                  <a:ext uri="{0D108BD9-81ED-4DB2-BD59-A6C34878D82A}">
                    <a16:rowId xmlns:a16="http://schemas.microsoft.com/office/drawing/2014/main" val="2502497522"/>
                  </a:ext>
                </a:extLst>
              </a:tr>
            </a:tbl>
          </a:graphicData>
        </a:graphic>
      </p:graphicFrame>
    </p:spTree>
    <p:extLst>
      <p:ext uri="{BB962C8B-B14F-4D97-AF65-F5344CB8AC3E}">
        <p14:creationId xmlns:p14="http://schemas.microsoft.com/office/powerpoint/2010/main" val="3159617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Category #1 – Immediate Need</a:t>
            </a:r>
          </a:p>
          <a:p>
            <a:endParaRPr lang="en-US" dirty="0"/>
          </a:p>
        </p:txBody>
      </p:sp>
      <p:graphicFrame>
        <p:nvGraphicFramePr>
          <p:cNvPr id="2" name="Table 1">
            <a:extLst>
              <a:ext uri="{FF2B5EF4-FFF2-40B4-BE49-F238E27FC236}">
                <a16:creationId xmlns:a16="http://schemas.microsoft.com/office/drawing/2014/main" id="{082E6FD8-D63B-E076-ECA4-BEC8880A79A9}"/>
              </a:ext>
            </a:extLst>
          </p:cNvPr>
          <p:cNvGraphicFramePr>
            <a:graphicFrameLocks noGrp="1"/>
          </p:cNvGraphicFramePr>
          <p:nvPr>
            <p:extLst>
              <p:ext uri="{D42A27DB-BD31-4B8C-83A1-F6EECF244321}">
                <p14:modId xmlns:p14="http://schemas.microsoft.com/office/powerpoint/2010/main" val="833805661"/>
              </p:ext>
            </p:extLst>
          </p:nvPr>
        </p:nvGraphicFramePr>
        <p:xfrm>
          <a:off x="334696" y="739036"/>
          <a:ext cx="8474607" cy="4353116"/>
        </p:xfrm>
        <a:graphic>
          <a:graphicData uri="http://schemas.openxmlformats.org/drawingml/2006/table">
            <a:tbl>
              <a:tblPr firstRow="1" firstCol="1" bandRow="1">
                <a:tableStyleId>{93296810-A885-4BE3-A3E7-6D5BEEA58F35}</a:tableStyleId>
              </a:tblPr>
              <a:tblGrid>
                <a:gridCol w="960704">
                  <a:extLst>
                    <a:ext uri="{9D8B030D-6E8A-4147-A177-3AD203B41FA5}">
                      <a16:colId xmlns:a16="http://schemas.microsoft.com/office/drawing/2014/main" val="763141375"/>
                    </a:ext>
                  </a:extLst>
                </a:gridCol>
                <a:gridCol w="3657600">
                  <a:extLst>
                    <a:ext uri="{9D8B030D-6E8A-4147-A177-3AD203B41FA5}">
                      <a16:colId xmlns:a16="http://schemas.microsoft.com/office/drawing/2014/main" val="1585216438"/>
                    </a:ext>
                  </a:extLst>
                </a:gridCol>
                <a:gridCol w="3856303">
                  <a:extLst>
                    <a:ext uri="{9D8B030D-6E8A-4147-A177-3AD203B41FA5}">
                      <a16:colId xmlns:a16="http://schemas.microsoft.com/office/drawing/2014/main" val="864094665"/>
                    </a:ext>
                  </a:extLst>
                </a:gridCol>
              </a:tblGrid>
              <a:tr h="210998">
                <a:tc>
                  <a:txBody>
                    <a:bodyPr/>
                    <a:lstStyle/>
                    <a:p>
                      <a:pPr marL="0" marR="0" algn="ctr">
                        <a:spcBef>
                          <a:spcPts val="0"/>
                        </a:spcBef>
                        <a:spcAft>
                          <a:spcPts val="0"/>
                        </a:spcAft>
                        <a:tabLst/>
                      </a:pPr>
                      <a:r>
                        <a:rPr lang="en-US" sz="1000" b="1" dirty="0">
                          <a:solidFill>
                            <a:srgbClr val="FFFFFF"/>
                          </a:solidFill>
                          <a:effectLst/>
                        </a:rPr>
                        <a:t>Need/Scenario</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000" b="1" dirty="0">
                          <a:solidFill>
                            <a:srgbClr val="FFFFFF"/>
                          </a:solidFill>
                          <a:effectLst/>
                        </a:rPr>
                        <a:t>Options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000" b="1" dirty="0">
                          <a:solidFill>
                            <a:srgbClr val="FFFFFF"/>
                          </a:solidFill>
                          <a:effectLst/>
                        </a:rPr>
                        <a:t>Recommendation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1206815"/>
                  </a:ext>
                </a:extLst>
              </a:tr>
              <a:tr h="1969315">
                <a:tc>
                  <a:txBody>
                    <a:bodyPr/>
                    <a:lstStyle/>
                    <a:p>
                      <a:pPr marL="0" marR="0">
                        <a:spcBef>
                          <a:spcPts val="0"/>
                        </a:spcBef>
                        <a:spcAft>
                          <a:spcPts val="0"/>
                        </a:spcAft>
                      </a:pPr>
                      <a:r>
                        <a:rPr lang="en-US" sz="1000" dirty="0">
                          <a:effectLst/>
                        </a:rPr>
                        <a:t>Deferred Compensation – All Scenarios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dirty="0">
                          <a:effectLst/>
                        </a:rPr>
                        <a:t>MIPA currently has a 5% matching defined contribution plan (457(b)/401(a)) through the MPO and is administered through Principal.</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MIPA employees also receive IPERS through the portion of their salary that is paid through the MPO.</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MIPA is ineligible for IPERS and has several options available to establish a defined contribution plan. These include a 457(b)/401(a) or SIMPLE IRA, which can be established at various agencies like:</a:t>
                      </a:r>
                    </a:p>
                    <a:p>
                      <a:pPr marL="342900" marR="0" lvl="0" indent="-342900">
                        <a:spcBef>
                          <a:spcPts val="0"/>
                        </a:spcBef>
                        <a:spcAft>
                          <a:spcPts val="0"/>
                        </a:spcAft>
                        <a:buFont typeface="Symbol" panose="05050102010706020507" pitchFamily="18" charset="2"/>
                        <a:buChar char=""/>
                      </a:pPr>
                      <a:r>
                        <a:rPr lang="en-US" sz="1000" dirty="0">
                          <a:effectLst/>
                        </a:rPr>
                        <a:t>Principal</a:t>
                      </a:r>
                    </a:p>
                    <a:p>
                      <a:pPr marL="342900" marR="0" lvl="0" indent="-342900">
                        <a:spcBef>
                          <a:spcPts val="0"/>
                        </a:spcBef>
                        <a:spcAft>
                          <a:spcPts val="0"/>
                        </a:spcAft>
                        <a:buFont typeface="Symbol" panose="05050102010706020507" pitchFamily="18" charset="2"/>
                        <a:buChar char=""/>
                      </a:pPr>
                      <a:r>
                        <a:rPr lang="en-US" sz="1000" dirty="0">
                          <a:effectLst/>
                        </a:rPr>
                        <a:t>Vanguard</a:t>
                      </a:r>
                    </a:p>
                    <a:p>
                      <a:pPr marL="342900" marR="0" lvl="0" indent="-342900">
                        <a:spcBef>
                          <a:spcPts val="0"/>
                        </a:spcBef>
                        <a:spcAft>
                          <a:spcPts val="0"/>
                        </a:spcAft>
                        <a:buFont typeface="Symbol" panose="05050102010706020507" pitchFamily="18" charset="2"/>
                        <a:buChar char=""/>
                      </a:pPr>
                      <a:r>
                        <a:rPr lang="en-US" sz="1000" dirty="0">
                          <a:effectLst/>
                        </a:rPr>
                        <a:t>T. Rowe Price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dirty="0">
                          <a:effectLst/>
                        </a:rPr>
                        <a:t>Due to the high cost of managing their plan, the MPO is leaving Principal for the Iowa Retirement Investors’ Club (RIC). MIPA is not eligible to utilize this opportunity.</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MIPA should establish a SIMPLE IRA at T. Rowe Price which will provide for a 3% matching defined contribution plan. SIMPLE IRAs don’t’ have a cost to the employer and employees who elect to receive notices electronically will have their fees waived as well.</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Because IPERS will no longer be eligible, and the match on investing is reduced, employee salaries should be increased to account for the reduction in benefits.</a:t>
                      </a:r>
                    </a:p>
                    <a:p>
                      <a:pPr marL="0" marR="0">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extLst>
                  <a:ext uri="{0D108BD9-81ED-4DB2-BD59-A6C34878D82A}">
                    <a16:rowId xmlns:a16="http://schemas.microsoft.com/office/drawing/2014/main" val="1356096540"/>
                  </a:ext>
                </a:extLst>
              </a:tr>
              <a:tr h="421996">
                <a:tc>
                  <a:txBody>
                    <a:bodyPr/>
                    <a:lstStyle/>
                    <a:p>
                      <a:pPr marL="0" marR="0">
                        <a:spcBef>
                          <a:spcPts val="0"/>
                        </a:spcBef>
                        <a:spcAft>
                          <a:spcPts val="0"/>
                        </a:spcAft>
                      </a:pPr>
                      <a:r>
                        <a:rPr lang="en-US" sz="1000" dirty="0">
                          <a:effectLst/>
                        </a:rPr>
                        <a:t>Other Employee Benefits – All Scenarios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a:effectLst/>
                        </a:rPr>
                        <a:t>This includes life insurance and short/long term disability.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dirty="0">
                          <a:effectLst/>
                        </a:rPr>
                        <a:t>Continue to provide these services at the budgeted rate of $7,336 per year.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extLst>
                  <a:ext uri="{0D108BD9-81ED-4DB2-BD59-A6C34878D82A}">
                    <a16:rowId xmlns:a16="http://schemas.microsoft.com/office/drawing/2014/main" val="1511938324"/>
                  </a:ext>
                </a:extLst>
              </a:tr>
              <a:tr h="356148">
                <a:tc>
                  <a:txBody>
                    <a:bodyPr/>
                    <a:lstStyle/>
                    <a:p>
                      <a:pPr marL="0" marR="0">
                        <a:spcBef>
                          <a:spcPts val="0"/>
                        </a:spcBef>
                        <a:spcAft>
                          <a:spcPts val="0"/>
                        </a:spcAft>
                      </a:pPr>
                      <a:r>
                        <a:rPr lang="en-US" sz="1000" dirty="0">
                          <a:effectLst/>
                        </a:rPr>
                        <a:t>Organizational Insurance – All Scenarios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a:effectLst/>
                        </a:rPr>
                        <a:t>The MPO and MIPA utilize Jester Insurance for Property, General Liability, Worker’s Compensation Coverage, and Umbrella Coverage.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dirty="0">
                          <a:effectLst/>
                        </a:rPr>
                        <a:t>Continue to provide these services at the budgeted rate of ~$3,000 a year.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extLst>
                  <a:ext uri="{0D108BD9-81ED-4DB2-BD59-A6C34878D82A}">
                    <a16:rowId xmlns:a16="http://schemas.microsoft.com/office/drawing/2014/main" val="189278724"/>
                  </a:ext>
                </a:extLst>
              </a:tr>
              <a:tr h="1246518">
                <a:tc>
                  <a:txBody>
                    <a:bodyPr/>
                    <a:lstStyle/>
                    <a:p>
                      <a:pPr marL="0" marR="0">
                        <a:spcBef>
                          <a:spcPts val="0"/>
                        </a:spcBef>
                        <a:spcAft>
                          <a:spcPts val="0"/>
                        </a:spcAft>
                      </a:pPr>
                      <a:r>
                        <a:rPr lang="en-US" sz="1000" dirty="0">
                          <a:effectLst/>
                        </a:rPr>
                        <a:t>Accounting – All Scenarios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a:effectLst/>
                        </a:rPr>
                        <a:t>MIPA utilizes the MPO for accounting services. MIPA can choose to hire an employee or hire an accounting firm to provide bookkeeping services.</a:t>
                      </a:r>
                    </a:p>
                    <a:p>
                      <a:pPr marL="0" marR="0">
                        <a:spcBef>
                          <a:spcPts val="0"/>
                        </a:spcBef>
                        <a:spcAft>
                          <a:spcPts val="0"/>
                        </a:spcAft>
                      </a:pPr>
                      <a:r>
                        <a:rPr lang="en-US" sz="1000">
                          <a:effectLst/>
                        </a:rPr>
                        <a:t> </a:t>
                      </a:r>
                    </a:p>
                    <a:p>
                      <a:pPr marL="0" marR="0">
                        <a:spcBef>
                          <a:spcPts val="0"/>
                        </a:spcBef>
                        <a:spcAft>
                          <a:spcPts val="0"/>
                        </a:spcAft>
                      </a:pPr>
                      <a:r>
                        <a:rPr lang="en-US" sz="1000">
                          <a:effectLst/>
                        </a:rPr>
                        <a:t>$45,000 is budgeted for either option.</a:t>
                      </a:r>
                    </a:p>
                    <a:p>
                      <a:pPr marL="0" marR="0">
                        <a:spcBef>
                          <a:spcPts val="0"/>
                        </a:spcBef>
                        <a:spcAft>
                          <a:spcPts val="0"/>
                        </a:spcAft>
                      </a:pPr>
                      <a:r>
                        <a:rPr lang="en-US" sz="1000">
                          <a:effectLst/>
                        </a:rPr>
                        <a:t> </a:t>
                      </a:r>
                    </a:p>
                    <a:p>
                      <a:pPr marL="0" marR="0">
                        <a:spcBef>
                          <a:spcPts val="0"/>
                        </a:spcBef>
                        <a:spcAft>
                          <a:spcPts val="0"/>
                        </a:spcAft>
                      </a:pPr>
                      <a:r>
                        <a:rPr lang="en-US" sz="1000">
                          <a:effectLst/>
                        </a:rPr>
                        <a:t>MIPA uses QuickBooks for income and expense tracking.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tc>
                  <a:txBody>
                    <a:bodyPr/>
                    <a:lstStyle/>
                    <a:p>
                      <a:pPr marL="0" marR="0">
                        <a:spcBef>
                          <a:spcPts val="0"/>
                        </a:spcBef>
                        <a:spcAft>
                          <a:spcPts val="0"/>
                        </a:spcAft>
                      </a:pPr>
                      <a:r>
                        <a:rPr lang="en-US" sz="1000" dirty="0">
                          <a:effectLst/>
                        </a:rPr>
                        <a:t>Hire a part-time 75% FTE bookkeeper. For separation of duties there will need to be someone to track income and expenses, get mail, as well as write checks (for the Director to sign). This position can also perform other administrative tasks as needed.</a:t>
                      </a:r>
                    </a:p>
                    <a:p>
                      <a:pPr marL="0" marR="0">
                        <a:spcBef>
                          <a:spcPts val="0"/>
                        </a:spcBef>
                        <a:spcAft>
                          <a:spcPts val="0"/>
                        </a:spcAft>
                      </a:pPr>
                      <a:r>
                        <a:rPr lang="en-US" sz="1000" dirty="0">
                          <a:effectLst/>
                        </a:rPr>
                        <a:t> </a:t>
                      </a:r>
                    </a:p>
                    <a:p>
                      <a:pPr marL="0" marR="0">
                        <a:spcBef>
                          <a:spcPts val="0"/>
                        </a:spcBef>
                        <a:spcAft>
                          <a:spcPts val="0"/>
                        </a:spcAft>
                      </a:pPr>
                      <a:r>
                        <a:rPr lang="en-US" sz="1000" dirty="0">
                          <a:effectLst/>
                        </a:rPr>
                        <a:t>Hiring an agency can also be completed, however services would most likely be limited to bookkeeping.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121" marR="35121" marT="0" marB="0"/>
                </a:tc>
                <a:extLst>
                  <a:ext uri="{0D108BD9-81ED-4DB2-BD59-A6C34878D82A}">
                    <a16:rowId xmlns:a16="http://schemas.microsoft.com/office/drawing/2014/main" val="2133550237"/>
                  </a:ext>
                </a:extLst>
              </a:tr>
            </a:tbl>
          </a:graphicData>
        </a:graphic>
      </p:graphicFrame>
    </p:spTree>
    <p:extLst>
      <p:ext uri="{BB962C8B-B14F-4D97-AF65-F5344CB8AC3E}">
        <p14:creationId xmlns:p14="http://schemas.microsoft.com/office/powerpoint/2010/main" val="1994203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Category #1 – Immediate Need</a:t>
            </a:r>
          </a:p>
          <a:p>
            <a:endParaRPr lang="en-US" dirty="0"/>
          </a:p>
        </p:txBody>
      </p:sp>
      <p:graphicFrame>
        <p:nvGraphicFramePr>
          <p:cNvPr id="3" name="Table 2">
            <a:extLst>
              <a:ext uri="{FF2B5EF4-FFF2-40B4-BE49-F238E27FC236}">
                <a16:creationId xmlns:a16="http://schemas.microsoft.com/office/drawing/2014/main" id="{C1D37327-ABF9-695D-C51E-DEA044981590}"/>
              </a:ext>
            </a:extLst>
          </p:cNvPr>
          <p:cNvGraphicFramePr>
            <a:graphicFrameLocks noGrp="1"/>
          </p:cNvGraphicFramePr>
          <p:nvPr>
            <p:extLst>
              <p:ext uri="{D42A27DB-BD31-4B8C-83A1-F6EECF244321}">
                <p14:modId xmlns:p14="http://schemas.microsoft.com/office/powerpoint/2010/main" val="1935153425"/>
              </p:ext>
            </p:extLst>
          </p:nvPr>
        </p:nvGraphicFramePr>
        <p:xfrm>
          <a:off x="304800" y="742950"/>
          <a:ext cx="8382000" cy="4338270"/>
        </p:xfrm>
        <a:graphic>
          <a:graphicData uri="http://schemas.openxmlformats.org/drawingml/2006/table">
            <a:tbl>
              <a:tblPr firstRow="1" firstCol="1" bandRow="1">
                <a:tableStyleId>{93296810-A885-4BE3-A3E7-6D5BEEA58F35}</a:tableStyleId>
              </a:tblPr>
              <a:tblGrid>
                <a:gridCol w="990600">
                  <a:extLst>
                    <a:ext uri="{9D8B030D-6E8A-4147-A177-3AD203B41FA5}">
                      <a16:colId xmlns:a16="http://schemas.microsoft.com/office/drawing/2014/main" val="191233388"/>
                    </a:ext>
                  </a:extLst>
                </a:gridCol>
                <a:gridCol w="5410200">
                  <a:extLst>
                    <a:ext uri="{9D8B030D-6E8A-4147-A177-3AD203B41FA5}">
                      <a16:colId xmlns:a16="http://schemas.microsoft.com/office/drawing/2014/main" val="3130209606"/>
                    </a:ext>
                  </a:extLst>
                </a:gridCol>
                <a:gridCol w="1981200">
                  <a:extLst>
                    <a:ext uri="{9D8B030D-6E8A-4147-A177-3AD203B41FA5}">
                      <a16:colId xmlns:a16="http://schemas.microsoft.com/office/drawing/2014/main" val="2688417736"/>
                    </a:ext>
                  </a:extLst>
                </a:gridCol>
              </a:tblGrid>
              <a:tr h="323349">
                <a:tc>
                  <a:txBody>
                    <a:bodyPr/>
                    <a:lstStyle/>
                    <a:p>
                      <a:pPr marL="0" marR="0" algn="ctr">
                        <a:spcBef>
                          <a:spcPts val="0"/>
                        </a:spcBef>
                        <a:spcAft>
                          <a:spcPts val="0"/>
                        </a:spcAft>
                        <a:tabLst/>
                      </a:pPr>
                      <a:r>
                        <a:rPr lang="en-US" sz="1000" b="1" dirty="0">
                          <a:solidFill>
                            <a:srgbClr val="FFFFFF"/>
                          </a:solidFill>
                          <a:effectLst/>
                        </a:rPr>
                        <a:t>Need/Scenario</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000" b="1" dirty="0">
                          <a:solidFill>
                            <a:srgbClr val="FFFFFF"/>
                          </a:solidFill>
                          <a:effectLst/>
                        </a:rPr>
                        <a:t>Options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000" b="1" dirty="0">
                          <a:solidFill>
                            <a:srgbClr val="FFFFFF"/>
                          </a:solidFill>
                          <a:effectLst/>
                        </a:rPr>
                        <a:t>Recommendation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0784929"/>
                  </a:ext>
                </a:extLst>
              </a:tr>
              <a:tr h="2489250">
                <a:tc>
                  <a:txBody>
                    <a:bodyPr/>
                    <a:lstStyle/>
                    <a:p>
                      <a:pPr marL="0" marR="0">
                        <a:spcBef>
                          <a:spcPts val="0"/>
                        </a:spcBef>
                        <a:spcAft>
                          <a:spcPts val="0"/>
                        </a:spcAft>
                      </a:pPr>
                      <a:r>
                        <a:rPr lang="en-US" sz="800" dirty="0">
                          <a:effectLst/>
                        </a:rPr>
                        <a:t>Computer Equipment (for employees), Necessary Software, and File Storage and Sharing –Scenarios #2a, 2b, 2c, and 2d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spcBef>
                          <a:spcPts val="0"/>
                        </a:spcBef>
                        <a:spcAft>
                          <a:spcPts val="0"/>
                        </a:spcAft>
                      </a:pPr>
                      <a:r>
                        <a:rPr lang="en-US" sz="800" dirty="0">
                          <a:effectLst/>
                        </a:rPr>
                        <a:t>Each employee will have various computer equipment to use that has already been purchased while at the MPO. These include:</a:t>
                      </a:r>
                    </a:p>
                    <a:p>
                      <a:pPr marL="342900" marR="0" lvl="0" indent="-342900">
                        <a:spcBef>
                          <a:spcPts val="0"/>
                        </a:spcBef>
                        <a:spcAft>
                          <a:spcPts val="0"/>
                        </a:spcAft>
                        <a:buFont typeface="Symbol" panose="05050102010706020507" pitchFamily="18" charset="2"/>
                        <a:buChar char=""/>
                      </a:pPr>
                      <a:r>
                        <a:rPr lang="en-US" sz="800" dirty="0">
                          <a:effectLst/>
                        </a:rPr>
                        <a:t>Monitors</a:t>
                      </a:r>
                    </a:p>
                    <a:p>
                      <a:pPr marL="342900" marR="0" lvl="0" indent="-342900">
                        <a:spcBef>
                          <a:spcPts val="0"/>
                        </a:spcBef>
                        <a:spcAft>
                          <a:spcPts val="0"/>
                        </a:spcAft>
                        <a:buFont typeface="Symbol" panose="05050102010706020507" pitchFamily="18" charset="2"/>
                        <a:buChar char=""/>
                      </a:pPr>
                      <a:r>
                        <a:rPr lang="en-US" sz="800" dirty="0">
                          <a:effectLst/>
                        </a:rPr>
                        <a:t>Keyboard and mouse</a:t>
                      </a:r>
                    </a:p>
                    <a:p>
                      <a:pPr marL="342900" marR="0" lvl="0" indent="-342900">
                        <a:spcBef>
                          <a:spcPts val="0"/>
                        </a:spcBef>
                        <a:spcAft>
                          <a:spcPts val="0"/>
                        </a:spcAft>
                        <a:buFont typeface="Symbol" panose="05050102010706020507" pitchFamily="18" charset="2"/>
                        <a:buChar char=""/>
                      </a:pPr>
                      <a:r>
                        <a:rPr lang="en-US" sz="800" dirty="0">
                          <a:effectLst/>
                        </a:rPr>
                        <a:t>Computer (laptop/desktop)</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MMIT provides IT services for the MPO and has done so for several years. IT services are available through other companies such as ACCES, however each company provides roughly the same services.</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Microsoft products (word, excel, outlook, SharePoint, teams, etc.) would be secured through the IT vendor. Other software such as ESRI and QuickBooks will be purchased directly through the data vendor with funds that are currently budgeted.</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Currently, MIPA employees utilize a shared drive that is housed on a server located within the MPO. There are various software solutions available that would provide a similar setup for employees. These include:</a:t>
                      </a:r>
                    </a:p>
                    <a:p>
                      <a:pPr marL="342900" marR="0" lvl="0" indent="-342900">
                        <a:spcBef>
                          <a:spcPts val="0"/>
                        </a:spcBef>
                        <a:spcAft>
                          <a:spcPts val="0"/>
                        </a:spcAft>
                        <a:buFont typeface="Symbol" panose="05050102010706020507" pitchFamily="18" charset="2"/>
                        <a:buChar char=""/>
                      </a:pPr>
                      <a:r>
                        <a:rPr lang="en-US" sz="800" dirty="0">
                          <a:effectLst/>
                        </a:rPr>
                        <a:t>Dropbox - $1,000 a year</a:t>
                      </a:r>
                    </a:p>
                    <a:p>
                      <a:pPr marL="342900" marR="0" lvl="0" indent="-342900">
                        <a:spcBef>
                          <a:spcPts val="0"/>
                        </a:spcBef>
                        <a:spcAft>
                          <a:spcPts val="0"/>
                        </a:spcAft>
                        <a:buFont typeface="Symbol" panose="05050102010706020507" pitchFamily="18" charset="2"/>
                        <a:buChar char=""/>
                      </a:pPr>
                      <a:r>
                        <a:rPr lang="en-US" sz="800" dirty="0">
                          <a:effectLst/>
                        </a:rPr>
                        <a:t>Egnyte - $1,000 a year</a:t>
                      </a:r>
                    </a:p>
                    <a:p>
                      <a:pPr marL="342900" marR="0" lvl="0" indent="-342900">
                        <a:spcBef>
                          <a:spcPts val="0"/>
                        </a:spcBef>
                        <a:spcAft>
                          <a:spcPts val="0"/>
                        </a:spcAft>
                        <a:buFont typeface="Symbol" panose="05050102010706020507" pitchFamily="18" charset="2"/>
                        <a:buChar char=""/>
                      </a:pPr>
                      <a:r>
                        <a:rPr lang="en-US" sz="800" dirty="0">
                          <a:effectLst/>
                        </a:rPr>
                        <a:t>SharePoint – Included with Microsoft</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While consulting with MMIT they recommended the purchase of various hardware components to ensure a secure internal network. This includes a hardware firewall, ethernet switch, wireless access point, and a Packet Capture/Analysis device. This equipment is already utilized at the MPO for their internal network. The total cost for network equipment purchase would be $2,247.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spcBef>
                          <a:spcPts val="0"/>
                        </a:spcBef>
                        <a:spcAft>
                          <a:spcPts val="0"/>
                        </a:spcAft>
                      </a:pPr>
                      <a:r>
                        <a:rPr lang="en-US" sz="800">
                          <a:effectLst/>
                        </a:rPr>
                        <a:t>Utilize the existing computer equipment that employees use and will be available during the transition.</a:t>
                      </a:r>
                    </a:p>
                    <a:p>
                      <a:pPr marL="0" marR="0">
                        <a:spcBef>
                          <a:spcPts val="0"/>
                        </a:spcBef>
                        <a:spcAft>
                          <a:spcPts val="0"/>
                        </a:spcAft>
                      </a:pPr>
                      <a:r>
                        <a:rPr lang="en-US" sz="800">
                          <a:effectLst/>
                        </a:rPr>
                        <a:t> </a:t>
                      </a:r>
                    </a:p>
                    <a:p>
                      <a:pPr marL="0" marR="0">
                        <a:spcBef>
                          <a:spcPts val="0"/>
                        </a:spcBef>
                        <a:spcAft>
                          <a:spcPts val="0"/>
                        </a:spcAft>
                      </a:pPr>
                      <a:r>
                        <a:rPr lang="en-US" sz="800">
                          <a:effectLst/>
                        </a:rPr>
                        <a:t>Continue to use MMIT for IT services for familiarity and continuity. Continue to purchase Microsoft products through MMIT and securing other software directly as needed.</a:t>
                      </a:r>
                    </a:p>
                    <a:p>
                      <a:pPr marL="0" marR="0">
                        <a:spcBef>
                          <a:spcPts val="0"/>
                        </a:spcBef>
                        <a:spcAft>
                          <a:spcPts val="0"/>
                        </a:spcAft>
                      </a:pPr>
                      <a:r>
                        <a:rPr lang="en-US" sz="800">
                          <a:effectLst/>
                        </a:rPr>
                        <a:t> </a:t>
                      </a:r>
                    </a:p>
                    <a:p>
                      <a:pPr marL="0" marR="0">
                        <a:spcBef>
                          <a:spcPts val="0"/>
                        </a:spcBef>
                        <a:spcAft>
                          <a:spcPts val="0"/>
                        </a:spcAft>
                      </a:pPr>
                      <a:r>
                        <a:rPr lang="en-US" sz="800">
                          <a:effectLst/>
                        </a:rPr>
                        <a:t>Utilize SharePoint as MIPA’s file storage and sharing software due to the cost being included with the Microsoft Office Suite. It can be mounted to each computer internally to mimic the exact file storage and sharing structure that is currently utilized.</a:t>
                      </a:r>
                    </a:p>
                    <a:p>
                      <a:pPr marL="0" marR="0">
                        <a:spcBef>
                          <a:spcPts val="0"/>
                        </a:spcBef>
                        <a:spcAft>
                          <a:spcPts val="0"/>
                        </a:spcAft>
                      </a:pPr>
                      <a:r>
                        <a:rPr lang="en-US" sz="800">
                          <a:effectLst/>
                        </a:rPr>
                        <a:t> </a:t>
                      </a:r>
                    </a:p>
                    <a:p>
                      <a:pPr marL="0" marR="0">
                        <a:spcBef>
                          <a:spcPts val="0"/>
                        </a:spcBef>
                        <a:spcAft>
                          <a:spcPts val="0"/>
                        </a:spcAft>
                      </a:pPr>
                      <a:r>
                        <a:rPr lang="en-US" sz="800">
                          <a:effectLst/>
                        </a:rPr>
                        <a:t>Once an office is selected, and as needed, purchase the required networking equipment.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extLst>
                  <a:ext uri="{0D108BD9-81ED-4DB2-BD59-A6C34878D82A}">
                    <a16:rowId xmlns:a16="http://schemas.microsoft.com/office/drawing/2014/main" val="2677719576"/>
                  </a:ext>
                </a:extLst>
              </a:tr>
              <a:tr h="595064">
                <a:tc>
                  <a:txBody>
                    <a:bodyPr/>
                    <a:lstStyle/>
                    <a:p>
                      <a:pPr marL="0" marR="0">
                        <a:spcBef>
                          <a:spcPts val="0"/>
                        </a:spcBef>
                        <a:spcAft>
                          <a:spcPts val="0"/>
                        </a:spcAft>
                      </a:pPr>
                      <a:r>
                        <a:rPr lang="en-US" sz="800" dirty="0">
                          <a:effectLst/>
                        </a:rPr>
                        <a:t>Website and other technology access – All Scenarios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spcBef>
                          <a:spcPts val="0"/>
                        </a:spcBef>
                        <a:spcAft>
                          <a:spcPts val="0"/>
                        </a:spcAft>
                      </a:pPr>
                      <a:r>
                        <a:rPr lang="en-US" sz="800">
                          <a:effectLst/>
                        </a:rPr>
                        <a:t>MIPA and associated organizational websites (CIRTPA, HTFs) all utilize wordpress.com. Each website was developed specifically within the wordpress.com environment. There is other software to use for website development however staff has access to each website and having each website within the same environment is beneficial to updating each website.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spcBef>
                          <a:spcPts val="0"/>
                        </a:spcBef>
                        <a:spcAft>
                          <a:spcPts val="0"/>
                        </a:spcAft>
                      </a:pPr>
                      <a:r>
                        <a:rPr lang="en-US" sz="800" dirty="0">
                          <a:effectLst/>
                        </a:rPr>
                        <a:t>Continue to use wordpress.com for the website. In the future, investigate completing a website refresh for MIPA and associated organizations.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extLst>
                  <a:ext uri="{0D108BD9-81ED-4DB2-BD59-A6C34878D82A}">
                    <a16:rowId xmlns:a16="http://schemas.microsoft.com/office/drawing/2014/main" val="3330930081"/>
                  </a:ext>
                </a:extLst>
              </a:tr>
              <a:tr h="859537">
                <a:tc>
                  <a:txBody>
                    <a:bodyPr/>
                    <a:lstStyle/>
                    <a:p>
                      <a:pPr marL="0" marR="0">
                        <a:spcBef>
                          <a:spcPts val="0"/>
                        </a:spcBef>
                        <a:spcAft>
                          <a:spcPts val="0"/>
                        </a:spcAft>
                      </a:pPr>
                      <a:r>
                        <a:rPr lang="en-US" sz="800" dirty="0">
                          <a:effectLst/>
                        </a:rPr>
                        <a:t>Policies and procedures booklet/manual, employee handbook, and job descriptions – All Scenarios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spcBef>
                          <a:spcPts val="0"/>
                        </a:spcBef>
                        <a:spcAft>
                          <a:spcPts val="0"/>
                        </a:spcAft>
                      </a:pPr>
                      <a:r>
                        <a:rPr lang="en-US" sz="800" dirty="0">
                          <a:effectLst/>
                        </a:rPr>
                        <a:t>Draft policies and procedures manual, employee handbook, and job descriptions will be provided to the Board for review and approval. They will be based on the MPO’s documentation due to familiarity. The MPO recently updated all of their policies and associated materials so they are the most relevant documentation available.</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Other policies and procedures and employee handbook are available for review, however the MPO is the most relevant set of documents to meet federal requirements and which staff is most familiar.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spcBef>
                          <a:spcPts val="0"/>
                        </a:spcBef>
                        <a:spcAft>
                          <a:spcPts val="0"/>
                        </a:spcAft>
                      </a:pPr>
                      <a:r>
                        <a:rPr lang="en-US" sz="800" dirty="0">
                          <a:effectLst/>
                        </a:rPr>
                        <a:t>Adopt a modified policies and procedures manual, employee handbook, and job descriptions.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extLst>
                  <a:ext uri="{0D108BD9-81ED-4DB2-BD59-A6C34878D82A}">
                    <a16:rowId xmlns:a16="http://schemas.microsoft.com/office/drawing/2014/main" val="2911679501"/>
                  </a:ext>
                </a:extLst>
              </a:tr>
            </a:tbl>
          </a:graphicData>
        </a:graphic>
      </p:graphicFrame>
    </p:spTree>
    <p:extLst>
      <p:ext uri="{BB962C8B-B14F-4D97-AF65-F5344CB8AC3E}">
        <p14:creationId xmlns:p14="http://schemas.microsoft.com/office/powerpoint/2010/main" val="1381884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000" dirty="0">
                <a:cs typeface="Times New Roman" panose="02020603050405020304" pitchFamily="18" charset="0"/>
              </a:rPr>
              <a:t>Category #2 – Necessary items in a reasonable time frame</a:t>
            </a:r>
          </a:p>
          <a:p>
            <a:endParaRPr lang="en-US" dirty="0"/>
          </a:p>
        </p:txBody>
      </p:sp>
      <p:graphicFrame>
        <p:nvGraphicFramePr>
          <p:cNvPr id="2" name="Table 1">
            <a:extLst>
              <a:ext uri="{FF2B5EF4-FFF2-40B4-BE49-F238E27FC236}">
                <a16:creationId xmlns:a16="http://schemas.microsoft.com/office/drawing/2014/main" id="{0D43028F-290F-37D5-1D25-388361C0F5B5}"/>
              </a:ext>
            </a:extLst>
          </p:cNvPr>
          <p:cNvGraphicFramePr>
            <a:graphicFrameLocks noGrp="1"/>
          </p:cNvGraphicFramePr>
          <p:nvPr>
            <p:extLst>
              <p:ext uri="{D42A27DB-BD31-4B8C-83A1-F6EECF244321}">
                <p14:modId xmlns:p14="http://schemas.microsoft.com/office/powerpoint/2010/main" val="2512642657"/>
              </p:ext>
            </p:extLst>
          </p:nvPr>
        </p:nvGraphicFramePr>
        <p:xfrm>
          <a:off x="152400" y="666751"/>
          <a:ext cx="8763000" cy="4384967"/>
        </p:xfrm>
        <a:graphic>
          <a:graphicData uri="http://schemas.openxmlformats.org/drawingml/2006/table">
            <a:tbl>
              <a:tblPr firstRow="1" firstCol="1" bandRow="1">
                <a:tableStyleId>{93296810-A885-4BE3-A3E7-6D5BEEA58F35}</a:tableStyleId>
              </a:tblPr>
              <a:tblGrid>
                <a:gridCol w="838200">
                  <a:extLst>
                    <a:ext uri="{9D8B030D-6E8A-4147-A177-3AD203B41FA5}">
                      <a16:colId xmlns:a16="http://schemas.microsoft.com/office/drawing/2014/main" val="4118562874"/>
                    </a:ext>
                  </a:extLst>
                </a:gridCol>
                <a:gridCol w="6553200">
                  <a:extLst>
                    <a:ext uri="{9D8B030D-6E8A-4147-A177-3AD203B41FA5}">
                      <a16:colId xmlns:a16="http://schemas.microsoft.com/office/drawing/2014/main" val="3739969650"/>
                    </a:ext>
                  </a:extLst>
                </a:gridCol>
                <a:gridCol w="1371600">
                  <a:extLst>
                    <a:ext uri="{9D8B030D-6E8A-4147-A177-3AD203B41FA5}">
                      <a16:colId xmlns:a16="http://schemas.microsoft.com/office/drawing/2014/main" val="852514905"/>
                    </a:ext>
                  </a:extLst>
                </a:gridCol>
              </a:tblGrid>
              <a:tr h="133303">
                <a:tc>
                  <a:txBody>
                    <a:bodyPr/>
                    <a:lstStyle/>
                    <a:p>
                      <a:pPr marL="0" marR="0" algn="ctr">
                        <a:spcBef>
                          <a:spcPts val="0"/>
                        </a:spcBef>
                        <a:spcAft>
                          <a:spcPts val="0"/>
                        </a:spcAft>
                      </a:pPr>
                      <a:r>
                        <a:rPr lang="en-US" sz="900" dirty="0">
                          <a:effectLst/>
                        </a:rPr>
                        <a:t>Need/Scenario</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lgn="ctr">
                        <a:spcBef>
                          <a:spcPts val="0"/>
                        </a:spcBef>
                        <a:spcAft>
                          <a:spcPts val="0"/>
                        </a:spcAft>
                      </a:pPr>
                      <a:r>
                        <a:rPr lang="en-US" sz="900" dirty="0">
                          <a:effectLst/>
                        </a:rPr>
                        <a:t>Options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lgn="ctr">
                        <a:spcBef>
                          <a:spcPts val="0"/>
                        </a:spcBef>
                        <a:spcAft>
                          <a:spcPts val="0"/>
                        </a:spcAft>
                      </a:pPr>
                      <a:r>
                        <a:rPr lang="en-US" sz="900" dirty="0">
                          <a:effectLst/>
                        </a:rPr>
                        <a:t>Recommendation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extLst>
                  <a:ext uri="{0D108BD9-81ED-4DB2-BD59-A6C34878D82A}">
                    <a16:rowId xmlns:a16="http://schemas.microsoft.com/office/drawing/2014/main" val="3206395936"/>
                  </a:ext>
                </a:extLst>
              </a:tr>
              <a:tr h="2906687">
                <a:tc>
                  <a:txBody>
                    <a:bodyPr/>
                    <a:lstStyle/>
                    <a:p>
                      <a:pPr marL="0" marR="0">
                        <a:spcBef>
                          <a:spcPts val="0"/>
                        </a:spcBef>
                        <a:spcAft>
                          <a:spcPts val="0"/>
                        </a:spcAft>
                      </a:pPr>
                      <a:r>
                        <a:rPr lang="en-US" sz="800" dirty="0">
                          <a:effectLst/>
                        </a:rPr>
                        <a:t>Office Space – including internet access and phone services – Scenario #2d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tc>
                  <a:txBody>
                    <a:bodyPr/>
                    <a:lstStyle/>
                    <a:p>
                      <a:pPr marL="0" marR="0">
                        <a:spcBef>
                          <a:spcPts val="0"/>
                        </a:spcBef>
                        <a:spcAft>
                          <a:spcPts val="0"/>
                        </a:spcAft>
                      </a:pPr>
                      <a:r>
                        <a:rPr lang="en-US" sz="800" dirty="0">
                          <a:effectLst/>
                        </a:rPr>
                        <a:t>As previously discussed, there are a variety of options available to MIPA for office space. In scenario #2d MIPA would rent office space in a traditional office environment. Options include:</a:t>
                      </a:r>
                    </a:p>
                    <a:p>
                      <a:pPr marL="342900" marR="0" lvl="0" indent="-342900">
                        <a:spcBef>
                          <a:spcPts val="0"/>
                        </a:spcBef>
                        <a:spcAft>
                          <a:spcPts val="0"/>
                        </a:spcAft>
                        <a:buFont typeface="Symbol" panose="05050102010706020507" pitchFamily="18" charset="2"/>
                        <a:buChar char=""/>
                      </a:pPr>
                      <a:r>
                        <a:rPr lang="en-US" sz="800" dirty="0">
                          <a:effectLst/>
                        </a:rPr>
                        <a:t>Renting space in the Des Moines metro area</a:t>
                      </a:r>
                    </a:p>
                    <a:p>
                      <a:pPr marL="342900" marR="0" lvl="0" indent="-342900">
                        <a:spcBef>
                          <a:spcPts val="0"/>
                        </a:spcBef>
                        <a:spcAft>
                          <a:spcPts val="0"/>
                        </a:spcAft>
                        <a:buFont typeface="Symbol" panose="05050102010706020507" pitchFamily="18" charset="2"/>
                        <a:buChar char=""/>
                      </a:pPr>
                      <a:r>
                        <a:rPr lang="en-US" sz="800" dirty="0">
                          <a:effectLst/>
                        </a:rPr>
                        <a:t>Renting space outside of the Des Moines metro in a larger community or county seat</a:t>
                      </a:r>
                    </a:p>
                    <a:p>
                      <a:pPr marL="342900" marR="0" lvl="0" indent="-342900">
                        <a:spcBef>
                          <a:spcPts val="0"/>
                        </a:spcBef>
                        <a:spcAft>
                          <a:spcPts val="0"/>
                        </a:spcAft>
                        <a:buFont typeface="Symbol" panose="05050102010706020507" pitchFamily="18" charset="2"/>
                        <a:buChar char=""/>
                      </a:pPr>
                      <a:r>
                        <a:rPr lang="en-US" sz="800" dirty="0">
                          <a:effectLst/>
                        </a:rPr>
                        <a:t>Renting/purchasing space in a smaller community</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MIPA has the budget to accommodate a variety of alternatives. During the October MIPA Executive Committee Meeting staff presented a variety of office space options across the Des Moines Metro Area that were all within the existing budgeted amount of $26,329. The Des Moines Metro was chosen due to the higher rent costs to illustrate the large number of potential options available.</a:t>
                      </a:r>
                    </a:p>
                    <a:p>
                      <a:pPr marL="0" marR="0">
                        <a:spcBef>
                          <a:spcPts val="0"/>
                        </a:spcBef>
                        <a:spcAft>
                          <a:spcPts val="0"/>
                        </a:spcAft>
                        <a:tabLst/>
                      </a:pPr>
                      <a:r>
                        <a:rPr lang="en-US" sz="800" dirty="0">
                          <a:effectLst/>
                        </a:rPr>
                        <a:t> </a:t>
                      </a:r>
                    </a:p>
                    <a:p>
                      <a:pPr marL="0" marR="0">
                        <a:spcBef>
                          <a:spcPts val="0"/>
                        </a:spcBef>
                        <a:spcAft>
                          <a:spcPts val="0"/>
                        </a:spcAft>
                      </a:pPr>
                      <a:r>
                        <a:rPr lang="en-US" sz="800" dirty="0">
                          <a:effectLst/>
                        </a:rPr>
                        <a:t>MIPA can also have a satellite office elsewhere in the region. Since both Des Moines and Ames are their own MSAs and MIPA does a significant amount of housing and other related work in Story County, it would make sense to have additional staff capacity in that area. MIPA also expects to continue to administer the SCHT and local presence has been requested at various times over the years.</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If office space cannot be secured by April 1 or if a preferred site is not ready in time, staff can work remotely until the office location is secured.</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Depending on office location, internet may or may not be provided. There is already funding in the budget to purchase internet if the office location does not have it available. </a:t>
                      </a:r>
                    </a:p>
                    <a:p>
                      <a:pPr marL="0" marR="0">
                        <a:spcBef>
                          <a:spcPts val="0"/>
                        </a:spcBef>
                        <a:spcAft>
                          <a:spcPts val="0"/>
                        </a:spcAft>
                      </a:pPr>
                      <a:r>
                        <a:rPr lang="en-US" sz="800" dirty="0">
                          <a:effectLst/>
                        </a:rPr>
                        <a:t> </a:t>
                      </a:r>
                    </a:p>
                    <a:p>
                      <a:pPr marL="0" marR="0">
                        <a:spcBef>
                          <a:spcPts val="0"/>
                        </a:spcBef>
                        <a:spcAft>
                          <a:spcPts val="0"/>
                        </a:spcAft>
                      </a:pPr>
                      <a:r>
                        <a:rPr lang="en-US" sz="800" dirty="0">
                          <a:effectLst/>
                        </a:rPr>
                        <a:t>MMIT has provided a cost for office phones and phone services for $1,688 a year.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tc>
                  <a:txBody>
                    <a:bodyPr/>
                    <a:lstStyle/>
                    <a:p>
                      <a:pPr marL="0" marR="0">
                        <a:spcBef>
                          <a:spcPts val="0"/>
                        </a:spcBef>
                        <a:spcAft>
                          <a:spcPts val="0"/>
                        </a:spcAft>
                      </a:pPr>
                      <a:r>
                        <a:rPr lang="en-US" sz="800">
                          <a:effectLst/>
                        </a:rPr>
                        <a:t>Find an office somewhere within the Des Moines Metro area to fit four staff people due to the area’s central location within MIPA’s planning area and the residences of existing staff.</a:t>
                      </a:r>
                    </a:p>
                    <a:p>
                      <a:pPr marL="0" marR="0">
                        <a:spcBef>
                          <a:spcPts val="0"/>
                        </a:spcBef>
                        <a:spcAft>
                          <a:spcPts val="0"/>
                        </a:spcAft>
                      </a:pPr>
                      <a:r>
                        <a:rPr lang="en-US" sz="800">
                          <a:effectLst/>
                        </a:rPr>
                        <a:t> </a:t>
                      </a:r>
                    </a:p>
                    <a:p>
                      <a:pPr marL="0" marR="0">
                        <a:spcBef>
                          <a:spcPts val="0"/>
                        </a:spcBef>
                        <a:spcAft>
                          <a:spcPts val="0"/>
                        </a:spcAft>
                      </a:pPr>
                      <a:r>
                        <a:rPr lang="en-US" sz="800">
                          <a:effectLst/>
                        </a:rPr>
                        <a:t>Work with Story County to rent enough space for a desk to have a staff person present on a weekly basis.</a:t>
                      </a:r>
                    </a:p>
                    <a:p>
                      <a:pPr marL="0" marR="0">
                        <a:spcBef>
                          <a:spcPts val="0"/>
                        </a:spcBef>
                        <a:spcAft>
                          <a:spcPts val="0"/>
                        </a:spcAft>
                      </a:pPr>
                      <a:r>
                        <a:rPr lang="en-US" sz="800">
                          <a:effectLst/>
                        </a:rPr>
                        <a:t> </a:t>
                      </a:r>
                    </a:p>
                    <a:p>
                      <a:pPr marL="0" marR="0">
                        <a:spcBef>
                          <a:spcPts val="0"/>
                        </a:spcBef>
                        <a:spcAft>
                          <a:spcPts val="0"/>
                        </a:spcAft>
                      </a:pPr>
                      <a:r>
                        <a:rPr lang="en-US" sz="800">
                          <a:effectLst/>
                        </a:rPr>
                        <a:t>Utilize an Internet service provider at the location chosen for office space. Utilize MMIT to establish a phone system.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extLst>
                  <a:ext uri="{0D108BD9-81ED-4DB2-BD59-A6C34878D82A}">
                    <a16:rowId xmlns:a16="http://schemas.microsoft.com/office/drawing/2014/main" val="1980614151"/>
                  </a:ext>
                </a:extLst>
              </a:tr>
              <a:tr h="355475">
                <a:tc>
                  <a:txBody>
                    <a:bodyPr/>
                    <a:lstStyle/>
                    <a:p>
                      <a:pPr marL="0" marR="0">
                        <a:spcBef>
                          <a:spcPts val="0"/>
                        </a:spcBef>
                        <a:spcAft>
                          <a:spcPts val="0"/>
                        </a:spcAft>
                      </a:pPr>
                      <a:r>
                        <a:rPr lang="en-US" sz="800" dirty="0">
                          <a:effectLst/>
                        </a:rPr>
                        <a:t>Office furniture and desks – Scenario #2d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tc>
                  <a:txBody>
                    <a:bodyPr/>
                    <a:lstStyle/>
                    <a:p>
                      <a:pPr marL="0" marR="0">
                        <a:spcBef>
                          <a:spcPts val="0"/>
                        </a:spcBef>
                        <a:spcAft>
                          <a:spcPts val="0"/>
                        </a:spcAft>
                      </a:pPr>
                      <a:r>
                        <a:rPr lang="en-US" sz="800">
                          <a:effectLst/>
                        </a:rPr>
                        <a:t>Various new and used office furniture and desks area available from several retailers. Around $3,000 is available in the budget for purchasing basic items.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tc>
                  <a:txBody>
                    <a:bodyPr/>
                    <a:lstStyle/>
                    <a:p>
                      <a:pPr marL="0" marR="0">
                        <a:spcBef>
                          <a:spcPts val="0"/>
                        </a:spcBef>
                        <a:spcAft>
                          <a:spcPts val="0"/>
                        </a:spcAft>
                      </a:pPr>
                      <a:r>
                        <a:rPr lang="en-US" sz="800">
                          <a:effectLst/>
                        </a:rPr>
                        <a:t>Purchase needed used items from a reputable office supply or furniture store.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extLst>
                  <a:ext uri="{0D108BD9-81ED-4DB2-BD59-A6C34878D82A}">
                    <a16:rowId xmlns:a16="http://schemas.microsoft.com/office/drawing/2014/main" val="1058148745"/>
                  </a:ext>
                </a:extLst>
              </a:tr>
              <a:tr h="947934">
                <a:tc>
                  <a:txBody>
                    <a:bodyPr/>
                    <a:lstStyle/>
                    <a:p>
                      <a:pPr marL="0" marR="0">
                        <a:spcBef>
                          <a:spcPts val="0"/>
                        </a:spcBef>
                        <a:spcAft>
                          <a:spcPts val="0"/>
                        </a:spcAft>
                      </a:pPr>
                      <a:r>
                        <a:rPr lang="en-US" sz="800" dirty="0">
                          <a:effectLst/>
                        </a:rPr>
                        <a:t>General office printing, copying, and postage – Scenario #2d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tc>
                  <a:txBody>
                    <a:bodyPr/>
                    <a:lstStyle/>
                    <a:p>
                      <a:pPr marL="0" marR="0">
                        <a:spcBef>
                          <a:spcPts val="0"/>
                        </a:spcBef>
                        <a:spcAft>
                          <a:spcPts val="0"/>
                        </a:spcAft>
                      </a:pPr>
                      <a:r>
                        <a:rPr lang="en-US" sz="800">
                          <a:effectLst/>
                        </a:rPr>
                        <a:t>Staff has received two quotes for the use of a copier and printer (combination machine) that can either be purchased outright or leased.</a:t>
                      </a:r>
                    </a:p>
                    <a:p>
                      <a:pPr marL="342900" marR="0" lvl="0" indent="-342900">
                        <a:spcBef>
                          <a:spcPts val="0"/>
                        </a:spcBef>
                        <a:spcAft>
                          <a:spcPts val="0"/>
                        </a:spcAft>
                        <a:buFont typeface="Symbol" panose="05050102010706020507" pitchFamily="18" charset="2"/>
                        <a:buChar char=""/>
                      </a:pPr>
                      <a:r>
                        <a:rPr lang="en-US" sz="800" u="sng">
                          <a:effectLst/>
                          <a:hlinkClick r:id="rId3"/>
                        </a:rPr>
                        <a:t>Option 1</a:t>
                      </a:r>
                      <a:endParaRPr lang="en-US" sz="800">
                        <a:effectLst/>
                      </a:endParaRPr>
                    </a:p>
                    <a:p>
                      <a:pPr marL="342900" marR="0" lvl="0" indent="-342900">
                        <a:spcBef>
                          <a:spcPts val="0"/>
                        </a:spcBef>
                        <a:spcAft>
                          <a:spcPts val="0"/>
                        </a:spcAft>
                        <a:buFont typeface="Symbol" panose="05050102010706020507" pitchFamily="18" charset="2"/>
                        <a:buChar char=""/>
                      </a:pPr>
                      <a:r>
                        <a:rPr lang="en-US" sz="800" u="sng">
                          <a:effectLst/>
                          <a:hlinkClick r:id="rId4"/>
                        </a:rPr>
                        <a:t>Option 2</a:t>
                      </a:r>
                      <a:endParaRPr lang="en-US" sz="800">
                        <a:effectLst/>
                      </a:endParaRPr>
                    </a:p>
                    <a:p>
                      <a:pPr marL="0" marR="0">
                        <a:spcBef>
                          <a:spcPts val="0"/>
                        </a:spcBef>
                        <a:spcAft>
                          <a:spcPts val="0"/>
                        </a:spcAft>
                      </a:pPr>
                      <a:r>
                        <a:rPr lang="en-US" sz="800">
                          <a:effectLst/>
                        </a:rPr>
                        <a:t> </a:t>
                      </a:r>
                    </a:p>
                    <a:p>
                      <a:pPr marL="0" marR="0">
                        <a:spcBef>
                          <a:spcPts val="0"/>
                        </a:spcBef>
                        <a:spcAft>
                          <a:spcPts val="0"/>
                        </a:spcAft>
                      </a:pPr>
                      <a:r>
                        <a:rPr lang="en-US" sz="800">
                          <a:effectLst/>
                        </a:rPr>
                        <a:t>Both options come with maintenance, service, and a printing allocation included.</a:t>
                      </a:r>
                    </a:p>
                    <a:p>
                      <a:pPr marL="0" marR="0">
                        <a:spcBef>
                          <a:spcPts val="0"/>
                        </a:spcBef>
                        <a:spcAft>
                          <a:spcPts val="0"/>
                        </a:spcAft>
                      </a:pPr>
                      <a:r>
                        <a:rPr lang="en-US" sz="800">
                          <a:effectLst/>
                        </a:rPr>
                        <a:t> </a:t>
                      </a:r>
                    </a:p>
                    <a:p>
                      <a:pPr marL="0" marR="0">
                        <a:spcBef>
                          <a:spcPts val="0"/>
                        </a:spcBef>
                        <a:spcAft>
                          <a:spcPts val="0"/>
                        </a:spcAft>
                      </a:pPr>
                      <a:r>
                        <a:rPr lang="en-US" sz="800">
                          <a:effectLst/>
                        </a:rPr>
                        <a:t>The MPO utilizes a postage machine with a yearly rent of $1,000 on top of the postage cost. MIPA could bulk purchase stamps without paying rent on a machine.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tc>
                  <a:txBody>
                    <a:bodyPr/>
                    <a:lstStyle/>
                    <a:p>
                      <a:pPr marL="0" marR="0">
                        <a:spcBef>
                          <a:spcPts val="0"/>
                        </a:spcBef>
                        <a:spcAft>
                          <a:spcPts val="0"/>
                        </a:spcAft>
                      </a:pPr>
                      <a:r>
                        <a:rPr lang="en-US" sz="800" dirty="0">
                          <a:effectLst/>
                        </a:rPr>
                        <a:t>Lease Option 2 (the least expensive version) for printing and copying services. Bulk purchase postage stamps for office use.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nchor="ctr"/>
                </a:tc>
                <a:extLst>
                  <a:ext uri="{0D108BD9-81ED-4DB2-BD59-A6C34878D82A}">
                    <a16:rowId xmlns:a16="http://schemas.microsoft.com/office/drawing/2014/main" val="254511564"/>
                  </a:ext>
                </a:extLst>
              </a:tr>
            </a:tbl>
          </a:graphicData>
        </a:graphic>
      </p:graphicFrame>
    </p:spTree>
    <p:extLst>
      <p:ext uri="{BB962C8B-B14F-4D97-AF65-F5344CB8AC3E}">
        <p14:creationId xmlns:p14="http://schemas.microsoft.com/office/powerpoint/2010/main" val="3712710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000" dirty="0">
                <a:cs typeface="Times New Roman" panose="02020603050405020304" pitchFamily="18" charset="0"/>
              </a:rPr>
              <a:t>Category #2 – Necessary items in a reasonable time frame</a:t>
            </a:r>
          </a:p>
          <a:p>
            <a:endParaRPr lang="en-US" dirty="0"/>
          </a:p>
        </p:txBody>
      </p:sp>
      <p:graphicFrame>
        <p:nvGraphicFramePr>
          <p:cNvPr id="3" name="Table 2">
            <a:extLst>
              <a:ext uri="{FF2B5EF4-FFF2-40B4-BE49-F238E27FC236}">
                <a16:creationId xmlns:a16="http://schemas.microsoft.com/office/drawing/2014/main" id="{1E530F64-7EE5-1EA6-014B-C7CBE8601525}"/>
              </a:ext>
            </a:extLst>
          </p:cNvPr>
          <p:cNvGraphicFramePr>
            <a:graphicFrameLocks noGrp="1"/>
          </p:cNvGraphicFramePr>
          <p:nvPr>
            <p:extLst>
              <p:ext uri="{D42A27DB-BD31-4B8C-83A1-F6EECF244321}">
                <p14:modId xmlns:p14="http://schemas.microsoft.com/office/powerpoint/2010/main" val="973669275"/>
              </p:ext>
            </p:extLst>
          </p:nvPr>
        </p:nvGraphicFramePr>
        <p:xfrm>
          <a:off x="1295400" y="1200150"/>
          <a:ext cx="6369685" cy="3291840"/>
        </p:xfrm>
        <a:graphic>
          <a:graphicData uri="http://schemas.openxmlformats.org/drawingml/2006/table">
            <a:tbl>
              <a:tblPr firstRow="1" firstCol="1" bandRow="1">
                <a:tableStyleId>{93296810-A885-4BE3-A3E7-6D5BEEA58F35}</a:tableStyleId>
              </a:tblPr>
              <a:tblGrid>
                <a:gridCol w="1083310">
                  <a:extLst>
                    <a:ext uri="{9D8B030D-6E8A-4147-A177-3AD203B41FA5}">
                      <a16:colId xmlns:a16="http://schemas.microsoft.com/office/drawing/2014/main" val="1430573490"/>
                    </a:ext>
                  </a:extLst>
                </a:gridCol>
                <a:gridCol w="2971165">
                  <a:extLst>
                    <a:ext uri="{9D8B030D-6E8A-4147-A177-3AD203B41FA5}">
                      <a16:colId xmlns:a16="http://schemas.microsoft.com/office/drawing/2014/main" val="1185764780"/>
                    </a:ext>
                  </a:extLst>
                </a:gridCol>
                <a:gridCol w="2315210">
                  <a:extLst>
                    <a:ext uri="{9D8B030D-6E8A-4147-A177-3AD203B41FA5}">
                      <a16:colId xmlns:a16="http://schemas.microsoft.com/office/drawing/2014/main" val="124081842"/>
                    </a:ext>
                  </a:extLst>
                </a:gridCol>
              </a:tblGrid>
              <a:tr h="0">
                <a:tc>
                  <a:txBody>
                    <a:bodyPr/>
                    <a:lstStyle/>
                    <a:p>
                      <a:pPr marL="0" marR="0" algn="ctr">
                        <a:spcBef>
                          <a:spcPts val="0"/>
                        </a:spcBef>
                        <a:spcAft>
                          <a:spcPts val="0"/>
                        </a:spcAft>
                      </a:pPr>
                      <a:r>
                        <a:rPr lang="en-US" sz="1200" dirty="0">
                          <a:effectLst/>
                        </a:rPr>
                        <a:t>Need/Scenario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lgn="ctr">
                        <a:spcBef>
                          <a:spcPts val="0"/>
                        </a:spcBef>
                        <a:spcAft>
                          <a:spcPts val="0"/>
                        </a:spcAft>
                      </a:pPr>
                      <a:r>
                        <a:rPr lang="en-US" sz="1200" dirty="0">
                          <a:effectLst/>
                        </a:rPr>
                        <a:t>Options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lgn="ctr">
                        <a:spcBef>
                          <a:spcPts val="0"/>
                        </a:spcBef>
                        <a:spcAft>
                          <a:spcPts val="0"/>
                        </a:spcAft>
                      </a:pPr>
                      <a:r>
                        <a:rPr lang="en-US" sz="1200" dirty="0">
                          <a:effectLst/>
                        </a:rPr>
                        <a:t>Recommendation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extLst>
                  <a:ext uri="{0D108BD9-81ED-4DB2-BD59-A6C34878D82A}">
                    <a16:rowId xmlns:a16="http://schemas.microsoft.com/office/drawing/2014/main" val="1219545152"/>
                  </a:ext>
                </a:extLst>
              </a:tr>
              <a:tr h="0">
                <a:tc>
                  <a:txBody>
                    <a:bodyPr/>
                    <a:lstStyle/>
                    <a:p>
                      <a:pPr marL="0" marR="0">
                        <a:spcBef>
                          <a:spcPts val="0"/>
                        </a:spcBef>
                        <a:spcAft>
                          <a:spcPts val="0"/>
                        </a:spcAft>
                      </a:pPr>
                      <a:r>
                        <a:rPr lang="en-US" sz="1200" dirty="0">
                          <a:effectLst/>
                        </a:rPr>
                        <a:t>Meeting Space – Scenario #2a, 2b, 2c, and 2d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200" dirty="0">
                          <a:effectLst/>
                        </a:rPr>
                        <a:t>There are many meeting spaces available for use. MIPA will most likely not be utilizing an office space which can accommodate large meetings, therefore MIPA may occasionally a need larger space when virtual is not appropriate. </a:t>
                      </a:r>
                    </a:p>
                    <a:p>
                      <a:pPr marL="0" marR="0">
                        <a:spcBef>
                          <a:spcPts val="0"/>
                        </a:spcBef>
                        <a:spcAft>
                          <a:spcPts val="0"/>
                        </a:spcAft>
                      </a:pPr>
                      <a:r>
                        <a:rPr lang="en-US" sz="1200" dirty="0">
                          <a:effectLst/>
                        </a:rPr>
                        <a:t> </a:t>
                      </a:r>
                    </a:p>
                    <a:p>
                      <a:pPr marL="0" marR="0">
                        <a:spcBef>
                          <a:spcPts val="0"/>
                        </a:spcBef>
                        <a:spcAft>
                          <a:spcPts val="0"/>
                        </a:spcAft>
                      </a:pPr>
                      <a:r>
                        <a:rPr lang="en-US" sz="1200" dirty="0">
                          <a:effectLst/>
                        </a:rPr>
                        <a:t>When a larger space is needed, meetings can be held throughout the MIPA region at member's available meeting space. The MPO has also offered to allow MIPA use its space for a nominal fee.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200">
                          <a:effectLst/>
                        </a:rPr>
                        <a:t>When a larger meeting space is needed, MIPA will make arrangements to find a suitable location specific to the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7112795"/>
                  </a:ext>
                </a:extLst>
              </a:tr>
              <a:tr h="0">
                <a:tc>
                  <a:txBody>
                    <a:bodyPr/>
                    <a:lstStyle/>
                    <a:p>
                      <a:pPr marL="0" marR="0">
                        <a:spcBef>
                          <a:spcPts val="0"/>
                        </a:spcBef>
                        <a:spcAft>
                          <a:spcPts val="0"/>
                        </a:spcAft>
                      </a:pPr>
                      <a:r>
                        <a:rPr lang="en-US" sz="1200" dirty="0">
                          <a:effectLst/>
                        </a:rPr>
                        <a:t>OSHA and other required HR posters –Scenario #2a, 2b, 2c, and 2d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200">
                          <a:effectLst/>
                        </a:rPr>
                        <a:t>There are HR firms that do provide these services. Staff can also research needed postings and request them from the prerequisite state or federal departments.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200" dirty="0">
                          <a:effectLst/>
                        </a:rPr>
                        <a:t>Utilize existing staff to collect and display OSHA and other HR related materials.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8121806"/>
                  </a:ext>
                </a:extLst>
              </a:tr>
            </a:tbl>
          </a:graphicData>
        </a:graphic>
      </p:graphicFrame>
    </p:spTree>
    <p:extLst>
      <p:ext uri="{BB962C8B-B14F-4D97-AF65-F5344CB8AC3E}">
        <p14:creationId xmlns:p14="http://schemas.microsoft.com/office/powerpoint/2010/main" val="2169455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000" dirty="0">
                <a:cs typeface="Times New Roman" panose="02020603050405020304" pitchFamily="18" charset="0"/>
              </a:rPr>
              <a:t>Category #3 – Potential items of need that are not immediate</a:t>
            </a:r>
          </a:p>
          <a:p>
            <a:endParaRPr lang="en-US" dirty="0"/>
          </a:p>
        </p:txBody>
      </p:sp>
      <p:graphicFrame>
        <p:nvGraphicFramePr>
          <p:cNvPr id="3" name="Table 2">
            <a:extLst>
              <a:ext uri="{FF2B5EF4-FFF2-40B4-BE49-F238E27FC236}">
                <a16:creationId xmlns:a16="http://schemas.microsoft.com/office/drawing/2014/main" id="{1E530F64-7EE5-1EA6-014B-C7CBE8601525}"/>
              </a:ext>
            </a:extLst>
          </p:cNvPr>
          <p:cNvGraphicFramePr>
            <a:graphicFrameLocks noGrp="1"/>
          </p:cNvGraphicFramePr>
          <p:nvPr>
            <p:extLst>
              <p:ext uri="{D42A27DB-BD31-4B8C-83A1-F6EECF244321}">
                <p14:modId xmlns:p14="http://schemas.microsoft.com/office/powerpoint/2010/main" val="654547723"/>
              </p:ext>
            </p:extLst>
          </p:nvPr>
        </p:nvGraphicFramePr>
        <p:xfrm>
          <a:off x="1295400" y="1200150"/>
          <a:ext cx="6369685" cy="2590799"/>
        </p:xfrm>
        <a:graphic>
          <a:graphicData uri="http://schemas.openxmlformats.org/drawingml/2006/table">
            <a:tbl>
              <a:tblPr firstRow="1" firstCol="1" bandRow="1">
                <a:tableStyleId>{93296810-A885-4BE3-A3E7-6D5BEEA58F35}</a:tableStyleId>
              </a:tblPr>
              <a:tblGrid>
                <a:gridCol w="1083310">
                  <a:extLst>
                    <a:ext uri="{9D8B030D-6E8A-4147-A177-3AD203B41FA5}">
                      <a16:colId xmlns:a16="http://schemas.microsoft.com/office/drawing/2014/main" val="1430573490"/>
                    </a:ext>
                  </a:extLst>
                </a:gridCol>
                <a:gridCol w="2971165">
                  <a:extLst>
                    <a:ext uri="{9D8B030D-6E8A-4147-A177-3AD203B41FA5}">
                      <a16:colId xmlns:a16="http://schemas.microsoft.com/office/drawing/2014/main" val="1185764780"/>
                    </a:ext>
                  </a:extLst>
                </a:gridCol>
                <a:gridCol w="2315210">
                  <a:extLst>
                    <a:ext uri="{9D8B030D-6E8A-4147-A177-3AD203B41FA5}">
                      <a16:colId xmlns:a16="http://schemas.microsoft.com/office/drawing/2014/main" val="124081842"/>
                    </a:ext>
                  </a:extLst>
                </a:gridCol>
              </a:tblGrid>
              <a:tr h="254833">
                <a:tc>
                  <a:txBody>
                    <a:bodyPr/>
                    <a:lstStyle/>
                    <a:p>
                      <a:pPr marL="0" marR="0" algn="ctr">
                        <a:spcBef>
                          <a:spcPts val="0"/>
                        </a:spcBef>
                        <a:spcAft>
                          <a:spcPts val="0"/>
                        </a:spcAft>
                      </a:pPr>
                      <a:r>
                        <a:rPr lang="en-US" sz="1200" dirty="0">
                          <a:effectLst/>
                        </a:rPr>
                        <a:t>Need/Scenario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lgn="ctr">
                        <a:spcBef>
                          <a:spcPts val="0"/>
                        </a:spcBef>
                        <a:spcAft>
                          <a:spcPts val="0"/>
                        </a:spcAft>
                      </a:pPr>
                      <a:r>
                        <a:rPr lang="en-US" sz="1200" dirty="0">
                          <a:effectLst/>
                        </a:rPr>
                        <a:t>Options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tc>
                  <a:txBody>
                    <a:bodyPr/>
                    <a:lstStyle/>
                    <a:p>
                      <a:pPr marL="0" marR="0" algn="ctr">
                        <a:spcBef>
                          <a:spcPts val="0"/>
                        </a:spcBef>
                        <a:spcAft>
                          <a:spcPts val="0"/>
                        </a:spcAft>
                      </a:pPr>
                      <a:r>
                        <a:rPr lang="en-US" sz="1200" dirty="0">
                          <a:effectLst/>
                        </a:rPr>
                        <a:t>Recommendation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2243" marR="22243" marT="0" marB="0"/>
                </a:tc>
                <a:extLst>
                  <a:ext uri="{0D108BD9-81ED-4DB2-BD59-A6C34878D82A}">
                    <a16:rowId xmlns:a16="http://schemas.microsoft.com/office/drawing/2014/main" val="1219545152"/>
                  </a:ext>
                </a:extLst>
              </a:tr>
              <a:tr h="1167983">
                <a:tc>
                  <a:txBody>
                    <a:bodyPr/>
                    <a:lstStyle/>
                    <a:p>
                      <a:pPr marL="0" marR="0">
                        <a:spcBef>
                          <a:spcPts val="0"/>
                        </a:spcBef>
                        <a:spcAft>
                          <a:spcPts val="0"/>
                        </a:spcAft>
                      </a:pPr>
                      <a:r>
                        <a:rPr lang="en-US" sz="1200" b="1" kern="1200" dirty="0">
                          <a:solidFill>
                            <a:schemeClr val="lt1"/>
                          </a:solidFill>
                          <a:effectLst/>
                          <a:latin typeface="+mn-lt"/>
                          <a:ea typeface="+mn-ea"/>
                          <a:cs typeface="+mn-cs"/>
                        </a:rPr>
                        <a:t>Plotter – Scenario #2a, 2b, 2c, and 2d</a:t>
                      </a:r>
                    </a:p>
                  </a:txBody>
                  <a:tcPr marL="68580" marR="68580" marT="0" marB="0" anchor="ctr"/>
                </a:tc>
                <a:tc>
                  <a:txBody>
                    <a:bodyPr/>
                    <a:lstStyle/>
                    <a:p>
                      <a:pPr marL="0" marR="0">
                        <a:spcBef>
                          <a:spcPts val="0"/>
                        </a:spcBef>
                        <a:spcAft>
                          <a:spcPts val="0"/>
                        </a:spcAft>
                      </a:pP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MIPA can purchase a plotter, however they can be expensive to the tune of $10k or more. MIPA can also purchase printing services from another vendor, such as FedEx Office. Used plotters can be purchased for $2k or more.</a:t>
                      </a:r>
                    </a:p>
                  </a:txBody>
                  <a:tcPr marL="68580" marR="68580" marT="0" marB="0" anchor="ctr"/>
                </a:tc>
                <a:tc>
                  <a:txBody>
                    <a:bodyPr/>
                    <a:lstStyle/>
                    <a:p>
                      <a:pPr marL="0" marR="0">
                        <a:spcBef>
                          <a:spcPts val="0"/>
                        </a:spcBef>
                        <a:spcAft>
                          <a:spcPts val="0"/>
                        </a:spcAft>
                      </a:pP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 for printing needs as they arise. Investigate possible purchase of a plotter in future years.</a:t>
                      </a:r>
                    </a:p>
                  </a:txBody>
                  <a:tcPr marL="68580" marR="68580" marT="0" marB="0" anchor="ctr"/>
                </a:tc>
                <a:extLst>
                  <a:ext uri="{0D108BD9-81ED-4DB2-BD59-A6C34878D82A}">
                    <a16:rowId xmlns:a16="http://schemas.microsoft.com/office/drawing/2014/main" val="3947112795"/>
                  </a:ext>
                </a:extLst>
              </a:tr>
              <a:tr h="1167983">
                <a:tc>
                  <a:txBody>
                    <a:bodyPr/>
                    <a:lstStyle/>
                    <a:p>
                      <a:pPr marL="0" marR="0">
                        <a:spcBef>
                          <a:spcPts val="0"/>
                        </a:spcBef>
                        <a:spcAft>
                          <a:spcPts val="0"/>
                        </a:spcAft>
                      </a:pPr>
                      <a:r>
                        <a:rPr lang="en-US" sz="1200" b="1" kern="1200" dirty="0">
                          <a:solidFill>
                            <a:schemeClr val="lt1"/>
                          </a:solidFill>
                          <a:effectLst/>
                          <a:latin typeface="+mn-lt"/>
                          <a:ea typeface="+mn-ea"/>
                          <a:cs typeface="+mn-cs"/>
                        </a:rPr>
                        <a:t>Office Signage – All Scenarios </a:t>
                      </a:r>
                    </a:p>
                  </a:txBody>
                  <a:tcPr marL="68580" marR="68580" marT="0" marB="0" anchor="ctr"/>
                </a:tc>
                <a:tc>
                  <a:txBody>
                    <a:bodyPr/>
                    <a:lstStyle/>
                    <a:p>
                      <a:pPr marL="0" marR="0">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MIPA will need to put signs up for the public to locate the office, either on a building, location signage, or office directory. Costs would be incurred one time and can be as little as needed. There is up to $1,000 in the budget for signage.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Determine signage needs based on office location.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8121806"/>
                  </a:ext>
                </a:extLst>
              </a:tr>
            </a:tbl>
          </a:graphicData>
        </a:graphic>
      </p:graphicFrame>
    </p:spTree>
    <p:extLst>
      <p:ext uri="{BB962C8B-B14F-4D97-AF65-F5344CB8AC3E}">
        <p14:creationId xmlns:p14="http://schemas.microsoft.com/office/powerpoint/2010/main" val="2407122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Transition Timeline</a:t>
            </a:r>
            <a:endParaRPr lang="en-US" dirty="0"/>
          </a:p>
        </p:txBody>
      </p:sp>
      <p:graphicFrame>
        <p:nvGraphicFramePr>
          <p:cNvPr id="3" name="Table 2">
            <a:extLst>
              <a:ext uri="{FF2B5EF4-FFF2-40B4-BE49-F238E27FC236}">
                <a16:creationId xmlns:a16="http://schemas.microsoft.com/office/drawing/2014/main" id="{2B6E6844-DFC9-2D04-05B5-9B9CA4C186C8}"/>
              </a:ext>
            </a:extLst>
          </p:cNvPr>
          <p:cNvGraphicFramePr>
            <a:graphicFrameLocks noGrp="1"/>
          </p:cNvGraphicFramePr>
          <p:nvPr>
            <p:extLst>
              <p:ext uri="{D42A27DB-BD31-4B8C-83A1-F6EECF244321}">
                <p14:modId xmlns:p14="http://schemas.microsoft.com/office/powerpoint/2010/main" val="2717301570"/>
              </p:ext>
            </p:extLst>
          </p:nvPr>
        </p:nvGraphicFramePr>
        <p:xfrm>
          <a:off x="533400" y="742950"/>
          <a:ext cx="7924800" cy="4276436"/>
        </p:xfrm>
        <a:graphic>
          <a:graphicData uri="http://schemas.openxmlformats.org/drawingml/2006/table">
            <a:tbl>
              <a:tblPr firstRow="1" firstCol="1" bandRow="1">
                <a:tableStyleId>{93296810-A885-4BE3-A3E7-6D5BEEA58F35}</a:tableStyleId>
              </a:tblPr>
              <a:tblGrid>
                <a:gridCol w="2209800">
                  <a:extLst>
                    <a:ext uri="{9D8B030D-6E8A-4147-A177-3AD203B41FA5}">
                      <a16:colId xmlns:a16="http://schemas.microsoft.com/office/drawing/2014/main" val="28636915"/>
                    </a:ext>
                  </a:extLst>
                </a:gridCol>
                <a:gridCol w="5715000">
                  <a:extLst>
                    <a:ext uri="{9D8B030D-6E8A-4147-A177-3AD203B41FA5}">
                      <a16:colId xmlns:a16="http://schemas.microsoft.com/office/drawing/2014/main" val="2663613834"/>
                    </a:ext>
                  </a:extLst>
                </a:gridCol>
              </a:tblGrid>
              <a:tr h="115455">
                <a:tc gridSpan="2">
                  <a:txBody>
                    <a:bodyPr/>
                    <a:lstStyle/>
                    <a:p>
                      <a:pPr marL="0" marR="0">
                        <a:spcBef>
                          <a:spcPts val="0"/>
                        </a:spcBef>
                        <a:spcAft>
                          <a:spcPts val="0"/>
                        </a:spcAft>
                      </a:pPr>
                      <a:r>
                        <a:rPr lang="en-US" sz="1100" dirty="0">
                          <a:effectLst/>
                        </a:rPr>
                        <a:t>Potential Transition Timeline to meet the April 1 deadline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hMerge="1">
                  <a:txBody>
                    <a:bodyPr/>
                    <a:lstStyle/>
                    <a:p>
                      <a:endParaRPr lang="en-US"/>
                    </a:p>
                  </a:txBody>
                  <a:tcPr/>
                </a:tc>
                <a:extLst>
                  <a:ext uri="{0D108BD9-81ED-4DB2-BD59-A6C34878D82A}">
                    <a16:rowId xmlns:a16="http://schemas.microsoft.com/office/drawing/2014/main" val="3445299846"/>
                  </a:ext>
                </a:extLst>
              </a:tr>
              <a:tr h="115455">
                <a:tc>
                  <a:txBody>
                    <a:bodyPr/>
                    <a:lstStyle/>
                    <a:p>
                      <a:pPr marL="0" marR="0">
                        <a:spcBef>
                          <a:spcPts val="0"/>
                        </a:spcBef>
                        <a:spcAft>
                          <a:spcPts val="0"/>
                        </a:spcAft>
                      </a:pPr>
                      <a:r>
                        <a:rPr lang="en-US" sz="1100" dirty="0">
                          <a:effectLst/>
                        </a:rPr>
                        <a:t>Date/Time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0" marR="0" indent="0">
                        <a:spcBef>
                          <a:spcPts val="0"/>
                        </a:spcBef>
                        <a:spcAft>
                          <a:spcPts val="0"/>
                        </a:spcAft>
                        <a:tabLst>
                          <a:tab pos="1842135" algn="r"/>
                        </a:tabLst>
                      </a:pPr>
                      <a:r>
                        <a:rPr lang="en-US" sz="1100" b="1" dirty="0">
                          <a:effectLst/>
                        </a:rPr>
                        <a:t>Items to be addressed</a:t>
                      </a:r>
                      <a:endParaRPr lang="en-US" sz="1100" b="1" dirty="0">
                        <a:effectLst/>
                        <a:latin typeface="Calibri" panose="020F0502020204030204" pitchFamily="34" charset="0"/>
                        <a:ea typeface="+mn-ea"/>
                        <a:cs typeface="Times New Roman" panose="02020603050405020304" pitchFamily="18" charset="0"/>
                      </a:endParaRPr>
                    </a:p>
                  </a:txBody>
                  <a:tcPr marL="40442" marR="40442" marT="0" marB="0"/>
                </a:tc>
                <a:extLst>
                  <a:ext uri="{0D108BD9-81ED-4DB2-BD59-A6C34878D82A}">
                    <a16:rowId xmlns:a16="http://schemas.microsoft.com/office/drawing/2014/main" val="2745197903"/>
                  </a:ext>
                </a:extLst>
              </a:tr>
              <a:tr h="808180">
                <a:tc>
                  <a:txBody>
                    <a:bodyPr/>
                    <a:lstStyle/>
                    <a:p>
                      <a:pPr marL="0" marR="0">
                        <a:spcBef>
                          <a:spcPts val="0"/>
                        </a:spcBef>
                        <a:spcAft>
                          <a:spcPts val="0"/>
                        </a:spcAft>
                      </a:pPr>
                      <a:r>
                        <a:rPr lang="en-US" sz="1100">
                          <a:effectLst/>
                        </a:rPr>
                        <a:t>January 26 MIPA Executive Committee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342900" marR="0" lvl="0" indent="-342900">
                        <a:spcBef>
                          <a:spcPts val="0"/>
                        </a:spcBef>
                        <a:spcAft>
                          <a:spcPts val="0"/>
                        </a:spcAft>
                        <a:buFont typeface="Symbol" panose="05050102010706020507" pitchFamily="18" charset="2"/>
                        <a:buChar char=""/>
                      </a:pPr>
                      <a:r>
                        <a:rPr lang="en-US" sz="1100" dirty="0">
                          <a:effectLst/>
                        </a:rPr>
                        <a:t>Decide office transition, presumably from the identified scenarios</a:t>
                      </a:r>
                    </a:p>
                    <a:p>
                      <a:pPr marL="342900" marR="0" lvl="0" indent="-342900">
                        <a:spcBef>
                          <a:spcPts val="0"/>
                        </a:spcBef>
                        <a:spcAft>
                          <a:spcPts val="0"/>
                        </a:spcAft>
                        <a:buFont typeface="Symbol" panose="05050102010706020507" pitchFamily="18" charset="2"/>
                        <a:buChar char=""/>
                      </a:pPr>
                      <a:r>
                        <a:rPr lang="en-US" sz="1100" dirty="0">
                          <a:effectLst/>
                        </a:rPr>
                        <a:t>Adopt proposed job descriptions</a:t>
                      </a:r>
                    </a:p>
                    <a:p>
                      <a:pPr marL="342900" marR="0" lvl="0" indent="-342900">
                        <a:spcBef>
                          <a:spcPts val="0"/>
                        </a:spcBef>
                        <a:spcAft>
                          <a:spcPts val="0"/>
                        </a:spcAft>
                        <a:buFont typeface="Symbol" panose="05050102010706020507" pitchFamily="18" charset="2"/>
                        <a:buChar char=""/>
                        <a:tabLst/>
                      </a:pPr>
                      <a:r>
                        <a:rPr lang="en-US" sz="1100" dirty="0">
                          <a:effectLst/>
                        </a:rPr>
                        <a:t>Post available jobs for staff applications</a:t>
                      </a:r>
                    </a:p>
                    <a:p>
                      <a:pPr marL="342900" marR="0" lvl="0" indent="-342900">
                        <a:spcBef>
                          <a:spcPts val="0"/>
                        </a:spcBef>
                        <a:spcAft>
                          <a:spcPts val="0"/>
                        </a:spcAft>
                        <a:buFont typeface="Symbol" panose="05050102010706020507" pitchFamily="18" charset="2"/>
                        <a:buChar char=""/>
                      </a:pPr>
                      <a:r>
                        <a:rPr lang="en-US" sz="1100" dirty="0">
                          <a:effectLst/>
                        </a:rPr>
                        <a:t>Identify a committee to “hire”</a:t>
                      </a:r>
                    </a:p>
                    <a:p>
                      <a:pPr marL="342900" marR="0" lvl="0" indent="-342900">
                        <a:spcBef>
                          <a:spcPts val="0"/>
                        </a:spcBef>
                        <a:spcAft>
                          <a:spcPts val="0"/>
                        </a:spcAft>
                        <a:buFont typeface="Symbol" panose="05050102010706020507" pitchFamily="18" charset="2"/>
                        <a:buChar char=""/>
                      </a:pPr>
                      <a:r>
                        <a:rPr lang="en-US" sz="1100" dirty="0">
                          <a:effectLst/>
                        </a:rPr>
                        <a:t>Staff begins identifying office space based on direction from the Board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extLst>
                  <a:ext uri="{0D108BD9-81ED-4DB2-BD59-A6C34878D82A}">
                    <a16:rowId xmlns:a16="http://schemas.microsoft.com/office/drawing/2014/main" val="2716793653"/>
                  </a:ext>
                </a:extLst>
              </a:tr>
              <a:tr h="577272">
                <a:tc>
                  <a:txBody>
                    <a:bodyPr/>
                    <a:lstStyle/>
                    <a:p>
                      <a:pPr marL="0" marR="0">
                        <a:spcBef>
                          <a:spcPts val="0"/>
                        </a:spcBef>
                        <a:spcAft>
                          <a:spcPts val="0"/>
                        </a:spcAft>
                      </a:pPr>
                      <a:r>
                        <a:rPr lang="en-US" sz="1100">
                          <a:effectLst/>
                        </a:rPr>
                        <a:t>Early to Mid February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342900" marR="0" lvl="0" indent="-342900">
                        <a:spcBef>
                          <a:spcPts val="0"/>
                        </a:spcBef>
                        <a:spcAft>
                          <a:spcPts val="0"/>
                        </a:spcAft>
                        <a:buFont typeface="Symbol" panose="05050102010706020507" pitchFamily="18" charset="2"/>
                        <a:buChar char=""/>
                      </a:pPr>
                      <a:r>
                        <a:rPr lang="en-US" sz="1100" dirty="0">
                          <a:effectLst/>
                        </a:rPr>
                        <a:t>Post bookkeeping position for hire or secure bookkeeping services based on direction from the Board</a:t>
                      </a:r>
                    </a:p>
                    <a:p>
                      <a:pPr marL="342900" marR="0" lvl="0" indent="-342900">
                        <a:spcBef>
                          <a:spcPts val="0"/>
                        </a:spcBef>
                        <a:spcAft>
                          <a:spcPts val="0"/>
                        </a:spcAft>
                        <a:buFont typeface="Symbol" panose="05050102010706020507" pitchFamily="18" charset="2"/>
                        <a:buChar char=""/>
                      </a:pPr>
                      <a:r>
                        <a:rPr lang="en-US" sz="1100" dirty="0">
                          <a:effectLst/>
                        </a:rPr>
                        <a:t>Contract for Health, Vision, and Dental Insurance, deferred compensation, and other employee benefits subject to approval from the Board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extLst>
                  <a:ext uri="{0D108BD9-81ED-4DB2-BD59-A6C34878D82A}">
                    <a16:rowId xmlns:a16="http://schemas.microsoft.com/office/drawing/2014/main" val="3875066601"/>
                  </a:ext>
                </a:extLst>
              </a:tr>
              <a:tr h="230909">
                <a:tc>
                  <a:txBody>
                    <a:bodyPr/>
                    <a:lstStyle/>
                    <a:p>
                      <a:pPr marL="0" marR="0">
                        <a:spcBef>
                          <a:spcPts val="0"/>
                        </a:spcBef>
                        <a:spcAft>
                          <a:spcPts val="0"/>
                        </a:spcAft>
                      </a:pPr>
                      <a:r>
                        <a:rPr lang="en-US" sz="1100">
                          <a:effectLst/>
                        </a:rPr>
                        <a:t>February 22 CIRTPA Board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342900" marR="0" lvl="0" indent="-342900">
                        <a:spcBef>
                          <a:spcPts val="0"/>
                        </a:spcBef>
                        <a:spcAft>
                          <a:spcPts val="0"/>
                        </a:spcAft>
                        <a:buFont typeface="Symbol" panose="05050102010706020507" pitchFamily="18" charset="2"/>
                        <a:buChar char=""/>
                      </a:pPr>
                      <a:r>
                        <a:rPr lang="en-US" sz="1100">
                          <a:effectLst/>
                        </a:rPr>
                        <a:t>CIRTPA votes to terminate the contract with the MPO and contract with MIPA starting April 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extLst>
                  <a:ext uri="{0D108BD9-81ED-4DB2-BD59-A6C34878D82A}">
                    <a16:rowId xmlns:a16="http://schemas.microsoft.com/office/drawing/2014/main" val="3108158050"/>
                  </a:ext>
                </a:extLst>
              </a:tr>
              <a:tr h="692727">
                <a:tc>
                  <a:txBody>
                    <a:bodyPr/>
                    <a:lstStyle/>
                    <a:p>
                      <a:pPr marL="0" marR="0">
                        <a:spcBef>
                          <a:spcPts val="0"/>
                        </a:spcBef>
                        <a:spcAft>
                          <a:spcPts val="0"/>
                        </a:spcAft>
                      </a:pPr>
                      <a:r>
                        <a:rPr lang="en-US" sz="1100">
                          <a:effectLst/>
                        </a:rPr>
                        <a:t>February 23 MIPA Executive Committee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342900" marR="0" lvl="0" indent="-342900">
                        <a:spcBef>
                          <a:spcPts val="0"/>
                        </a:spcBef>
                        <a:spcAft>
                          <a:spcPts val="0"/>
                        </a:spcAft>
                        <a:buFont typeface="Symbol" panose="05050102010706020507" pitchFamily="18" charset="2"/>
                        <a:buChar char=""/>
                      </a:pPr>
                      <a:r>
                        <a:rPr lang="en-US" sz="1100" dirty="0">
                          <a:effectLst/>
                        </a:rPr>
                        <a:t>Review draft policies and procedures manual and employee handbook </a:t>
                      </a:r>
                    </a:p>
                    <a:p>
                      <a:pPr marL="342900" marR="0" lvl="0" indent="-342900">
                        <a:spcBef>
                          <a:spcPts val="0"/>
                        </a:spcBef>
                        <a:spcAft>
                          <a:spcPts val="0"/>
                        </a:spcAft>
                        <a:buFont typeface="Symbol" panose="05050102010706020507" pitchFamily="18" charset="2"/>
                        <a:buChar char=""/>
                      </a:pPr>
                      <a:r>
                        <a:rPr lang="en-US" sz="1100" dirty="0">
                          <a:effectLst/>
                        </a:rPr>
                        <a:t>Review applicants for positions and set up interviews</a:t>
                      </a:r>
                    </a:p>
                    <a:p>
                      <a:pPr marL="342900" marR="0" lvl="0" indent="-342900">
                        <a:spcBef>
                          <a:spcPts val="0"/>
                        </a:spcBef>
                        <a:spcAft>
                          <a:spcPts val="0"/>
                        </a:spcAft>
                        <a:buFont typeface="Symbol" panose="05050102010706020507" pitchFamily="18" charset="2"/>
                        <a:buChar char=""/>
                      </a:pPr>
                      <a:r>
                        <a:rPr lang="en-US" sz="1100" dirty="0">
                          <a:effectLst/>
                        </a:rPr>
                        <a:t>Vote to provide planning and administrative services to CIRTPA starting April 1</a:t>
                      </a:r>
                    </a:p>
                    <a:p>
                      <a:pPr marL="342900" marR="0" lvl="0" indent="-342900">
                        <a:spcBef>
                          <a:spcPts val="0"/>
                        </a:spcBef>
                        <a:spcAft>
                          <a:spcPts val="0"/>
                        </a:spcAft>
                        <a:buFont typeface="Symbol" panose="05050102010706020507" pitchFamily="18" charset="2"/>
                        <a:buChar char=""/>
                      </a:pPr>
                      <a:r>
                        <a:rPr lang="en-US" sz="1100" dirty="0">
                          <a:effectLst/>
                        </a:rPr>
                        <a:t>Select office space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extLst>
                  <a:ext uri="{0D108BD9-81ED-4DB2-BD59-A6C34878D82A}">
                    <a16:rowId xmlns:a16="http://schemas.microsoft.com/office/drawing/2014/main" val="4151259536"/>
                  </a:ext>
                </a:extLst>
              </a:tr>
              <a:tr h="461819">
                <a:tc>
                  <a:txBody>
                    <a:bodyPr/>
                    <a:lstStyle/>
                    <a:p>
                      <a:pPr marL="0" marR="0">
                        <a:spcBef>
                          <a:spcPts val="0"/>
                        </a:spcBef>
                        <a:spcAft>
                          <a:spcPts val="0"/>
                        </a:spcAft>
                      </a:pPr>
                      <a:r>
                        <a:rPr lang="en-US" sz="1100">
                          <a:effectLst/>
                        </a:rPr>
                        <a:t>Early to Mid March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342900" marR="0" lvl="0" indent="-342900">
                        <a:spcBef>
                          <a:spcPts val="0"/>
                        </a:spcBef>
                        <a:spcAft>
                          <a:spcPts val="0"/>
                        </a:spcAft>
                        <a:buFont typeface="Symbol" panose="05050102010706020507" pitchFamily="18" charset="2"/>
                        <a:buChar char=""/>
                      </a:pPr>
                      <a:r>
                        <a:rPr lang="en-US" sz="1100" dirty="0">
                          <a:effectLst/>
                        </a:rPr>
                        <a:t>Work with various vendors to transition or secure needed software, equipment, furniture, insurance, and other items as identified in the needs above</a:t>
                      </a:r>
                    </a:p>
                    <a:p>
                      <a:pPr marL="342900" marR="0" lvl="0" indent="-342900">
                        <a:spcBef>
                          <a:spcPts val="0"/>
                        </a:spcBef>
                        <a:spcAft>
                          <a:spcPts val="0"/>
                        </a:spcAft>
                        <a:buFont typeface="Symbol" panose="05050102010706020507" pitchFamily="18" charset="2"/>
                        <a:buChar char=""/>
                      </a:pPr>
                      <a:r>
                        <a:rPr lang="en-US" sz="1100" dirty="0">
                          <a:effectLst/>
                        </a:rPr>
                        <a:t>Hold interviews with candidates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extLst>
                  <a:ext uri="{0D108BD9-81ED-4DB2-BD59-A6C34878D82A}">
                    <a16:rowId xmlns:a16="http://schemas.microsoft.com/office/drawing/2014/main" val="1816129913"/>
                  </a:ext>
                </a:extLst>
              </a:tr>
              <a:tr h="692727">
                <a:tc>
                  <a:txBody>
                    <a:bodyPr/>
                    <a:lstStyle/>
                    <a:p>
                      <a:pPr marL="0" marR="0">
                        <a:spcBef>
                          <a:spcPts val="0"/>
                        </a:spcBef>
                        <a:spcAft>
                          <a:spcPts val="0"/>
                        </a:spcAft>
                      </a:pPr>
                      <a:r>
                        <a:rPr lang="en-US" sz="1100">
                          <a:effectLst/>
                        </a:rPr>
                        <a:t>March 29 MIPA Executive Committee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342900" marR="0" lvl="0" indent="-342900">
                        <a:spcBef>
                          <a:spcPts val="0"/>
                        </a:spcBef>
                        <a:spcAft>
                          <a:spcPts val="0"/>
                        </a:spcAft>
                        <a:buFont typeface="Symbol" panose="05050102010706020507" pitchFamily="18" charset="2"/>
                        <a:buChar char=""/>
                      </a:pPr>
                      <a:r>
                        <a:rPr lang="en-US" sz="1100" dirty="0">
                          <a:effectLst/>
                        </a:rPr>
                        <a:t>Hire staff person for CIRTPA position</a:t>
                      </a:r>
                    </a:p>
                    <a:p>
                      <a:pPr marL="342900" marR="0" lvl="0" indent="-342900">
                        <a:spcBef>
                          <a:spcPts val="0"/>
                        </a:spcBef>
                        <a:spcAft>
                          <a:spcPts val="0"/>
                        </a:spcAft>
                        <a:buFont typeface="Symbol" panose="05050102010706020507" pitchFamily="18" charset="2"/>
                        <a:buChar char=""/>
                      </a:pPr>
                      <a:r>
                        <a:rPr lang="en-US" sz="1100" dirty="0">
                          <a:effectLst/>
                        </a:rPr>
                        <a:t>Hire staff for needed positions</a:t>
                      </a:r>
                    </a:p>
                    <a:p>
                      <a:pPr marL="342900" marR="0" lvl="0" indent="-342900">
                        <a:spcBef>
                          <a:spcPts val="0"/>
                        </a:spcBef>
                        <a:spcAft>
                          <a:spcPts val="0"/>
                        </a:spcAft>
                        <a:buFont typeface="Symbol" panose="05050102010706020507" pitchFamily="18" charset="2"/>
                        <a:buChar char=""/>
                      </a:pPr>
                      <a:r>
                        <a:rPr lang="en-US" sz="1100" dirty="0">
                          <a:effectLst/>
                        </a:rPr>
                        <a:t>Execute a budget amendment to accommodate new funding and staff </a:t>
                      </a:r>
                    </a:p>
                    <a:p>
                      <a:pPr marL="342900" marR="0" lvl="0" indent="-342900">
                        <a:spcBef>
                          <a:spcPts val="0"/>
                        </a:spcBef>
                        <a:spcAft>
                          <a:spcPts val="0"/>
                        </a:spcAft>
                        <a:buFont typeface="Symbol" panose="05050102010706020507" pitchFamily="18" charset="2"/>
                        <a:buChar char=""/>
                      </a:pPr>
                      <a:r>
                        <a:rPr lang="en-US" sz="1100" dirty="0">
                          <a:effectLst/>
                        </a:rPr>
                        <a:t>Hire Bookkeeping position (if applicable)</a:t>
                      </a:r>
                    </a:p>
                    <a:p>
                      <a:pPr marL="342900" marR="0" lvl="0" indent="-342900">
                        <a:spcBef>
                          <a:spcPts val="0"/>
                        </a:spcBef>
                        <a:spcAft>
                          <a:spcPts val="0"/>
                        </a:spcAft>
                        <a:buFont typeface="Symbol" panose="05050102010706020507" pitchFamily="18" charset="2"/>
                        <a:buChar char=""/>
                      </a:pPr>
                      <a:r>
                        <a:rPr lang="en-US" sz="1100" dirty="0">
                          <a:effectLst/>
                        </a:rPr>
                        <a:t>Finalize anything needed for the transition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extLst>
                  <a:ext uri="{0D108BD9-81ED-4DB2-BD59-A6C34878D82A}">
                    <a16:rowId xmlns:a16="http://schemas.microsoft.com/office/drawing/2014/main" val="2578361742"/>
                  </a:ext>
                </a:extLst>
              </a:tr>
              <a:tr h="115455">
                <a:tc>
                  <a:txBody>
                    <a:bodyPr/>
                    <a:lstStyle/>
                    <a:p>
                      <a:pPr marL="0" marR="0">
                        <a:spcBef>
                          <a:spcPts val="0"/>
                        </a:spcBef>
                        <a:spcAft>
                          <a:spcPts val="0"/>
                        </a:spcAft>
                      </a:pPr>
                      <a:r>
                        <a:rPr lang="en-US" sz="1100">
                          <a:effectLst/>
                        </a:rPr>
                        <a:t>April 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tc>
                  <a:txBody>
                    <a:bodyPr/>
                    <a:lstStyle/>
                    <a:p>
                      <a:pPr marL="342900" marR="0" lvl="0" indent="-342900">
                        <a:spcBef>
                          <a:spcPts val="0"/>
                        </a:spcBef>
                        <a:spcAft>
                          <a:spcPts val="0"/>
                        </a:spcAft>
                        <a:buFont typeface="Symbol" panose="05050102010706020507" pitchFamily="18" charset="2"/>
                        <a:buChar char=""/>
                      </a:pPr>
                      <a:r>
                        <a:rPr lang="en-US" sz="1100" dirty="0">
                          <a:effectLst/>
                        </a:rPr>
                        <a:t>Begin operations away from the MPO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442" marR="40442" marT="0" marB="0"/>
                </a:tc>
                <a:extLst>
                  <a:ext uri="{0D108BD9-81ED-4DB2-BD59-A6C34878D82A}">
                    <a16:rowId xmlns:a16="http://schemas.microsoft.com/office/drawing/2014/main" val="1289081589"/>
                  </a:ext>
                </a:extLst>
              </a:tr>
            </a:tbl>
          </a:graphicData>
        </a:graphic>
      </p:graphicFrame>
    </p:spTree>
    <p:extLst>
      <p:ext uri="{BB962C8B-B14F-4D97-AF65-F5344CB8AC3E}">
        <p14:creationId xmlns:p14="http://schemas.microsoft.com/office/powerpoint/2010/main" val="468939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Transition Budget</a:t>
            </a:r>
            <a:endParaRPr lang="en-US" dirty="0"/>
          </a:p>
        </p:txBody>
      </p:sp>
      <p:graphicFrame>
        <p:nvGraphicFramePr>
          <p:cNvPr id="2" name="Table 1">
            <a:extLst>
              <a:ext uri="{FF2B5EF4-FFF2-40B4-BE49-F238E27FC236}">
                <a16:creationId xmlns:a16="http://schemas.microsoft.com/office/drawing/2014/main" id="{B72A2E43-473C-8764-35FC-30A6429C250A}"/>
              </a:ext>
            </a:extLst>
          </p:cNvPr>
          <p:cNvGraphicFramePr>
            <a:graphicFrameLocks noGrp="1"/>
          </p:cNvGraphicFramePr>
          <p:nvPr>
            <p:extLst>
              <p:ext uri="{D42A27DB-BD31-4B8C-83A1-F6EECF244321}">
                <p14:modId xmlns:p14="http://schemas.microsoft.com/office/powerpoint/2010/main" val="448541620"/>
              </p:ext>
            </p:extLst>
          </p:nvPr>
        </p:nvGraphicFramePr>
        <p:xfrm>
          <a:off x="3011487" y="1093470"/>
          <a:ext cx="3121026" cy="853440"/>
        </p:xfrm>
        <a:graphic>
          <a:graphicData uri="http://schemas.openxmlformats.org/drawingml/2006/table">
            <a:tbl>
              <a:tblPr firstRow="1" firstCol="1" bandRow="1">
                <a:tableStyleId>{93296810-A885-4BE3-A3E7-6D5BEEA58F35}</a:tableStyleId>
              </a:tblPr>
              <a:tblGrid>
                <a:gridCol w="1560513">
                  <a:extLst>
                    <a:ext uri="{9D8B030D-6E8A-4147-A177-3AD203B41FA5}">
                      <a16:colId xmlns:a16="http://schemas.microsoft.com/office/drawing/2014/main" val="552119713"/>
                    </a:ext>
                  </a:extLst>
                </a:gridCol>
                <a:gridCol w="1560513">
                  <a:extLst>
                    <a:ext uri="{9D8B030D-6E8A-4147-A177-3AD203B41FA5}">
                      <a16:colId xmlns:a16="http://schemas.microsoft.com/office/drawing/2014/main" val="3020476501"/>
                    </a:ext>
                  </a:extLst>
                </a:gridCol>
              </a:tblGrid>
              <a:tr h="0">
                <a:tc gridSpan="2">
                  <a:txBody>
                    <a:bodyPr/>
                    <a:lstStyle/>
                    <a:p>
                      <a:pPr marL="0" marR="0">
                        <a:spcBef>
                          <a:spcPts val="0"/>
                        </a:spcBef>
                        <a:spcAft>
                          <a:spcPts val="0"/>
                        </a:spcAft>
                        <a:tabLst>
                          <a:tab pos="1562100" algn="l"/>
                        </a:tabLst>
                      </a:pPr>
                      <a:r>
                        <a:rPr lang="en-US" sz="1400" dirty="0">
                          <a:effectLst/>
                        </a:rPr>
                        <a:t>Current FY 2024 Budget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796833267"/>
                  </a:ext>
                </a:extLst>
              </a:tr>
              <a:tr h="0">
                <a:tc>
                  <a:txBody>
                    <a:bodyPr/>
                    <a:lstStyle/>
                    <a:p>
                      <a:pPr marL="0" marR="0">
                        <a:spcBef>
                          <a:spcPts val="0"/>
                        </a:spcBef>
                        <a:spcAft>
                          <a:spcPts val="0"/>
                        </a:spcAft>
                      </a:pPr>
                      <a:r>
                        <a:rPr lang="en-US" sz="1400" dirty="0">
                          <a:effectLst/>
                        </a:rPr>
                        <a:t>Total Costs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a:effectLst/>
                        </a:rPr>
                        <a:t>$341,774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2188568"/>
                  </a:ext>
                </a:extLst>
              </a:tr>
              <a:tr h="0">
                <a:tc>
                  <a:txBody>
                    <a:bodyPr/>
                    <a:lstStyle/>
                    <a:p>
                      <a:pPr marL="0" marR="0">
                        <a:spcBef>
                          <a:spcPts val="0"/>
                        </a:spcBef>
                        <a:spcAft>
                          <a:spcPts val="0"/>
                        </a:spcAft>
                      </a:pPr>
                      <a:r>
                        <a:rPr lang="en-US" sz="1400">
                          <a:effectLst/>
                        </a:rPr>
                        <a:t>Total Revenue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a:effectLst/>
                        </a:rPr>
                        <a:t>$395,422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3085017"/>
                  </a:ext>
                </a:extLst>
              </a:tr>
              <a:tr h="0">
                <a:tc>
                  <a:txBody>
                    <a:bodyPr/>
                    <a:lstStyle/>
                    <a:p>
                      <a:pPr marL="0" marR="0">
                        <a:spcBef>
                          <a:spcPts val="0"/>
                        </a:spcBef>
                        <a:spcAft>
                          <a:spcPts val="0"/>
                        </a:spcAft>
                      </a:pPr>
                      <a:r>
                        <a:rPr lang="en-US" sz="1400">
                          <a:effectLst/>
                        </a:rPr>
                        <a:t>Balance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a:effectLst/>
                        </a:rPr>
                        <a:t>$53,648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533960"/>
                  </a:ext>
                </a:extLst>
              </a:tr>
            </a:tbl>
          </a:graphicData>
        </a:graphic>
      </p:graphicFrame>
      <p:graphicFrame>
        <p:nvGraphicFramePr>
          <p:cNvPr id="4" name="Table 3">
            <a:extLst>
              <a:ext uri="{FF2B5EF4-FFF2-40B4-BE49-F238E27FC236}">
                <a16:creationId xmlns:a16="http://schemas.microsoft.com/office/drawing/2014/main" id="{550EDD94-49A5-D81C-C04A-FF94C19CDEAE}"/>
              </a:ext>
            </a:extLst>
          </p:cNvPr>
          <p:cNvGraphicFramePr>
            <a:graphicFrameLocks noGrp="1"/>
          </p:cNvGraphicFramePr>
          <p:nvPr>
            <p:extLst>
              <p:ext uri="{D42A27DB-BD31-4B8C-83A1-F6EECF244321}">
                <p14:modId xmlns:p14="http://schemas.microsoft.com/office/powerpoint/2010/main" val="2977384"/>
              </p:ext>
            </p:extLst>
          </p:nvPr>
        </p:nvGraphicFramePr>
        <p:xfrm>
          <a:off x="3011487" y="2251710"/>
          <a:ext cx="3121026" cy="1066800"/>
        </p:xfrm>
        <a:graphic>
          <a:graphicData uri="http://schemas.openxmlformats.org/drawingml/2006/table">
            <a:tbl>
              <a:tblPr firstRow="1" firstCol="1" bandRow="1">
                <a:tableStyleId>{93296810-A885-4BE3-A3E7-6D5BEEA58F35}</a:tableStyleId>
              </a:tblPr>
              <a:tblGrid>
                <a:gridCol w="1560513">
                  <a:extLst>
                    <a:ext uri="{9D8B030D-6E8A-4147-A177-3AD203B41FA5}">
                      <a16:colId xmlns:a16="http://schemas.microsoft.com/office/drawing/2014/main" val="2327295642"/>
                    </a:ext>
                  </a:extLst>
                </a:gridCol>
                <a:gridCol w="1560513">
                  <a:extLst>
                    <a:ext uri="{9D8B030D-6E8A-4147-A177-3AD203B41FA5}">
                      <a16:colId xmlns:a16="http://schemas.microsoft.com/office/drawing/2014/main" val="1831312369"/>
                    </a:ext>
                  </a:extLst>
                </a:gridCol>
              </a:tblGrid>
              <a:tr h="0">
                <a:tc gridSpan="2">
                  <a:txBody>
                    <a:bodyPr/>
                    <a:lstStyle/>
                    <a:p>
                      <a:pPr marL="0" marR="0">
                        <a:spcBef>
                          <a:spcPts val="0"/>
                        </a:spcBef>
                        <a:spcAft>
                          <a:spcPts val="0"/>
                        </a:spcAft>
                        <a:tabLst>
                          <a:tab pos="1562100" algn="l"/>
                        </a:tabLst>
                      </a:pPr>
                      <a:r>
                        <a:rPr lang="en-US" sz="1400" dirty="0">
                          <a:effectLst/>
                        </a:rPr>
                        <a:t>Potential Adjusted FY 2024 Budget (Annualized)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594045684"/>
                  </a:ext>
                </a:extLst>
              </a:tr>
              <a:tr h="0">
                <a:tc>
                  <a:txBody>
                    <a:bodyPr/>
                    <a:lstStyle/>
                    <a:p>
                      <a:pPr marL="0" marR="0">
                        <a:spcBef>
                          <a:spcPts val="0"/>
                        </a:spcBef>
                        <a:spcAft>
                          <a:spcPts val="0"/>
                        </a:spcAft>
                      </a:pPr>
                      <a:r>
                        <a:rPr lang="en-US" sz="1400" dirty="0">
                          <a:effectLst/>
                        </a:rPr>
                        <a:t>Total Costs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dirty="0">
                          <a:effectLst/>
                        </a:rPr>
                        <a:t>$735,197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6280600"/>
                  </a:ext>
                </a:extLst>
              </a:tr>
              <a:tr h="0">
                <a:tc>
                  <a:txBody>
                    <a:bodyPr/>
                    <a:lstStyle/>
                    <a:p>
                      <a:pPr marL="0" marR="0">
                        <a:spcBef>
                          <a:spcPts val="0"/>
                        </a:spcBef>
                        <a:spcAft>
                          <a:spcPts val="0"/>
                        </a:spcAft>
                      </a:pPr>
                      <a:r>
                        <a:rPr lang="en-US" sz="1400">
                          <a:effectLst/>
                        </a:rPr>
                        <a:t>Total Revenue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dirty="0">
                          <a:effectLst/>
                        </a:rPr>
                        <a:t>$766,903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7975827"/>
                  </a:ext>
                </a:extLst>
              </a:tr>
              <a:tr h="0">
                <a:tc>
                  <a:txBody>
                    <a:bodyPr/>
                    <a:lstStyle/>
                    <a:p>
                      <a:pPr marL="0" marR="0">
                        <a:spcBef>
                          <a:spcPts val="0"/>
                        </a:spcBef>
                        <a:spcAft>
                          <a:spcPts val="0"/>
                        </a:spcAft>
                      </a:pPr>
                      <a:r>
                        <a:rPr lang="en-US" sz="1400">
                          <a:effectLst/>
                        </a:rPr>
                        <a:t>Balance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a:effectLst/>
                        </a:rPr>
                        <a:t>$31,707</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05699648"/>
                  </a:ext>
                </a:extLst>
              </a:tr>
            </a:tbl>
          </a:graphicData>
        </a:graphic>
      </p:graphicFrame>
      <p:graphicFrame>
        <p:nvGraphicFramePr>
          <p:cNvPr id="8" name="Table 7">
            <a:extLst>
              <a:ext uri="{FF2B5EF4-FFF2-40B4-BE49-F238E27FC236}">
                <a16:creationId xmlns:a16="http://schemas.microsoft.com/office/drawing/2014/main" id="{5A0D69A6-B61E-6881-636E-5DB5C7D51F63}"/>
              </a:ext>
            </a:extLst>
          </p:cNvPr>
          <p:cNvGraphicFramePr>
            <a:graphicFrameLocks noGrp="1"/>
          </p:cNvGraphicFramePr>
          <p:nvPr>
            <p:extLst>
              <p:ext uri="{D42A27DB-BD31-4B8C-83A1-F6EECF244321}">
                <p14:modId xmlns:p14="http://schemas.microsoft.com/office/powerpoint/2010/main" val="4154850461"/>
              </p:ext>
            </p:extLst>
          </p:nvPr>
        </p:nvGraphicFramePr>
        <p:xfrm>
          <a:off x="3011487" y="3623310"/>
          <a:ext cx="3121026" cy="853440"/>
        </p:xfrm>
        <a:graphic>
          <a:graphicData uri="http://schemas.openxmlformats.org/drawingml/2006/table">
            <a:tbl>
              <a:tblPr firstRow="1" firstCol="1" bandRow="1">
                <a:tableStyleId>{93296810-A885-4BE3-A3E7-6D5BEEA58F35}</a:tableStyleId>
              </a:tblPr>
              <a:tblGrid>
                <a:gridCol w="1560513">
                  <a:extLst>
                    <a:ext uri="{9D8B030D-6E8A-4147-A177-3AD203B41FA5}">
                      <a16:colId xmlns:a16="http://schemas.microsoft.com/office/drawing/2014/main" val="2931267453"/>
                    </a:ext>
                  </a:extLst>
                </a:gridCol>
                <a:gridCol w="1560513">
                  <a:extLst>
                    <a:ext uri="{9D8B030D-6E8A-4147-A177-3AD203B41FA5}">
                      <a16:colId xmlns:a16="http://schemas.microsoft.com/office/drawing/2014/main" val="2562042429"/>
                    </a:ext>
                  </a:extLst>
                </a:gridCol>
              </a:tblGrid>
              <a:tr h="0">
                <a:tc gridSpan="2">
                  <a:txBody>
                    <a:bodyPr/>
                    <a:lstStyle/>
                    <a:p>
                      <a:pPr marL="0" marR="0">
                        <a:spcBef>
                          <a:spcPts val="0"/>
                        </a:spcBef>
                        <a:spcAft>
                          <a:spcPts val="0"/>
                        </a:spcAft>
                        <a:tabLst>
                          <a:tab pos="1562100" algn="l"/>
                        </a:tabLst>
                      </a:pPr>
                      <a:r>
                        <a:rPr lang="en-US" sz="1400">
                          <a:effectLst/>
                        </a:rPr>
                        <a:t>Potential FY 2025 Budget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768996220"/>
                  </a:ext>
                </a:extLst>
              </a:tr>
              <a:tr h="0">
                <a:tc>
                  <a:txBody>
                    <a:bodyPr/>
                    <a:lstStyle/>
                    <a:p>
                      <a:pPr marL="0" marR="0">
                        <a:spcBef>
                          <a:spcPts val="0"/>
                        </a:spcBef>
                        <a:spcAft>
                          <a:spcPts val="0"/>
                        </a:spcAft>
                      </a:pPr>
                      <a:r>
                        <a:rPr lang="en-US" sz="1400">
                          <a:effectLst/>
                        </a:rPr>
                        <a:t>Total Costs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dirty="0">
                          <a:effectLst/>
                        </a:rPr>
                        <a:t>$735,659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0120839"/>
                  </a:ext>
                </a:extLst>
              </a:tr>
              <a:tr h="0">
                <a:tc>
                  <a:txBody>
                    <a:bodyPr/>
                    <a:lstStyle/>
                    <a:p>
                      <a:pPr marL="0" marR="0">
                        <a:spcBef>
                          <a:spcPts val="0"/>
                        </a:spcBef>
                        <a:spcAft>
                          <a:spcPts val="0"/>
                        </a:spcAft>
                      </a:pPr>
                      <a:r>
                        <a:rPr lang="en-US" sz="1400" dirty="0">
                          <a:effectLst/>
                        </a:rPr>
                        <a:t>Total Revenue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a:effectLst/>
                        </a:rPr>
                        <a:t>$787,803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2995389"/>
                  </a:ext>
                </a:extLst>
              </a:tr>
              <a:tr h="0">
                <a:tc>
                  <a:txBody>
                    <a:bodyPr/>
                    <a:lstStyle/>
                    <a:p>
                      <a:pPr marL="0" marR="0">
                        <a:spcBef>
                          <a:spcPts val="0"/>
                        </a:spcBef>
                        <a:spcAft>
                          <a:spcPts val="0"/>
                        </a:spcAft>
                      </a:pPr>
                      <a:r>
                        <a:rPr lang="en-US" sz="1400">
                          <a:effectLst/>
                        </a:rPr>
                        <a:t>Balance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a:effectLst/>
                        </a:rPr>
                        <a:t>$50,144</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8810658"/>
                  </a:ext>
                </a:extLst>
              </a:tr>
            </a:tbl>
          </a:graphicData>
        </a:graphic>
      </p:graphicFrame>
    </p:spTree>
    <p:extLst>
      <p:ext uri="{BB962C8B-B14F-4D97-AF65-F5344CB8AC3E}">
        <p14:creationId xmlns:p14="http://schemas.microsoft.com/office/powerpoint/2010/main" val="3609317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Job Descriptions and Hiring of Staff</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731791"/>
          </a:xfrm>
          <a:prstGeom prst="rect">
            <a:avLst/>
          </a:prstGeom>
          <a:noFill/>
        </p:spPr>
        <p:txBody>
          <a:bodyPr wrap="square" rtlCol="0">
            <a:spAutoFit/>
          </a:bodyPr>
          <a:lstStyle/>
          <a:p>
            <a:pPr marL="342900" marR="0" lvl="0"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Since its inception, the MPO has been assisting MIPA in the hiring of employees. MIPA employees are currently split with the MPO 80/20 for the MPO to provide insurance and other employee benefits</a:t>
            </a:r>
          </a:p>
          <a:p>
            <a:pPr marL="342900" marR="0" lvl="0"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To ensure consistency and equity in MIPA’s hiring process, MIPA should approve new job descriptions and either proceed with internal hires or post them to relevant hiring websites</a:t>
            </a:r>
          </a:p>
          <a:p>
            <a:pPr marL="342900" marR="0" lvl="0"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By having existing staff reapply for available positions, it allows both the employee and MIPA the opportunity to affirm the upcoming employment arrangement. Existing employees were hired with certain expectations that are no longer relevant. It also allows for a more transparent hiring process</a:t>
            </a:r>
          </a:p>
          <a:p>
            <a:pPr marL="342900" marR="0" lvl="0"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560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Job Descriptions and Hiring of Staff</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277453"/>
          </a:xfrm>
          <a:prstGeom prst="rect">
            <a:avLst/>
          </a:prstGeom>
          <a:noFill/>
        </p:spPr>
        <p:txBody>
          <a:bodyPr wrap="square" rtlCol="0">
            <a:spAutoFit/>
          </a:bodyPr>
          <a:lstStyle/>
          <a:p>
            <a:pPr marL="342900" marR="0" lvl="0"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Staff has prepared descriptions for the following positions:</a:t>
            </a:r>
          </a:p>
          <a:p>
            <a:pPr marL="800100" lvl="1" indent="-342900" algn="just">
              <a:lnSpc>
                <a:spcPct val="107000"/>
              </a:lnSpc>
              <a:buFont typeface="Wingdings" panose="05000000000000000000" pitchFamily="2" charset="2"/>
              <a:buChar char="§"/>
              <a:defRPr/>
            </a:pPr>
            <a:r>
              <a:rPr kumimoji="0" lang="en-US"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Executive Director</a:t>
            </a:r>
          </a:p>
          <a:p>
            <a:pPr marL="800100" lvl="1" indent="-342900" algn="just">
              <a:lnSpc>
                <a:spcPct val="107000"/>
              </a:lnSpc>
              <a:buFont typeface="Wingdings" panose="05000000000000000000" pitchFamily="2" charset="2"/>
              <a:buChar char="§"/>
              <a:defRPr/>
            </a:pPr>
            <a:r>
              <a:rPr kumimoji="0" lang="en-US"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Bookkeeper</a:t>
            </a:r>
          </a:p>
          <a:p>
            <a:pPr marL="800100" lvl="1" indent="-342900" algn="just">
              <a:lnSpc>
                <a:spcPct val="107000"/>
              </a:lnSpc>
              <a:buFont typeface="Wingdings" panose="05000000000000000000" pitchFamily="2" charset="2"/>
              <a:buChar char="§"/>
              <a:defRPr/>
            </a:pPr>
            <a:r>
              <a:rPr kumimoji="0" lang="en-US"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Senior Planner – Housing Focus</a:t>
            </a:r>
          </a:p>
          <a:p>
            <a:pPr marL="800100" lvl="1" indent="-342900" algn="just">
              <a:lnSpc>
                <a:spcPct val="107000"/>
              </a:lnSpc>
              <a:buFont typeface="Wingdings" panose="05000000000000000000" pitchFamily="2" charset="2"/>
              <a:buChar char="§"/>
              <a:defRPr/>
            </a:pPr>
            <a:r>
              <a:rPr kumimoji="0" lang="en-US"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Senior Planner – Community Development Focus</a:t>
            </a:r>
          </a:p>
          <a:p>
            <a:pPr marL="800100" lvl="1" indent="-342900" algn="just">
              <a:lnSpc>
                <a:spcPct val="107000"/>
              </a:lnSpc>
              <a:buFont typeface="Wingdings" panose="05000000000000000000" pitchFamily="2" charset="2"/>
              <a:buChar char="§"/>
              <a:defRPr/>
            </a:pPr>
            <a:r>
              <a:rPr kumimoji="0" lang="en-US"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Senior Planner – Transportation Focus</a:t>
            </a:r>
          </a:p>
          <a:p>
            <a:pPr marL="800100" lvl="1" indent="-342900" algn="just">
              <a:lnSpc>
                <a:spcPct val="107000"/>
              </a:lnSpc>
              <a:buFont typeface="Wingdings" panose="05000000000000000000" pitchFamily="2" charset="2"/>
              <a:buChar char="§"/>
              <a:defRPr/>
            </a:pPr>
            <a:r>
              <a:rPr kumimoji="0" lang="en-US"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Associate Planner</a:t>
            </a:r>
          </a:p>
          <a:p>
            <a:pPr marL="342900" indent="-342900" algn="just">
              <a:lnSpc>
                <a:spcPct val="107000"/>
              </a:lnSpc>
              <a:buFont typeface="Wingdings" panose="05000000000000000000" pitchFamily="2" charset="2"/>
              <a:buChar char="§"/>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 the planner positions, both a senior and associate option will be made available for each position to account for entry level candidates that may apply</a:t>
            </a:r>
          </a:p>
          <a:p>
            <a:pPr marL="342900" indent="-342900" algn="just">
              <a:lnSpc>
                <a:spcPct val="107000"/>
              </a:lnSpc>
              <a:buFont typeface="Wingdings" panose="05000000000000000000" pitchFamily="2" charset="2"/>
              <a:buChar char="§"/>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hiring committee can be established to perform interviews and make recommendations to the Executive Committee</a:t>
            </a: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 This is dependent on whether hiring is external</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Wingdings" panose="05000000000000000000" pitchFamily="2" charset="2"/>
              <a:buChar char="§"/>
              <a:defRPr/>
            </a:pP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114422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Job Descriptions and Hiring of Staff</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787319"/>
          </a:xfrm>
          <a:prstGeom prst="rect">
            <a:avLst/>
          </a:prstGeom>
          <a:noFill/>
        </p:spPr>
        <p:txBody>
          <a:bodyPr wrap="square" rtlCol="0">
            <a:spAutoFit/>
          </a:bodyPr>
          <a:lstStyle/>
          <a:p>
            <a:pPr marL="342900" marR="0" lvl="0" indent="-342900">
              <a:lnSpc>
                <a:spcPct val="107000"/>
              </a:lnSpc>
              <a:spcBef>
                <a:spcPts val="0"/>
              </a:spcBef>
              <a:spcAft>
                <a:spcPts val="0"/>
              </a:spcAft>
              <a:buFont typeface="Wingdings" panose="05000000000000000000" pitchFamily="2" charset="2"/>
              <a:buChar char="§"/>
            </a:pPr>
            <a:r>
              <a:rPr lang="en-US" sz="1800" b="1" dirty="0">
                <a:effectLst/>
                <a:latin typeface="Century Gothic" panose="020B0502020202020204" pitchFamily="34" charset="0"/>
                <a:ea typeface="Calibri" panose="020F0502020204030204" pitchFamily="34" charset="0"/>
                <a:cs typeface="Times New Roman" panose="02020603050405020304" pitchFamily="18" charset="0"/>
              </a:rPr>
              <a:t>Proposed Timeline</a:t>
            </a:r>
          </a:p>
          <a:p>
            <a:pPr marL="800100" lvl="1" indent="-342900">
              <a:lnSpc>
                <a:spcPct val="107000"/>
              </a:lnSpc>
              <a:buFont typeface="Wingdings" panose="05000000000000000000" pitchFamily="2" charset="2"/>
              <a:buChar char="§"/>
            </a:pPr>
            <a:r>
              <a:rPr lang="en-US" b="1" dirty="0">
                <a:effectLst/>
                <a:latin typeface="Century Gothic" panose="020B0502020202020204" pitchFamily="34" charset="0"/>
                <a:ea typeface="Calibri" panose="020F0502020204030204" pitchFamily="34" charset="0"/>
                <a:cs typeface="Times New Roman" panose="02020603050405020304" pitchFamily="18" charset="0"/>
              </a:rPr>
              <a:t>January 26 MIPA Executive Committee Meeting</a:t>
            </a:r>
            <a:r>
              <a:rPr lang="en-US" dirty="0">
                <a:effectLst/>
                <a:latin typeface="Century Gothic" panose="020B0502020202020204" pitchFamily="34" charset="0"/>
                <a:ea typeface="Calibri" panose="020F0502020204030204" pitchFamily="34" charset="0"/>
                <a:cs typeface="Times New Roman" panose="02020603050405020304" pitchFamily="18" charset="0"/>
              </a:rPr>
              <a:t> – Approve of job descriptions and hiring process and establish a hiring committee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en-US" b="1" dirty="0">
                <a:effectLst/>
                <a:latin typeface="Century Gothic" panose="020B0502020202020204" pitchFamily="34" charset="0"/>
                <a:ea typeface="Calibri" panose="020F0502020204030204" pitchFamily="34" charset="0"/>
                <a:cs typeface="Times New Roman" panose="02020603050405020304" pitchFamily="18" charset="0"/>
              </a:rPr>
              <a:t>Last week of January</a:t>
            </a:r>
            <a:r>
              <a:rPr lang="en-US" dirty="0">
                <a:effectLst/>
                <a:latin typeface="Century Gothic" panose="020B0502020202020204" pitchFamily="34" charset="0"/>
                <a:ea typeface="Calibri" panose="020F0502020204030204" pitchFamily="34" charset="0"/>
                <a:cs typeface="Times New Roman" panose="02020603050405020304" pitchFamily="18" charset="0"/>
              </a:rPr>
              <a:t> – Post jobs on relevant hiring websites or release to staff</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en-US" b="1" dirty="0">
                <a:effectLst/>
                <a:latin typeface="Century Gothic" panose="020B0502020202020204" pitchFamily="34" charset="0"/>
                <a:ea typeface="Calibri" panose="020F0502020204030204" pitchFamily="34" charset="0"/>
                <a:cs typeface="Times New Roman" panose="02020603050405020304" pitchFamily="18" charset="0"/>
              </a:rPr>
              <a:t>February 23 MIPA Executive Committee Meeting or Hiring Committee</a:t>
            </a:r>
            <a:r>
              <a:rPr lang="en-US" dirty="0">
                <a:effectLst/>
                <a:latin typeface="Century Gothic" panose="020B0502020202020204" pitchFamily="34" charset="0"/>
                <a:ea typeface="Calibri" panose="020F0502020204030204" pitchFamily="34" charset="0"/>
                <a:cs typeface="Times New Roman" panose="02020603050405020304" pitchFamily="18" charset="0"/>
              </a:rPr>
              <a:t> – Review candidate applications and schedule interviews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en-US" b="1" dirty="0">
                <a:effectLst/>
                <a:latin typeface="Century Gothic" panose="020B0502020202020204" pitchFamily="34" charset="0"/>
                <a:ea typeface="Calibri" panose="020F0502020204030204" pitchFamily="34" charset="0"/>
                <a:cs typeface="Times New Roman" panose="02020603050405020304" pitchFamily="18" charset="0"/>
              </a:rPr>
              <a:t>Early to Mid-March </a:t>
            </a:r>
            <a:r>
              <a:rPr lang="en-US" dirty="0">
                <a:effectLst/>
                <a:latin typeface="Century Gothic" panose="020B0502020202020204" pitchFamily="34" charset="0"/>
                <a:ea typeface="Calibri" panose="020F0502020204030204" pitchFamily="34" charset="0"/>
                <a:cs typeface="Times New Roman" panose="02020603050405020304" pitchFamily="18" charset="0"/>
              </a:rPr>
              <a:t>-</a:t>
            </a:r>
            <a:r>
              <a:rPr lang="en-US" b="1" dirty="0">
                <a:effectLst/>
                <a:latin typeface="Century Gothic" panose="020B0502020202020204" pitchFamily="34" charset="0"/>
                <a:ea typeface="Calibri" panose="020F0502020204030204" pitchFamily="34" charset="0"/>
                <a:cs typeface="Times New Roman" panose="02020603050405020304" pitchFamily="18" charset="0"/>
              </a:rPr>
              <a:t> </a:t>
            </a:r>
            <a:r>
              <a:rPr lang="en-US" dirty="0">
                <a:effectLst/>
                <a:latin typeface="Century Gothic" panose="020B0502020202020204" pitchFamily="34" charset="0"/>
                <a:ea typeface="Calibri" panose="020F0502020204030204" pitchFamily="34" charset="0"/>
                <a:cs typeface="Times New Roman" panose="02020603050405020304" pitchFamily="18" charset="0"/>
              </a:rPr>
              <a:t>Hold candidate interviews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b="1" dirty="0">
                <a:effectLst/>
                <a:latin typeface="Century Gothic" panose="020B0502020202020204" pitchFamily="34" charset="0"/>
                <a:ea typeface="Calibri" panose="020F0502020204030204" pitchFamily="34" charset="0"/>
                <a:cs typeface="Times New Roman" panose="02020603050405020304" pitchFamily="18" charset="0"/>
              </a:rPr>
              <a:t>March 29 MIPA Executive Committee Meeting</a:t>
            </a:r>
            <a:r>
              <a:rPr lang="en-US" dirty="0">
                <a:effectLst/>
                <a:latin typeface="Century Gothic" panose="020B0502020202020204" pitchFamily="34" charset="0"/>
                <a:ea typeface="Calibri" panose="020F0502020204030204" pitchFamily="34" charset="0"/>
                <a:cs typeface="Times New Roman" panose="02020603050405020304" pitchFamily="18" charset="0"/>
              </a:rPr>
              <a:t> – Approve the hiring of staff</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7000"/>
              </a:lnSpc>
              <a:buFont typeface="Wingdings" panose="05000000000000000000" pitchFamily="2" charset="2"/>
              <a:buChar char="§"/>
              <a:defRPr/>
            </a:pP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952414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2025 Work Program and Budget</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19191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Calibri"/>
                <a:ea typeface="+mn-ea"/>
                <a:cs typeface="+mn-cs"/>
              </a:rPr>
              <a:t>MIPA’s scope of work for next fiscal year</a:t>
            </a:r>
          </a:p>
          <a:p>
            <a:pPr marL="800100" marR="0" lvl="1"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Calibri"/>
                <a:ea typeface="+mn-ea"/>
                <a:cs typeface="+mn-cs"/>
              </a:rPr>
              <a:t>Work elements and activities</a:t>
            </a:r>
          </a:p>
          <a:p>
            <a:pPr marL="800100" marR="0" lvl="1"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Calibri"/>
                <a:ea typeface="+mn-ea"/>
                <a:cs typeface="+mn-cs"/>
              </a:rPr>
              <a:t>Committees</a:t>
            </a:r>
          </a:p>
          <a:p>
            <a:pPr marL="800100" marR="0" lvl="1"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Calibri"/>
                <a:ea typeface="+mn-ea"/>
                <a:cs typeface="+mn-cs"/>
              </a:rPr>
              <a:t>Costs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Calibri"/>
                <a:ea typeface="+mn-ea"/>
                <a:cs typeface="+mn-cs"/>
              </a:rPr>
              <a:t>Proposed work activities are tied to MIPA’s EDA requirements and CEDS</a:t>
            </a:r>
          </a:p>
          <a:p>
            <a:pPr marL="800100" lvl="1" indent="-342900">
              <a:spcBef>
                <a:spcPct val="20000"/>
              </a:spcBef>
              <a:buFont typeface="Wingdings" panose="05000000000000000000" pitchFamily="2" charset="2"/>
              <a:buChar char="§"/>
              <a:defRPr/>
            </a:pPr>
            <a:r>
              <a:rPr lang="en-US" dirty="0">
                <a:solidFill>
                  <a:prstClr val="black"/>
                </a:solidFill>
                <a:latin typeface="Calibri"/>
              </a:rPr>
              <a:t>Attract, retain, and expand business throughout Mid-Iowa Region</a:t>
            </a:r>
          </a:p>
          <a:p>
            <a:pPr marL="800100" lvl="1" indent="-342900">
              <a:spcBef>
                <a:spcPct val="20000"/>
              </a:spcBef>
              <a:buFont typeface="Wingdings" panose="05000000000000000000" pitchFamily="2" charset="2"/>
              <a:buChar char="§"/>
              <a:defRPr/>
            </a:pPr>
            <a:r>
              <a:rPr lang="en-US" dirty="0">
                <a:solidFill>
                  <a:prstClr val="black"/>
                </a:solidFill>
                <a:latin typeface="Calibri"/>
              </a:rPr>
              <a:t>Provide the necessary infrastructure to sustain and grow communities and businesses</a:t>
            </a:r>
          </a:p>
          <a:p>
            <a:pPr marL="800100" lvl="1" indent="-342900">
              <a:spcBef>
                <a:spcPct val="20000"/>
              </a:spcBef>
              <a:buFont typeface="Wingdings" panose="05000000000000000000" pitchFamily="2" charset="2"/>
              <a:buChar char="§"/>
              <a:defRPr/>
            </a:pPr>
            <a:r>
              <a:rPr lang="en-US" dirty="0">
                <a:solidFill>
                  <a:prstClr val="black"/>
                </a:solidFill>
                <a:latin typeface="Calibri"/>
              </a:rPr>
              <a:t>Attract, retain, and expand the workforce throughout Mid-Iowa</a:t>
            </a:r>
          </a:p>
          <a:p>
            <a:pPr marL="800100" lvl="1" indent="-342900">
              <a:spcBef>
                <a:spcPct val="20000"/>
              </a:spcBef>
              <a:buFont typeface="Wingdings" panose="05000000000000000000" pitchFamily="2" charset="2"/>
              <a:buChar char="§"/>
              <a:defRPr/>
            </a:pPr>
            <a:r>
              <a:rPr lang="en-US" dirty="0">
                <a:solidFill>
                  <a:prstClr val="black"/>
                </a:solidFill>
                <a:latin typeface="Calibri"/>
              </a:rPr>
              <a:t>Prepare the workforce to the evolving Mid-Iowa economy of today and into the future</a:t>
            </a:r>
          </a:p>
          <a:p>
            <a:pPr marL="800100" lvl="1" indent="-342900">
              <a:spcBef>
                <a:spcPct val="20000"/>
              </a:spcBef>
              <a:buFont typeface="Wingdings" panose="05000000000000000000" pitchFamily="2" charset="2"/>
              <a:buChar char="§"/>
              <a:defRPr/>
            </a:pPr>
            <a:r>
              <a:rPr lang="en-US" dirty="0">
                <a:solidFill>
                  <a:prstClr val="black"/>
                </a:solidFill>
                <a:latin typeface="Calibri"/>
              </a:rPr>
              <a:t>Bolster the economic resilience of Mid-Iowa by safeguarding our natural assets and through disaster avoidance and mitigation</a:t>
            </a:r>
          </a:p>
        </p:txBody>
      </p:sp>
    </p:spTree>
    <p:extLst>
      <p:ext uri="{BB962C8B-B14F-4D97-AF65-F5344CB8AC3E}">
        <p14:creationId xmlns:p14="http://schemas.microsoft.com/office/powerpoint/2010/main" val="4169721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FY 2025 Work Program and Budget</a:t>
            </a:r>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2123658"/>
          </a:xfrm>
          <a:prstGeom prst="rect">
            <a:avLst/>
          </a:prstGeom>
          <a:noFill/>
        </p:spPr>
        <p:txBody>
          <a:bodyPr wrap="square" rtlCol="0">
            <a:spAutoFit/>
          </a:bodyPr>
          <a:lstStyle/>
          <a:p>
            <a:pPr marL="342900" indent="-342900">
              <a:buFont typeface="Wingdings" panose="05000000000000000000" pitchFamily="2" charset="2"/>
              <a:buChar char="§"/>
            </a:pPr>
            <a:r>
              <a:rPr lang="en-US" sz="2200" dirty="0">
                <a:solidFill>
                  <a:prstClr val="black"/>
                </a:solidFill>
                <a:latin typeface="Calibri"/>
              </a:rPr>
              <a:t>MIPA staff soliciting input on priorities for FY 2025</a:t>
            </a:r>
          </a:p>
          <a:p>
            <a:pPr marL="742950" lvl="1" indent="-285750">
              <a:buFont typeface="Wingdings" panose="05000000000000000000" pitchFamily="2" charset="2"/>
              <a:buChar char="§"/>
            </a:pPr>
            <a:r>
              <a:rPr lang="en-US" sz="2200" dirty="0">
                <a:solidFill>
                  <a:prstClr val="black"/>
                </a:solidFill>
                <a:latin typeface="Calibri"/>
              </a:rPr>
              <a:t>Outward facing, planning-related efforts (i.e., plans, studies, research, technical assistance to communities)</a:t>
            </a:r>
          </a:p>
          <a:p>
            <a:pPr marL="742950" lvl="1" indent="-285750">
              <a:buFont typeface="Wingdings" panose="05000000000000000000" pitchFamily="2" charset="2"/>
              <a:buChar char="§"/>
            </a:pPr>
            <a:r>
              <a:rPr lang="en-US" sz="2200" dirty="0">
                <a:solidFill>
                  <a:prstClr val="black"/>
                </a:solidFill>
                <a:latin typeface="Calibri"/>
              </a:rPr>
              <a:t>Internal facing, organizational efforts (i.e., strategic plan implementation, committee support, staff and board development, funding/resources)</a:t>
            </a:r>
          </a:p>
        </p:txBody>
      </p:sp>
    </p:spTree>
    <p:extLst>
      <p:ext uri="{BB962C8B-B14F-4D97-AF65-F5344CB8AC3E}">
        <p14:creationId xmlns:p14="http://schemas.microsoft.com/office/powerpoint/2010/main" val="473251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Board Representatives and Officers Selection</a:t>
            </a:r>
            <a:endParaRPr lang="en-US" sz="2600"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493538"/>
          </a:xfrm>
          <a:prstGeom prst="rect">
            <a:avLst/>
          </a:prstGeom>
          <a:noFill/>
        </p:spPr>
        <p:txBody>
          <a:bodyPr wrap="square" rtlCol="0">
            <a:spAutoFit/>
          </a:bodyPr>
          <a:lstStyle/>
          <a:p>
            <a:pPr marL="342900" indent="-342900">
              <a:buFont typeface="Wingdings" panose="05000000000000000000" pitchFamily="2" charset="2"/>
              <a:buChar char="§"/>
            </a:pPr>
            <a:r>
              <a:rPr lang="en-US" sz="2200" dirty="0"/>
              <a:t>MIPA staff will send member representative forms to communities who have not already submitted their board representative. Staff will also work with communities to select representatives for the Executive Committee and MIPA officers</a:t>
            </a:r>
          </a:p>
          <a:p>
            <a:pPr marL="342900" indent="-342900">
              <a:buFont typeface="Wingdings" panose="05000000000000000000" pitchFamily="2" charset="2"/>
              <a:buChar char="§"/>
            </a:pPr>
            <a:r>
              <a:rPr lang="en-US" sz="2200" dirty="0"/>
              <a:t>The Executive Committee is selected from the members of the MIPA Board of Directors. Each county in the MIPA area selects three representatives, two public and one private, to serve on the Executive Committee</a:t>
            </a:r>
          </a:p>
          <a:p>
            <a:pPr marL="800100" lvl="1" indent="-342900">
              <a:buFont typeface="Wingdings" panose="05000000000000000000" pitchFamily="2" charset="2"/>
              <a:buChar char="§"/>
            </a:pPr>
            <a:r>
              <a:rPr lang="en-US" sz="2200" u="sng" dirty="0"/>
              <a:t>January </a:t>
            </a:r>
            <a:r>
              <a:rPr lang="en-US" sz="2200" dirty="0"/>
              <a:t>– Submit board representative</a:t>
            </a:r>
          </a:p>
          <a:p>
            <a:pPr marL="800100" lvl="1" indent="-342900">
              <a:buFont typeface="Wingdings" panose="05000000000000000000" pitchFamily="2" charset="2"/>
              <a:buChar char="§"/>
            </a:pPr>
            <a:r>
              <a:rPr lang="en-US" sz="2200" u="sng" dirty="0"/>
              <a:t>February</a:t>
            </a:r>
            <a:r>
              <a:rPr lang="en-US" sz="2200" dirty="0"/>
              <a:t> – Executive Committee members established, and officers selected</a:t>
            </a:r>
          </a:p>
          <a:p>
            <a:pPr marL="800100" lvl="1" indent="-342900">
              <a:buFont typeface="Wingdings" panose="05000000000000000000" pitchFamily="2" charset="2"/>
              <a:buChar char="§"/>
            </a:pPr>
            <a:r>
              <a:rPr lang="en-US" sz="2200" u="sng" dirty="0"/>
              <a:t>March</a:t>
            </a:r>
            <a:r>
              <a:rPr lang="en-US" sz="2200" dirty="0"/>
              <a:t> – New officers take effect</a:t>
            </a:r>
          </a:p>
          <a:p>
            <a:pPr marL="342900" indent="-342900">
              <a:buFont typeface="Wingdings" panose="05000000000000000000" pitchFamily="2" charset="2"/>
              <a:buChar char="§"/>
            </a:pPr>
            <a:endParaRPr lang="en-US" sz="2200" dirty="0"/>
          </a:p>
        </p:txBody>
      </p:sp>
    </p:spTree>
    <p:extLst>
      <p:ext uri="{BB962C8B-B14F-4D97-AF65-F5344CB8AC3E}">
        <p14:creationId xmlns:p14="http://schemas.microsoft.com/office/powerpoint/2010/main" val="2567042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Staff Updates</a:t>
            </a:r>
            <a:endParaRPr lang="en-US" sz="2600"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769441"/>
          </a:xfrm>
          <a:prstGeom prst="rect">
            <a:avLst/>
          </a:prstGeom>
          <a:noFill/>
        </p:spPr>
        <p:txBody>
          <a:bodyPr wrap="square" rtlCol="0">
            <a:spAutoFit/>
          </a:bodyPr>
          <a:lstStyle/>
          <a:p>
            <a:pPr marL="342900" indent="-342900">
              <a:buFont typeface="Wingdings" panose="05000000000000000000" pitchFamily="2" charset="2"/>
              <a:buChar char="§"/>
            </a:pPr>
            <a:r>
              <a:rPr lang="en-US" sz="2200" dirty="0"/>
              <a:t>MIPA staff will provide quarterly updates to the Executive Committee on recent work activities and upcoming work items</a:t>
            </a:r>
          </a:p>
        </p:txBody>
      </p:sp>
    </p:spTree>
    <p:extLst>
      <p:ext uri="{BB962C8B-B14F-4D97-AF65-F5344CB8AC3E}">
        <p14:creationId xmlns:p14="http://schemas.microsoft.com/office/powerpoint/2010/main" val="882938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t>Cambridge Boost</a:t>
            </a:r>
          </a:p>
        </p:txBody>
      </p:sp>
      <p:pic>
        <p:nvPicPr>
          <p:cNvPr id="4" name="Picture 3" descr="A group of people standing in a room&#10;&#10;Description automatically generated">
            <a:extLst>
              <a:ext uri="{FF2B5EF4-FFF2-40B4-BE49-F238E27FC236}">
                <a16:creationId xmlns:a16="http://schemas.microsoft.com/office/drawing/2014/main" id="{ADE3DE52-E2E9-EDC5-20BE-84FEAF34A9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1962150"/>
            <a:ext cx="4114800" cy="3086100"/>
          </a:xfrm>
          <a:prstGeom prst="rect">
            <a:avLst/>
          </a:prstGeom>
        </p:spPr>
      </p:pic>
      <p:pic>
        <p:nvPicPr>
          <p:cNvPr id="6" name="Picture 5" descr="A group of people standing in a room&#10;&#10;Description automatically generated">
            <a:extLst>
              <a:ext uri="{FF2B5EF4-FFF2-40B4-BE49-F238E27FC236}">
                <a16:creationId xmlns:a16="http://schemas.microsoft.com/office/drawing/2014/main" id="{8C5B38A2-7133-68AA-40D2-809FAF73F5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 y="666750"/>
            <a:ext cx="3657600" cy="2743200"/>
          </a:xfrm>
          <a:prstGeom prst="rect">
            <a:avLst/>
          </a:prstGeom>
        </p:spPr>
      </p:pic>
      <p:sp>
        <p:nvSpPr>
          <p:cNvPr id="8" name="TextBox 7">
            <a:extLst>
              <a:ext uri="{FF2B5EF4-FFF2-40B4-BE49-F238E27FC236}">
                <a16:creationId xmlns:a16="http://schemas.microsoft.com/office/drawing/2014/main" id="{5380940F-24E4-B6D9-0636-483F26216861}"/>
              </a:ext>
            </a:extLst>
          </p:cNvPr>
          <p:cNvSpPr txBox="1"/>
          <p:nvPr/>
        </p:nvSpPr>
        <p:spPr>
          <a:xfrm>
            <a:off x="193040" y="3428155"/>
            <a:ext cx="445516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Assisted with original application in 2022</a:t>
            </a:r>
          </a:p>
          <a:p>
            <a:pPr marL="285750" indent="-285750">
              <a:buFont typeface="Arial" panose="020B0604020202020204" pitchFamily="34" charset="0"/>
              <a:buChar char="•"/>
            </a:pPr>
            <a:r>
              <a:rPr lang="en-US" dirty="0"/>
              <a:t>Consulted with ERI Staff to improve second application</a:t>
            </a:r>
          </a:p>
          <a:p>
            <a:pPr marL="285750" indent="-285750">
              <a:buFont typeface="Arial" panose="020B0604020202020204" pitchFamily="34" charset="0"/>
              <a:buChar char="•"/>
            </a:pPr>
            <a:r>
              <a:rPr lang="en-US" dirty="0"/>
              <a:t>Consulted on second application that was awarded.</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D2EE587D-712E-C7C6-D12A-1611649BBA87}"/>
              </a:ext>
            </a:extLst>
          </p:cNvPr>
          <p:cNvSpPr txBox="1"/>
          <p:nvPr/>
        </p:nvSpPr>
        <p:spPr>
          <a:xfrm>
            <a:off x="4253653" y="427045"/>
            <a:ext cx="4052147" cy="2031325"/>
          </a:xfrm>
          <a:prstGeom prst="rect">
            <a:avLst/>
          </a:prstGeom>
          <a:noFill/>
        </p:spPr>
        <p:txBody>
          <a:bodyPr wrap="square" rtlCol="0">
            <a:spAutoFit/>
          </a:bodyPr>
          <a:lstStyle/>
          <a:p>
            <a:pPr marL="285750" indent="-285750">
              <a:buFont typeface="Arial" panose="020B0604020202020204" pitchFamily="34" charset="0"/>
              <a:buChar char="•"/>
            </a:pPr>
            <a:r>
              <a:rPr lang="en-US" dirty="0"/>
              <a:t>One Cambridge's Steering Committee</a:t>
            </a:r>
          </a:p>
          <a:p>
            <a:pPr marL="285750" indent="-285750">
              <a:buFont typeface="Arial" panose="020B0604020202020204" pitchFamily="34" charset="0"/>
              <a:buChar char="•"/>
            </a:pPr>
            <a:r>
              <a:rPr lang="en-US" dirty="0"/>
              <a:t>Community visit &amp; tour were great</a:t>
            </a:r>
          </a:p>
          <a:p>
            <a:pPr marL="285750" indent="-285750">
              <a:buFont typeface="Arial" panose="020B0604020202020204" pitchFamily="34" charset="0"/>
              <a:buChar char="•"/>
            </a:pPr>
            <a:r>
              <a:rPr lang="en-US" dirty="0"/>
              <a:t>Could’ve asked for a better Expert Boost team</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78634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4"/>
            <a:ext cx="7706360" cy="1004575"/>
          </a:xfrm>
        </p:spPr>
        <p:txBody>
          <a:bodyPr/>
          <a:lstStyle/>
          <a:p>
            <a:r>
              <a:rPr lang="en-US" dirty="0"/>
              <a:t>Broadband Equity, Access, &amp; Deployment Program (BEAD)</a:t>
            </a:r>
          </a:p>
        </p:txBody>
      </p:sp>
      <p:sp>
        <p:nvSpPr>
          <p:cNvPr id="6" name="TextBox 5">
            <a:extLst>
              <a:ext uri="{FF2B5EF4-FFF2-40B4-BE49-F238E27FC236}">
                <a16:creationId xmlns:a16="http://schemas.microsoft.com/office/drawing/2014/main" id="{D1B0D62E-1178-9DDA-DB8F-CB86765CAABB}"/>
              </a:ext>
            </a:extLst>
          </p:cNvPr>
          <p:cNvSpPr txBox="1"/>
          <p:nvPr/>
        </p:nvSpPr>
        <p:spPr>
          <a:xfrm>
            <a:off x="228600" y="1200150"/>
            <a:ext cx="624840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Federal Broadband run through the State of Iowa</a:t>
            </a:r>
          </a:p>
          <a:p>
            <a:pPr marL="285750" indent="-285750">
              <a:buFont typeface="Arial" panose="020B0604020202020204" pitchFamily="34" charset="0"/>
              <a:buChar char="•"/>
            </a:pPr>
            <a:r>
              <a:rPr lang="en-US" dirty="0"/>
              <a:t>Reached out to Iowa Communication Alliance &amp; Iowa Area Development Group to get a pulse on broadband post OCIO awards</a:t>
            </a:r>
          </a:p>
          <a:p>
            <a:pPr marL="285750" indent="-285750">
              <a:buFont typeface="Arial" panose="020B0604020202020204" pitchFamily="34" charset="0"/>
              <a:buChar char="•"/>
            </a:pPr>
            <a:r>
              <a:rPr lang="en-US" dirty="0"/>
              <a:t>MIPA submitted comments/responses to the initial BEAD proposal 12/15/23</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473389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4"/>
            <a:ext cx="7706360" cy="1004575"/>
          </a:xfrm>
        </p:spPr>
        <p:txBody>
          <a:bodyPr/>
          <a:lstStyle/>
          <a:p>
            <a:r>
              <a:rPr lang="en-US" dirty="0"/>
              <a:t>Broadband Equity, Access, &amp; Deployment Program (BEAD)</a:t>
            </a:r>
          </a:p>
        </p:txBody>
      </p:sp>
      <p:sp>
        <p:nvSpPr>
          <p:cNvPr id="6" name="TextBox 5">
            <a:extLst>
              <a:ext uri="{FF2B5EF4-FFF2-40B4-BE49-F238E27FC236}">
                <a16:creationId xmlns:a16="http://schemas.microsoft.com/office/drawing/2014/main" id="{D1B0D62E-1178-9DDA-DB8F-CB86765CAABB}"/>
              </a:ext>
            </a:extLst>
          </p:cNvPr>
          <p:cNvSpPr txBox="1"/>
          <p:nvPr/>
        </p:nvSpPr>
        <p:spPr>
          <a:xfrm>
            <a:off x="228600" y="1200150"/>
            <a:ext cx="624840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Applications will be in Iowa Grants</a:t>
            </a:r>
          </a:p>
          <a:p>
            <a:pPr marL="285750" indent="-285750">
              <a:buFont typeface="Arial" panose="020B0604020202020204" pitchFamily="34" charset="0"/>
              <a:buChar char="•"/>
            </a:pPr>
            <a:r>
              <a:rPr lang="en-US" dirty="0"/>
              <a:t>Applications must come from the broadband provider</a:t>
            </a:r>
          </a:p>
          <a:p>
            <a:pPr marL="285750" indent="-285750">
              <a:buFont typeface="Arial" panose="020B0604020202020204" pitchFamily="34" charset="0"/>
              <a:buChar char="•"/>
            </a:pPr>
            <a:r>
              <a:rPr lang="en-US" dirty="0"/>
              <a:t>Timeline still unknown</a:t>
            </a:r>
          </a:p>
          <a:p>
            <a:pPr marL="285750" indent="-285750">
              <a:buFont typeface="Arial" panose="020B0604020202020204" pitchFamily="34" charset="0"/>
              <a:buChar char="•"/>
            </a:pPr>
            <a:r>
              <a:rPr lang="en-US" dirty="0"/>
              <a:t>Process will be very similar to OCIO’s NOFO 8.</a:t>
            </a:r>
          </a:p>
          <a:p>
            <a:pPr marL="285750" indent="-285750">
              <a:buFont typeface="Arial" panose="020B0604020202020204" pitchFamily="34" charset="0"/>
              <a:buChar char="•"/>
            </a:pPr>
            <a:r>
              <a:rPr lang="en-US" dirty="0"/>
              <a:t>Equity arm of BEAD seems like a good fit for public </a:t>
            </a:r>
            <a:r>
              <a:rPr lang="en-US" dirty="0" err="1"/>
              <a:t>librarys</a:t>
            </a:r>
            <a:r>
              <a:rPr lang="en-US" dirty="0"/>
              <a:t> &amp; public schools</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956015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t>Zearing</a:t>
            </a:r>
          </a:p>
        </p:txBody>
      </p:sp>
      <p:pic>
        <p:nvPicPr>
          <p:cNvPr id="4" name="Picture 3" descr="A group of people standing in the snow&#10;&#10;Description automatically generated">
            <a:extLst>
              <a:ext uri="{FF2B5EF4-FFF2-40B4-BE49-F238E27FC236}">
                <a16:creationId xmlns:a16="http://schemas.microsoft.com/office/drawing/2014/main" id="{DC4C97A5-642B-7D25-83FE-18F6412069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5017" y="931924"/>
            <a:ext cx="3014663" cy="4019550"/>
          </a:xfrm>
          <a:prstGeom prst="rect">
            <a:avLst/>
          </a:prstGeom>
        </p:spPr>
      </p:pic>
      <p:sp>
        <p:nvSpPr>
          <p:cNvPr id="6" name="TextBox 5">
            <a:extLst>
              <a:ext uri="{FF2B5EF4-FFF2-40B4-BE49-F238E27FC236}">
                <a16:creationId xmlns:a16="http://schemas.microsoft.com/office/drawing/2014/main" id="{D1B0D62E-1178-9DDA-DB8F-CB86765CAABB}"/>
              </a:ext>
            </a:extLst>
          </p:cNvPr>
          <p:cNvSpPr txBox="1"/>
          <p:nvPr/>
        </p:nvSpPr>
        <p:spPr>
          <a:xfrm>
            <a:off x="228600" y="1200150"/>
            <a:ext cx="48768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Assisting with grant applications for 102 W Main St </a:t>
            </a:r>
          </a:p>
          <a:p>
            <a:pPr marL="285750" indent="-285750">
              <a:buFont typeface="Arial" panose="020B0604020202020204" pitchFamily="34" charset="0"/>
              <a:buChar char="•"/>
            </a:pPr>
            <a:r>
              <a:rPr lang="en-US" dirty="0"/>
              <a:t>Invited Jim Thompson from IEDA to see about Emergency Catalyst </a:t>
            </a:r>
          </a:p>
          <a:p>
            <a:pPr marL="742950" lvl="1" indent="-285750">
              <a:buFont typeface="Arial" panose="020B0604020202020204" pitchFamily="34" charset="0"/>
              <a:buChar char="•"/>
            </a:pPr>
            <a:r>
              <a:rPr lang="en-US" dirty="0"/>
              <a:t>Moving forward with Emergency Catalyst &amp; Derelict Building applications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06853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Story County Housing Trust (</a:t>
            </a:r>
            <a:r>
              <a:rPr lang="en-US" dirty="0" err="1">
                <a:cs typeface="Times New Roman" panose="02020603050405020304" pitchFamily="18" charset="0"/>
              </a:rPr>
              <a:t>SCHT</a:t>
            </a:r>
            <a:r>
              <a:rPr lang="en-US" dirty="0">
                <a:cs typeface="Times New Roman" panose="02020603050405020304" pitchFamily="18" charset="0"/>
              </a:rPr>
              <a:t>)</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457200" y="819150"/>
            <a:ext cx="8229600" cy="4191917"/>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Provide administration for the organization</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Execute monthly board meetings, process claims from grantees and work with the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SCHT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treasurer to make payments, submit drawdowns and required reporting to IFA</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Provide support to grantees to ensure projects are successful </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Participate in various Story County housing-focused work groups on behalf of the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SCHT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Submitted 2024 application to IFA</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Awarded $349,890 including $34,989 in admin for MIPA</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Application window now open for Story County projects</a:t>
            </a:r>
          </a:p>
        </p:txBody>
      </p:sp>
    </p:spTree>
    <p:extLst>
      <p:ext uri="{BB962C8B-B14F-4D97-AF65-F5344CB8AC3E}">
        <p14:creationId xmlns:p14="http://schemas.microsoft.com/office/powerpoint/2010/main" val="357880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Story County Housing Action Plan </a:t>
            </a:r>
          </a:p>
          <a:p>
            <a:r>
              <a:rPr lang="en-US" dirty="0">
                <a:cs typeface="Times New Roman" panose="02020603050405020304" pitchFamily="18" charset="0"/>
              </a:rPr>
              <a:t> </a:t>
            </a:r>
            <a:endParaRPr lang="en-US" dirty="0"/>
          </a:p>
        </p:txBody>
      </p:sp>
      <p:sp>
        <p:nvSpPr>
          <p:cNvPr id="3" name="TextBox 2">
            <a:extLst>
              <a:ext uri="{FF2B5EF4-FFF2-40B4-BE49-F238E27FC236}">
                <a16:creationId xmlns:a16="http://schemas.microsoft.com/office/drawing/2014/main" id="{95265E11-1201-EC06-775B-E283C9933C7A}"/>
              </a:ext>
            </a:extLst>
          </p:cNvPr>
          <p:cNvSpPr txBox="1"/>
          <p:nvPr/>
        </p:nvSpPr>
        <p:spPr>
          <a:xfrm>
            <a:off x="370840" y="742950"/>
            <a:ext cx="8620760" cy="4768485"/>
          </a:xfrm>
          <a:prstGeom prst="rect">
            <a:avLst/>
          </a:prstGeom>
          <a:noFill/>
        </p:spPr>
        <p:txBody>
          <a:bodyPr wrap="square" rtlCol="0">
            <a:spAutoFit/>
          </a:bodyPr>
          <a:lstStyle/>
          <a:p>
            <a:pPr marL="182880" marR="0" lvl="2"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Implementation arm of the Story County Housing Study with action steps</a:t>
            </a:r>
          </a:p>
          <a:p>
            <a:pPr marL="182880" marR="0" lvl="2"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Meet regularly with Story County staff and Ames Economic Development Commission to execute the action steps</a:t>
            </a:r>
          </a:p>
          <a:p>
            <a:pPr marL="182880" marR="0" lvl="2"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Recent work on the action plan:</a:t>
            </a:r>
          </a:p>
          <a:p>
            <a:pPr marL="640080" marR="0" lvl="3"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Compilation of housing resources available to individuals</a:t>
            </a:r>
          </a:p>
          <a:p>
            <a:pPr marL="640080" marR="0" lvl="3"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Housing resource guide focused on community development</a:t>
            </a:r>
          </a:p>
          <a:p>
            <a:pPr marL="640080" marR="0" lvl="3"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Inventory of sites for potential development </a:t>
            </a:r>
          </a:p>
          <a:p>
            <a:pPr marL="640080" marR="0" lvl="3"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HFI</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houses underway</a:t>
            </a:r>
          </a:p>
          <a:p>
            <a:pPr marL="640080" marR="0" lvl="3"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Working with lenders on homebuyer assistance programs </a:t>
            </a:r>
          </a:p>
          <a:p>
            <a:pPr marL="640080" marR="0" lvl="3"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361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err="1">
                <a:cs typeface="Times New Roman" panose="02020603050405020304" pitchFamily="18" charset="0"/>
              </a:rPr>
              <a:t>SCHT</a:t>
            </a:r>
            <a:r>
              <a:rPr lang="en-US" dirty="0">
                <a:cs typeface="Times New Roman" panose="02020603050405020304" pitchFamily="18" charset="0"/>
              </a:rPr>
              <a:t> - </a:t>
            </a:r>
            <a:r>
              <a:rPr lang="en-US" dirty="0" err="1">
                <a:cs typeface="Times New Roman" panose="02020603050405020304" pitchFamily="18" charset="0"/>
              </a:rPr>
              <a:t>ARPA</a:t>
            </a:r>
            <a:r>
              <a:rPr lang="en-US" dirty="0">
                <a:cs typeface="Times New Roman" panose="02020603050405020304" pitchFamily="18" charset="0"/>
              </a:rPr>
              <a:t> Funding</a:t>
            </a:r>
            <a:endParaRPr lang="en-US" dirty="0"/>
          </a:p>
        </p:txBody>
      </p:sp>
      <p:sp>
        <p:nvSpPr>
          <p:cNvPr id="4" name="TextBox 3">
            <a:extLst>
              <a:ext uri="{FF2B5EF4-FFF2-40B4-BE49-F238E27FC236}">
                <a16:creationId xmlns:a16="http://schemas.microsoft.com/office/drawing/2014/main" id="{7D96A25C-B31A-2380-CA2A-2E05A2E6E27D}"/>
              </a:ext>
            </a:extLst>
          </p:cNvPr>
          <p:cNvSpPr txBox="1"/>
          <p:nvPr/>
        </p:nvSpPr>
        <p:spPr>
          <a:xfrm>
            <a:off x="477520" y="656051"/>
            <a:ext cx="8133080" cy="4310924"/>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Awarded to the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SCHT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by the Story County Board of Supervisors</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Funding for 2 Homes for Iowa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HFI</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houses</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Nevada &amp;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McCallsburg</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Spring delivery</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Currently accepting bids for various phases of onsite construction</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Funding for First-time Homebuyer Program</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$5,000 grants</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Recently submitted a request to the supervisors to modify the requirements to ensure the funds can be used</a:t>
            </a:r>
          </a:p>
        </p:txBody>
      </p:sp>
    </p:spTree>
    <p:extLst>
      <p:ext uri="{BB962C8B-B14F-4D97-AF65-F5344CB8AC3E}">
        <p14:creationId xmlns:p14="http://schemas.microsoft.com/office/powerpoint/2010/main" val="1179121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934960" cy="381000"/>
          </a:xfrm>
        </p:spPr>
        <p:txBody>
          <a:bodyPr/>
          <a:lstStyle/>
          <a:p>
            <a:r>
              <a:rPr lang="en-US" dirty="0"/>
              <a:t>Central Iowa Housing Trust Fund (</a:t>
            </a:r>
            <a:r>
              <a:rPr lang="en-US" dirty="0" err="1"/>
              <a:t>CIHTF</a:t>
            </a:r>
            <a:r>
              <a:rPr lang="en-US" dirty="0"/>
              <a:t>)</a:t>
            </a:r>
          </a:p>
        </p:txBody>
      </p:sp>
      <p:sp>
        <p:nvSpPr>
          <p:cNvPr id="3" name="TextBox 2">
            <a:extLst>
              <a:ext uri="{FF2B5EF4-FFF2-40B4-BE49-F238E27FC236}">
                <a16:creationId xmlns:a16="http://schemas.microsoft.com/office/drawing/2014/main" id="{5569CD23-E884-2DC6-5FD0-1AFEB275B596}"/>
              </a:ext>
            </a:extLst>
          </p:cNvPr>
          <p:cNvSpPr txBox="1"/>
          <p:nvPr/>
        </p:nvSpPr>
        <p:spPr>
          <a:xfrm>
            <a:off x="533400" y="819150"/>
            <a:ext cx="8077200" cy="4649478"/>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Provide administration for the organization</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Execute periodic board meetings, process claims from and make payments to grantees, prepare and submit drawdowns and required reporting to IFA</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Provide support to grantees to ensure projects are successful</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Submitted 2024 application to IFA</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Awarded $516,604 including $51,660 in admin for MIPA</a:t>
            </a:r>
          </a:p>
          <a:p>
            <a:pPr marL="640080" marR="0" lvl="1"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This week the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CIHTF</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board approved 9 applications for projects throughout the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CIHTF</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region</a:t>
            </a:r>
          </a:p>
          <a:p>
            <a:pPr marL="457200" marR="0" lvl="1" indent="0" algn="l" defTabSz="914400" rtl="0" eaLnBrk="1" fontAlgn="auto" latinLnBrk="0" hangingPunct="1">
              <a:lnSpc>
                <a:spcPct val="100000"/>
              </a:lnSpc>
              <a:spcBef>
                <a:spcPct val="20000"/>
              </a:spcBef>
              <a:spcAft>
                <a:spcPts val="40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457200" marR="0" lvl="1" indent="0" algn="l" defTabSz="914400" rtl="0" eaLnBrk="1" fontAlgn="auto" latinLnBrk="0" hangingPunct="1">
              <a:lnSpc>
                <a:spcPct val="100000"/>
              </a:lnSpc>
              <a:spcBef>
                <a:spcPct val="20000"/>
              </a:spcBef>
              <a:spcAft>
                <a:spcPts val="40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727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Norwalk </a:t>
            </a:r>
            <a:r>
              <a:rPr lang="en-US" dirty="0" err="1">
                <a:cs typeface="Times New Roman" panose="02020603050405020304" pitchFamily="18" charset="0"/>
              </a:rPr>
              <a:t>LMI</a:t>
            </a:r>
            <a:r>
              <a:rPr lang="en-US" dirty="0">
                <a:cs typeface="Times New Roman" panose="02020603050405020304" pitchFamily="18" charset="0"/>
              </a:rPr>
              <a:t> Housing Rehabilitation Program</a:t>
            </a:r>
          </a:p>
          <a:p>
            <a:endParaRPr lang="en-US" dirty="0"/>
          </a:p>
        </p:txBody>
      </p:sp>
      <p:sp>
        <p:nvSpPr>
          <p:cNvPr id="2" name="TextBox 1">
            <a:extLst>
              <a:ext uri="{FF2B5EF4-FFF2-40B4-BE49-F238E27FC236}">
                <a16:creationId xmlns:a16="http://schemas.microsoft.com/office/drawing/2014/main" id="{1D394050-94F4-2470-7C0F-93D39B60D332}"/>
              </a:ext>
            </a:extLst>
          </p:cNvPr>
          <p:cNvSpPr txBox="1"/>
          <p:nvPr/>
        </p:nvSpPr>
        <p:spPr>
          <a:xfrm>
            <a:off x="419100" y="1276350"/>
            <a:ext cx="8305800" cy="2938240"/>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Contract with the City of Norwalk </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City is responsible for advertising the program/application</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Determine if the household qualifies based on IFA income and asset guidelines</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Work with the city to ensure the property is an appropriate candidate for the program</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Perform any needed site inspections before and after work</a:t>
            </a:r>
          </a:p>
        </p:txBody>
      </p:sp>
    </p:spTree>
    <p:extLst>
      <p:ext uri="{BB962C8B-B14F-4D97-AF65-F5344CB8AC3E}">
        <p14:creationId xmlns:p14="http://schemas.microsoft.com/office/powerpoint/2010/main" val="2412955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Knoxville CDBG Façade Project</a:t>
            </a:r>
          </a:p>
          <a:p>
            <a:endParaRPr lang="en-US" dirty="0"/>
          </a:p>
        </p:txBody>
      </p:sp>
      <p:sp>
        <p:nvSpPr>
          <p:cNvPr id="4" name="TextBox 3">
            <a:extLst>
              <a:ext uri="{FF2B5EF4-FFF2-40B4-BE49-F238E27FC236}">
                <a16:creationId xmlns:a16="http://schemas.microsoft.com/office/drawing/2014/main" id="{2D27876E-8E49-5340-473A-A37CC2A232EF}"/>
              </a:ext>
            </a:extLst>
          </p:cNvPr>
          <p:cNvSpPr txBox="1"/>
          <p:nvPr/>
        </p:nvSpPr>
        <p:spPr>
          <a:xfrm>
            <a:off x="304800" y="975360"/>
            <a:ext cx="1878623" cy="4397101"/>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IEDA officially closed out the Knoxville CDBG façade project at Elite Dance on December 19, 2023</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was the very first MIPA contract</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MIPA staff living in Knoxville? </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A building with a curved roof&#10;&#10;Description automatically generated with medium confidence">
            <a:extLst>
              <a:ext uri="{FF2B5EF4-FFF2-40B4-BE49-F238E27FC236}">
                <a16:creationId xmlns:a16="http://schemas.microsoft.com/office/drawing/2014/main" id="{863D962C-3CBC-4E78-5239-029851C7392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33" t="17408" r="20971" b="24815"/>
          <a:stretch/>
        </p:blipFill>
        <p:spPr>
          <a:xfrm>
            <a:off x="2297723" y="971550"/>
            <a:ext cx="6770077" cy="3875714"/>
          </a:xfrm>
          <a:prstGeom prst="rect">
            <a:avLst/>
          </a:prstGeom>
        </p:spPr>
      </p:pic>
    </p:spTree>
    <p:extLst>
      <p:ext uri="{BB962C8B-B14F-4D97-AF65-F5344CB8AC3E}">
        <p14:creationId xmlns:p14="http://schemas.microsoft.com/office/powerpoint/2010/main" val="2657584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dirty="0">
                <a:cs typeface="Times New Roman" panose="02020603050405020304" pitchFamily="18" charset="0"/>
              </a:rPr>
              <a:t>Knoxville CDBG Façade Project</a:t>
            </a:r>
          </a:p>
          <a:p>
            <a:endParaRPr lang="en-US" dirty="0"/>
          </a:p>
        </p:txBody>
      </p:sp>
      <p:pic>
        <p:nvPicPr>
          <p:cNvPr id="3" name="Picture 2" descr="A brick building with a street light&#10;&#10;Description automatically generated">
            <a:extLst>
              <a:ext uri="{FF2B5EF4-FFF2-40B4-BE49-F238E27FC236}">
                <a16:creationId xmlns:a16="http://schemas.microsoft.com/office/drawing/2014/main" id="{799B8949-096B-EE27-6A2B-E997697A81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778" b="11950"/>
          <a:stretch/>
        </p:blipFill>
        <p:spPr>
          <a:xfrm>
            <a:off x="2133600" y="830580"/>
            <a:ext cx="6858000" cy="4128775"/>
          </a:xfrm>
          <a:prstGeom prst="rect">
            <a:avLst/>
          </a:prstGeom>
        </p:spPr>
      </p:pic>
      <p:sp>
        <p:nvSpPr>
          <p:cNvPr id="5" name="TextBox 4">
            <a:extLst>
              <a:ext uri="{FF2B5EF4-FFF2-40B4-BE49-F238E27FC236}">
                <a16:creationId xmlns:a16="http://schemas.microsoft.com/office/drawing/2014/main" id="{B9587383-5193-FD5C-C683-010AA691B69C}"/>
              </a:ext>
            </a:extLst>
          </p:cNvPr>
          <p:cNvSpPr txBox="1"/>
          <p:nvPr/>
        </p:nvSpPr>
        <p:spPr>
          <a:xfrm>
            <a:off x="254977" y="830580"/>
            <a:ext cx="1878623" cy="3352713"/>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Thank you to Knoxville for allowing MIPA to be a part of this project and congrats on your continued downtown revitalization</a:t>
            </a: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82880" marR="0" lvl="0" indent="-18288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183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384177" cy="4509137"/>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CONSENT and VOTE: Contracts and Expenses</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Planning Services and Administration Agreement with CIRTPA</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REPORT and VOTE: Transition Plan</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and VOTE: Job Descriptions and Hiring of Staff</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FY 2025 Work Program and Budget Development</a:t>
            </a:r>
            <a:r>
              <a:rPr lang="en-US"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Update on Board Representatives and Officers Selection</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REPORT: Update from MIPA Staff</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February 23, 2024</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January 26, 2024 AGENDA</a:t>
            </a:r>
          </a:p>
        </p:txBody>
      </p:sp>
    </p:spTree>
    <p:extLst>
      <p:ext uri="{BB962C8B-B14F-4D97-AF65-F5344CB8AC3E}">
        <p14:creationId xmlns:p14="http://schemas.microsoft.com/office/powerpoint/2010/main" val="1935744731"/>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8095</TotalTime>
  <Words>5367</Words>
  <Application>Microsoft Office PowerPoint</Application>
  <PresentationFormat>On-screen Show (16:9)</PresentationFormat>
  <Paragraphs>504</Paragraphs>
  <Slides>42</Slides>
  <Notes>23</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42</vt:i4>
      </vt:variant>
    </vt:vector>
  </HeadingPairs>
  <TitlesOfParts>
    <vt:vector size="59" baseType="lpstr">
      <vt:lpstr>Arial</vt:lpstr>
      <vt:lpstr>Arial Narrow</vt:lpstr>
      <vt:lpstr>Calibri</vt:lpstr>
      <vt:lpstr>Century Gothic</vt:lpstr>
      <vt:lpstr>Courier New</vt:lpstr>
      <vt:lpstr>Symbol</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676</cp:revision>
  <cp:lastPrinted>2021-06-29T16:06:21Z</cp:lastPrinted>
  <dcterms:created xsi:type="dcterms:W3CDTF">2020-12-02T21:38:09Z</dcterms:created>
  <dcterms:modified xsi:type="dcterms:W3CDTF">2024-01-26T14:55:44Z</dcterms:modified>
</cp:coreProperties>
</file>