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3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3"/>
    <p:sldMasterId id="2147483769" r:id="rId4"/>
    <p:sldMasterId id="2147483788" r:id="rId5"/>
    <p:sldMasterId id="2147483827" r:id="rId6"/>
    <p:sldMasterId id="2147483851" r:id="rId7"/>
    <p:sldMasterId id="2147483876" r:id="rId8"/>
    <p:sldMasterId id="2147483925" r:id="rId9"/>
    <p:sldMasterId id="2147483966" r:id="rId10"/>
    <p:sldMasterId id="2147484001" r:id="rId11"/>
  </p:sldMasterIdLst>
  <p:notesMasterIdLst>
    <p:notesMasterId r:id="rId33"/>
  </p:notesMasterIdLst>
  <p:handoutMasterIdLst>
    <p:handoutMasterId r:id="rId34"/>
  </p:handoutMasterIdLst>
  <p:sldIdLst>
    <p:sldId id="1914" r:id="rId12"/>
    <p:sldId id="2145705165" r:id="rId13"/>
    <p:sldId id="2145705164" r:id="rId14"/>
    <p:sldId id="2145705240" r:id="rId15"/>
    <p:sldId id="2145705241" r:id="rId16"/>
    <p:sldId id="2183" r:id="rId17"/>
    <p:sldId id="2145705167" r:id="rId18"/>
    <p:sldId id="2145705239" r:id="rId19"/>
    <p:sldId id="2145705242" r:id="rId20"/>
    <p:sldId id="2145705243" r:id="rId21"/>
    <p:sldId id="2145705206" r:id="rId22"/>
    <p:sldId id="2145705244" r:id="rId23"/>
    <p:sldId id="257" r:id="rId24"/>
    <p:sldId id="258" r:id="rId25"/>
    <p:sldId id="2145705245" r:id="rId26"/>
    <p:sldId id="2145705246" r:id="rId27"/>
    <p:sldId id="2145705247" r:id="rId28"/>
    <p:sldId id="2145705232" r:id="rId29"/>
    <p:sldId id="2145705248" r:id="rId30"/>
    <p:sldId id="2145705249" r:id="rId31"/>
    <p:sldId id="2145705250" r:id="rId32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ADE0BC-350B-4B54-984B-79A68D18D833}">
          <p14:sldIdLst>
            <p14:sldId id="1914"/>
            <p14:sldId id="2145705165"/>
            <p14:sldId id="2145705164"/>
            <p14:sldId id="2145705240"/>
            <p14:sldId id="2145705241"/>
            <p14:sldId id="2183"/>
            <p14:sldId id="2145705167"/>
            <p14:sldId id="2145705239"/>
            <p14:sldId id="2145705242"/>
            <p14:sldId id="2145705243"/>
            <p14:sldId id="2145705206"/>
            <p14:sldId id="2145705244"/>
            <p14:sldId id="257"/>
            <p14:sldId id="258"/>
            <p14:sldId id="2145705245"/>
            <p14:sldId id="2145705246"/>
            <p14:sldId id="2145705247"/>
            <p14:sldId id="2145705232"/>
            <p14:sldId id="2145705248"/>
            <p14:sldId id="2145705249"/>
            <p14:sldId id="21457052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van Pelt" initials="AvP" lastIdx="1" clrIdx="0">
    <p:extLst>
      <p:ext uri="{19B8F6BF-5375-455C-9EA6-DF929625EA0E}">
        <p15:presenceInfo xmlns:p15="http://schemas.microsoft.com/office/powerpoint/2012/main" userId="S-1-5-21-2565965647-3785735691-990725776-2124" providerId="AD"/>
      </p:ext>
    </p:extLst>
  </p:cmAuthor>
  <p:cmAuthor id="2" name="kiranmai Yarlagadda" initials="" lastIdx="1" clrIdx="1"/>
  <p:cmAuthor id="3" name="Dhruv Chatterjee" initials="" lastIdx="1" clrIdx="2"/>
  <p:cmAuthor id="4" name="Markt, Jonathan" initials="MJ" lastIdx="13" clrIdx="3">
    <p:extLst>
      <p:ext uri="{19B8F6BF-5375-455C-9EA6-DF929625EA0E}">
        <p15:presenceInfo xmlns:p15="http://schemas.microsoft.com/office/powerpoint/2012/main" userId="S-1-5-21-1078081533-573735546-1417001333-527382" providerId="AD"/>
      </p:ext>
    </p:extLst>
  </p:cmAuthor>
  <p:cmAuthor id="5" name="Couture, Mandy - RD, Des Moines, IA" initials="CM-RDMI" lastIdx="1" clrIdx="4">
    <p:extLst>
      <p:ext uri="{19B8F6BF-5375-455C-9EA6-DF929625EA0E}">
        <p15:presenceInfo xmlns:p15="http://schemas.microsoft.com/office/powerpoint/2012/main" userId="Couture, Mandy - RD, Des Moines, 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DA4"/>
    <a:srgbClr val="414042"/>
    <a:srgbClr val="F49E1E"/>
    <a:srgbClr val="CAE8DE"/>
    <a:srgbClr val="FFED96"/>
    <a:srgbClr val="654C6E"/>
    <a:srgbClr val="00CC00"/>
    <a:srgbClr val="B43E1F"/>
    <a:srgbClr val="8DC2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86" autoAdjust="0"/>
    <p:restoredTop sz="90452" autoAdjust="0"/>
  </p:normalViewPr>
  <p:slideViewPr>
    <p:cSldViewPr>
      <p:cViewPr varScale="1">
        <p:scale>
          <a:sx n="98" d="100"/>
          <a:sy n="98" d="100"/>
        </p:scale>
        <p:origin x="557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087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20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21" Type="http://schemas.openxmlformats.org/officeDocument/2006/relationships/slide" Target="slides/slide10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commentAuthors" Target="commentAuthors.xml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Young" userId="e5c8e53c-2e87-4dfe-8770-4799e4e3fc84" providerId="ADAL" clId="{908693B8-0376-4168-BFF8-EE3EC070CE0B}"/>
    <pc:docChg chg="undo custSel delSld modSld modSection">
      <pc:chgData name="Lucas Young" userId="e5c8e53c-2e87-4dfe-8770-4799e4e3fc84" providerId="ADAL" clId="{908693B8-0376-4168-BFF8-EE3EC070CE0B}" dt="2024-04-26T03:25:34.623" v="3009" actId="20577"/>
      <pc:docMkLst>
        <pc:docMk/>
      </pc:docMkLst>
      <pc:sldChg chg="delSp modSp del mod">
        <pc:chgData name="Lucas Young" userId="e5c8e53c-2e87-4dfe-8770-4799e4e3fc84" providerId="ADAL" clId="{908693B8-0376-4168-BFF8-EE3EC070CE0B}" dt="2024-04-26T03:19:42.266" v="2842" actId="2696"/>
        <pc:sldMkLst>
          <pc:docMk/>
          <pc:sldMk cId="0" sldId="256"/>
        </pc:sldMkLst>
        <pc:spChg chg="mod">
          <ac:chgData name="Lucas Young" userId="e5c8e53c-2e87-4dfe-8770-4799e4e3fc84" providerId="ADAL" clId="{908693B8-0376-4168-BFF8-EE3EC070CE0B}" dt="2024-04-26T03:14:51.301" v="2490" actId="20577"/>
          <ac:spMkLst>
            <pc:docMk/>
            <pc:sldMk cId="0" sldId="256"/>
            <ac:spMk id="6" creationId="{00000000-0000-0000-0000-000000000000}"/>
          </ac:spMkLst>
        </pc:spChg>
        <pc:grpChg chg="del">
          <ac:chgData name="Lucas Young" userId="e5c8e53c-2e87-4dfe-8770-4799e4e3fc84" providerId="ADAL" clId="{908693B8-0376-4168-BFF8-EE3EC070CE0B}" dt="2024-04-26T03:13:56.102" v="2446" actId="478"/>
          <ac:grpSpMkLst>
            <pc:docMk/>
            <pc:sldMk cId="0" sldId="256"/>
            <ac:grpSpMk id="2" creationId="{00000000-0000-0000-0000-000000000000}"/>
          </ac:grpSpMkLst>
        </pc:grpChg>
      </pc:sldChg>
      <pc:sldChg chg="modSp mod">
        <pc:chgData name="Lucas Young" userId="e5c8e53c-2e87-4dfe-8770-4799e4e3fc84" providerId="ADAL" clId="{908693B8-0376-4168-BFF8-EE3EC070CE0B}" dt="2024-04-26T02:33:56.961" v="1" actId="20577"/>
        <pc:sldMkLst>
          <pc:docMk/>
          <pc:sldMk cId="897020560" sldId="1914"/>
        </pc:sldMkLst>
        <pc:spChg chg="mod">
          <ac:chgData name="Lucas Young" userId="e5c8e53c-2e87-4dfe-8770-4799e4e3fc84" providerId="ADAL" clId="{908693B8-0376-4168-BFF8-EE3EC070CE0B}" dt="2024-04-26T02:33:56.961" v="1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Lucas Young" userId="e5c8e53c-2e87-4dfe-8770-4799e4e3fc84" providerId="ADAL" clId="{908693B8-0376-4168-BFF8-EE3EC070CE0B}" dt="2024-04-26T02:48:55.501" v="854" actId="6549"/>
        <pc:sldMkLst>
          <pc:docMk/>
          <pc:sldMk cId="3006853043" sldId="2183"/>
        </pc:sldMkLst>
        <pc:spChg chg="mod">
          <ac:chgData name="Lucas Young" userId="e5c8e53c-2e87-4dfe-8770-4799e4e3fc84" providerId="ADAL" clId="{908693B8-0376-4168-BFF8-EE3EC070CE0B}" dt="2024-04-26T02:48:55.501" v="854" actId="6549"/>
          <ac:spMkLst>
            <pc:docMk/>
            <pc:sldMk cId="3006853043" sldId="2183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2:34:01.853" v="3" actId="20577"/>
        <pc:sldMkLst>
          <pc:docMk/>
          <pc:sldMk cId="649967342" sldId="2145705165"/>
        </pc:sldMkLst>
        <pc:spChg chg="mod">
          <ac:chgData name="Lucas Young" userId="e5c8e53c-2e87-4dfe-8770-4799e4e3fc84" providerId="ADAL" clId="{908693B8-0376-4168-BFF8-EE3EC070CE0B}" dt="2024-04-26T02:34:01.853" v="3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3:10:58.046" v="2171" actId="20577"/>
        <pc:sldMkLst>
          <pc:docMk/>
          <pc:sldMk cId="952414789" sldId="2145705206"/>
        </pc:sldMkLst>
        <pc:spChg chg="mod">
          <ac:chgData name="Lucas Young" userId="e5c8e53c-2e87-4dfe-8770-4799e4e3fc84" providerId="ADAL" clId="{908693B8-0376-4168-BFF8-EE3EC070CE0B}" dt="2024-04-26T03:10:58.046" v="2171" actId="20577"/>
          <ac:spMkLst>
            <pc:docMk/>
            <pc:sldMk cId="952414789" sldId="2145705206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2:50:00.684" v="867" actId="6549"/>
        <pc:sldMkLst>
          <pc:docMk/>
          <pc:sldMk cId="525321126" sldId="2145705239"/>
        </pc:sldMkLst>
        <pc:spChg chg="mod">
          <ac:chgData name="Lucas Young" userId="e5c8e53c-2e87-4dfe-8770-4799e4e3fc84" providerId="ADAL" clId="{908693B8-0376-4168-BFF8-EE3EC070CE0B}" dt="2024-04-26T02:50:00.684" v="867" actId="6549"/>
          <ac:spMkLst>
            <pc:docMk/>
            <pc:sldMk cId="525321126" sldId="2145705239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2:48:30.955" v="841" actId="313"/>
        <pc:sldMkLst>
          <pc:docMk/>
          <pc:sldMk cId="2457775113" sldId="2145705241"/>
        </pc:sldMkLst>
        <pc:spChg chg="mod">
          <ac:chgData name="Lucas Young" userId="e5c8e53c-2e87-4dfe-8770-4799e4e3fc84" providerId="ADAL" clId="{908693B8-0376-4168-BFF8-EE3EC070CE0B}" dt="2024-04-26T02:48:30.955" v="841" actId="313"/>
          <ac:spMkLst>
            <pc:docMk/>
            <pc:sldMk cId="2457775113" sldId="2145705241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03:50.014" v="1633" actId="20577"/>
        <pc:sldMkLst>
          <pc:docMk/>
          <pc:sldMk cId="545117541" sldId="2145705242"/>
        </pc:sldMkLst>
        <pc:spChg chg="mod">
          <ac:chgData name="Lucas Young" userId="e5c8e53c-2e87-4dfe-8770-4799e4e3fc84" providerId="ADAL" clId="{908693B8-0376-4168-BFF8-EE3EC070CE0B}" dt="2024-04-26T03:03:50.014" v="1633" actId="20577"/>
          <ac:spMkLst>
            <pc:docMk/>
            <pc:sldMk cId="545117541" sldId="2145705242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10:06.487" v="2169" actId="20577"/>
        <pc:sldMkLst>
          <pc:docMk/>
          <pc:sldMk cId="4187080998" sldId="2145705243"/>
        </pc:sldMkLst>
        <pc:spChg chg="mod">
          <ac:chgData name="Lucas Young" userId="e5c8e53c-2e87-4dfe-8770-4799e4e3fc84" providerId="ADAL" clId="{908693B8-0376-4168-BFF8-EE3EC070CE0B}" dt="2024-04-26T03:10:06.487" v="2169" actId="20577"/>
          <ac:spMkLst>
            <pc:docMk/>
            <pc:sldMk cId="4187080998" sldId="2145705243"/>
            <ac:spMk id="2" creationId="{1D394050-94F4-2470-7C0F-93D39B60D332}"/>
          </ac:spMkLst>
        </pc:spChg>
        <pc:spChg chg="mod">
          <ac:chgData name="Lucas Young" userId="e5c8e53c-2e87-4dfe-8770-4799e4e3fc84" providerId="ADAL" clId="{908693B8-0376-4168-BFF8-EE3EC070CE0B}" dt="2024-04-26T02:52:04.699" v="920" actId="6549"/>
          <ac:spMkLst>
            <pc:docMk/>
            <pc:sldMk cId="4187080998" sldId="2145705243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3:22:25.304" v="3004" actId="20577"/>
        <pc:sldMkLst>
          <pc:docMk/>
          <pc:sldMk cId="679471551" sldId="2145705244"/>
        </pc:sldMkLst>
        <pc:spChg chg="mod">
          <ac:chgData name="Lucas Young" userId="e5c8e53c-2e87-4dfe-8770-4799e4e3fc84" providerId="ADAL" clId="{908693B8-0376-4168-BFF8-EE3EC070CE0B}" dt="2024-04-26T03:22:25.304" v="3004" actId="20577"/>
          <ac:spMkLst>
            <pc:docMk/>
            <pc:sldMk cId="679471551" sldId="2145705244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3:07.788" v="3005" actId="20577"/>
        <pc:sldMkLst>
          <pc:docMk/>
          <pc:sldMk cId="892401882" sldId="2145705245"/>
        </pc:sldMkLst>
        <pc:spChg chg="mod">
          <ac:chgData name="Lucas Young" userId="e5c8e53c-2e87-4dfe-8770-4799e4e3fc84" providerId="ADAL" clId="{908693B8-0376-4168-BFF8-EE3EC070CE0B}" dt="2024-04-26T03:23:07.788" v="3005" actId="20577"/>
          <ac:spMkLst>
            <pc:docMk/>
            <pc:sldMk cId="892401882" sldId="2145705245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3:32.302" v="3007" actId="20577"/>
        <pc:sldMkLst>
          <pc:docMk/>
          <pc:sldMk cId="372645148" sldId="2145705246"/>
        </pc:sldMkLst>
        <pc:spChg chg="mod">
          <ac:chgData name="Lucas Young" userId="e5c8e53c-2e87-4dfe-8770-4799e4e3fc84" providerId="ADAL" clId="{908693B8-0376-4168-BFF8-EE3EC070CE0B}" dt="2024-04-26T03:23:32.302" v="3007" actId="20577"/>
          <ac:spMkLst>
            <pc:docMk/>
            <pc:sldMk cId="372645148" sldId="2145705246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5:34.623" v="3009" actId="20577"/>
        <pc:sldMkLst>
          <pc:docMk/>
          <pc:sldMk cId="3999890475" sldId="2145705250"/>
        </pc:sldMkLst>
        <pc:spChg chg="mod">
          <ac:chgData name="Lucas Young" userId="e5c8e53c-2e87-4dfe-8770-4799e4e3fc84" providerId="ADAL" clId="{908693B8-0376-4168-BFF8-EE3EC070CE0B}" dt="2024-04-26T03:25:34.623" v="3009" actId="20577"/>
          <ac:spMkLst>
            <pc:docMk/>
            <pc:sldMk cId="3999890475" sldId="2145705250"/>
            <ac:spMk id="7" creationId="{A9444CB1-977C-456C-B903-E0FAA88B1385}"/>
          </ac:spMkLst>
        </pc:spChg>
      </pc:sldChg>
    </pc:docChg>
  </pc:docChgLst>
  <pc:docChgLst>
    <pc:chgData name="Andrew Collings" userId="0f84cdc6-c606-46cb-9c21-9a360095f536" providerId="ADAL" clId="{245E1806-1681-4C8E-B00E-1EA75F1B80ED}"/>
    <pc:docChg chg="undo custSel addSld delSld modSld sldOrd modSection">
      <pc:chgData name="Andrew Collings" userId="0f84cdc6-c606-46cb-9c21-9a360095f536" providerId="ADAL" clId="{245E1806-1681-4C8E-B00E-1EA75F1B80ED}" dt="2024-04-26T14:20:23.357" v="2777" actId="20577"/>
      <pc:docMkLst>
        <pc:docMk/>
      </pc:docMkLst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6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7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8"/>
        </pc:sldMkLst>
      </pc:sldChg>
      <pc:sldChg chg="modSp mod ord">
        <pc:chgData name="Andrew Collings" userId="0f84cdc6-c606-46cb-9c21-9a360095f536" providerId="ADAL" clId="{245E1806-1681-4C8E-B00E-1EA75F1B80ED}" dt="2024-04-26T01:33:39.755" v="2739"/>
        <pc:sldMkLst>
          <pc:docMk/>
          <pc:sldMk cId="897020560" sldId="1914"/>
        </pc:sldMkLst>
        <pc:spChg chg="mod">
          <ac:chgData name="Andrew Collings" userId="0f84cdc6-c606-46cb-9c21-9a360095f536" providerId="ADAL" clId="{245E1806-1681-4C8E-B00E-1EA75F1B80ED}" dt="2024-04-25T18:53:02.976" v="0" actId="6549"/>
          <ac:spMkLst>
            <pc:docMk/>
            <pc:sldMk cId="897020560" sldId="1914"/>
            <ac:spMk id="2" creationId="{1FC603BE-9E80-4DFD-AE77-BB7937049706}"/>
          </ac:spMkLst>
        </pc:spChg>
        <pc:spChg chg="mod">
          <ac:chgData name="Andrew Collings" userId="0f84cdc6-c606-46cb-9c21-9a360095f536" providerId="ADAL" clId="{245E1806-1681-4C8E-B00E-1EA75F1B80ED}" dt="2024-04-25T18:53:10.070" v="10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245E1806-1681-4C8E-B00E-1EA75F1B80ED}" dt="2024-04-25T19:14:11.697" v="431" actId="12"/>
        <pc:sldMkLst>
          <pc:docMk/>
          <pc:sldMk cId="3006853043" sldId="2183"/>
        </pc:sldMkLst>
        <pc:spChg chg="mod">
          <ac:chgData name="Andrew Collings" userId="0f84cdc6-c606-46cb-9c21-9a360095f536" providerId="ADAL" clId="{245E1806-1681-4C8E-B00E-1EA75F1B80ED}" dt="2024-04-25T19:14:11.697" v="431" actId="12"/>
          <ac:spMkLst>
            <pc:docMk/>
            <pc:sldMk cId="3006853043" sldId="2183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19:09:50.365" v="321" actId="20577"/>
          <ac:spMkLst>
            <pc:docMk/>
            <pc:sldMk cId="3006853043" sldId="2183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245E1806-1681-4C8E-B00E-1EA75F1B80ED}" dt="2024-04-25T19:01:11.134" v="317" actId="20577"/>
        <pc:sldMkLst>
          <pc:docMk/>
          <pc:sldMk cId="1821640122" sldId="2145705164"/>
        </pc:sldMkLst>
        <pc:graphicFrameChg chg="mod modGraphic">
          <ac:chgData name="Andrew Collings" userId="0f84cdc6-c606-46cb-9c21-9a360095f536" providerId="ADAL" clId="{245E1806-1681-4C8E-B00E-1EA75F1B80ED}" dt="2024-04-25T19:01:06.030" v="301" actId="113"/>
          <ac:graphicFrameMkLst>
            <pc:docMk/>
            <pc:sldMk cId="1821640122" sldId="2145705164"/>
            <ac:graphicFrameMk id="3" creationId="{C415047C-6A66-D4C5-E3C1-D2EA8D7491AD}"/>
          </ac:graphicFrameMkLst>
        </pc:graphicFrameChg>
        <pc:graphicFrameChg chg="mod modGraphic">
          <ac:chgData name="Andrew Collings" userId="0f84cdc6-c606-46cb-9c21-9a360095f536" providerId="ADAL" clId="{245E1806-1681-4C8E-B00E-1EA75F1B80ED}" dt="2024-04-25T19:01:11.134" v="317" actId="20577"/>
          <ac:graphicFrameMkLst>
            <pc:docMk/>
            <pc:sldMk cId="1821640122" sldId="2145705164"/>
            <ac:graphicFrameMk id="4" creationId="{2F6BF3A1-8A77-BC06-4B33-575FF7442A7F}"/>
          </ac:graphicFrameMkLst>
        </pc:graphicFrameChg>
      </pc:sldChg>
      <pc:sldChg chg="modSp mod">
        <pc:chgData name="Andrew Collings" userId="0f84cdc6-c606-46cb-9c21-9a360095f536" providerId="ADAL" clId="{245E1806-1681-4C8E-B00E-1EA75F1B80ED}" dt="2024-04-25T18:59:14.117" v="227" actId="20577"/>
        <pc:sldMkLst>
          <pc:docMk/>
          <pc:sldMk cId="649967342" sldId="2145705165"/>
        </pc:sldMkLst>
        <pc:spChg chg="mod">
          <ac:chgData name="Andrew Collings" userId="0f84cdc6-c606-46cb-9c21-9a360095f536" providerId="ADAL" clId="{245E1806-1681-4C8E-B00E-1EA75F1B80ED}" dt="2024-04-25T18:59:14.117" v="227" actId="20577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245E1806-1681-4C8E-B00E-1EA75F1B80ED}" dt="2024-04-25T18:53:16.559" v="18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addSp delSp modSp mod">
        <pc:chgData name="Andrew Collings" userId="0f84cdc6-c606-46cb-9c21-9a360095f536" providerId="ADAL" clId="{245E1806-1681-4C8E-B00E-1EA75F1B80ED}" dt="2024-04-25T19:13:28.725" v="430" actId="20577"/>
        <pc:sldMkLst>
          <pc:docMk/>
          <pc:sldMk cId="3060039637" sldId="2145705167"/>
        </pc:sldMkLst>
        <pc:spChg chg="mod">
          <ac:chgData name="Andrew Collings" userId="0f84cdc6-c606-46cb-9c21-9a360095f536" providerId="ADAL" clId="{245E1806-1681-4C8E-B00E-1EA75F1B80ED}" dt="2024-04-25T19:13:28.725" v="430" actId="20577"/>
          <ac:spMkLst>
            <pc:docMk/>
            <pc:sldMk cId="3060039637" sldId="2145705167"/>
            <ac:spMk id="7" creationId="{A9444CB1-977C-456C-B903-E0FAA88B1385}"/>
          </ac:spMkLst>
        </pc:spChg>
        <pc:picChg chg="add mod modCrop">
          <ac:chgData name="Andrew Collings" userId="0f84cdc6-c606-46cb-9c21-9a360095f536" providerId="ADAL" clId="{245E1806-1681-4C8E-B00E-1EA75F1B80ED}" dt="2024-04-25T19:13:19.179" v="422" actId="1076"/>
          <ac:picMkLst>
            <pc:docMk/>
            <pc:sldMk cId="3060039637" sldId="2145705167"/>
            <ac:picMk id="3" creationId="{8C8398D7-D372-8FFA-8234-63D457292D5F}"/>
          </ac:picMkLst>
        </pc:picChg>
        <pc:picChg chg="del mod">
          <ac:chgData name="Andrew Collings" userId="0f84cdc6-c606-46cb-9c21-9a360095f536" providerId="ADAL" clId="{245E1806-1681-4C8E-B00E-1EA75F1B80ED}" dt="2024-04-25T19:11:28.110" v="414" actId="478"/>
          <ac:picMkLst>
            <pc:docMk/>
            <pc:sldMk cId="3060039637" sldId="2145705167"/>
            <ac:picMk id="6" creationId="{B2A0AD36-7FEE-B0EA-112E-A9171387EAD9}"/>
          </ac:picMkLst>
        </pc:picChg>
      </pc:sldChg>
      <pc:sldChg chg="modSp mod">
        <pc:chgData name="Andrew Collings" userId="0f84cdc6-c606-46cb-9c21-9a360095f536" providerId="ADAL" clId="{245E1806-1681-4C8E-B00E-1EA75F1B80ED}" dt="2024-04-26T14:20:12.459" v="2776" actId="20577"/>
        <pc:sldMkLst>
          <pc:docMk/>
          <pc:sldMk cId="952414789" sldId="2145705206"/>
        </pc:sldMkLst>
        <pc:spChg chg="mod">
          <ac:chgData name="Andrew Collings" userId="0f84cdc6-c606-46cb-9c21-9a360095f536" providerId="ADAL" clId="{245E1806-1681-4C8E-B00E-1EA75F1B80ED}" dt="2024-04-26T14:20:12.459" v="2776" actId="20577"/>
          <ac:spMkLst>
            <pc:docMk/>
            <pc:sldMk cId="952414789" sldId="2145705206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7.789" v="2007" actId="108"/>
          <ac:spMkLst>
            <pc:docMk/>
            <pc:sldMk cId="952414789" sldId="2145705206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245E1806-1681-4C8E-B00E-1EA75F1B80ED}" dt="2024-04-25T23:33:17.036" v="2000" actId="20577"/>
        <pc:sldMkLst>
          <pc:docMk/>
          <pc:sldMk cId="1391006309" sldId="2145705232"/>
        </pc:sldMkLst>
        <pc:spChg chg="mod">
          <ac:chgData name="Andrew Collings" userId="0f84cdc6-c606-46cb-9c21-9a360095f536" providerId="ADAL" clId="{245E1806-1681-4C8E-B00E-1EA75F1B80ED}" dt="2024-04-25T23:33:17.036" v="2000" actId="20577"/>
          <ac:spMkLst>
            <pc:docMk/>
            <pc:sldMk cId="1391006309" sldId="2145705232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1028994839" sldId="2145705233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071458837" sldId="2145705234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800217430" sldId="2145705235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4183389365" sldId="2145705236"/>
        </pc:sldMkLst>
      </pc:sldChg>
      <pc:sldChg chg="del">
        <pc:chgData name="Andrew Collings" userId="0f84cdc6-c606-46cb-9c21-9a360095f536" providerId="ADAL" clId="{245E1806-1681-4C8E-B00E-1EA75F1B80ED}" dt="2024-04-25T23:27:21.244" v="1689" actId="2696"/>
        <pc:sldMkLst>
          <pc:docMk/>
          <pc:sldMk cId="3184594144" sldId="2145705237"/>
        </pc:sldMkLst>
      </pc:sldChg>
      <pc:sldChg chg="del">
        <pc:chgData name="Andrew Collings" userId="0f84cdc6-c606-46cb-9c21-9a360095f536" providerId="ADAL" clId="{245E1806-1681-4C8E-B00E-1EA75F1B80ED}" dt="2024-04-26T01:33:45.505" v="2740" actId="2696"/>
        <pc:sldMkLst>
          <pc:docMk/>
          <pc:sldMk cId="3145260610" sldId="2145705238"/>
        </pc:sldMkLst>
      </pc:sldChg>
      <pc:sldChg chg="modSp mod">
        <pc:chgData name="Andrew Collings" userId="0f84cdc6-c606-46cb-9c21-9a360095f536" providerId="ADAL" clId="{245E1806-1681-4C8E-B00E-1EA75F1B80ED}" dt="2024-04-25T20:35:53.130" v="764" actId="12"/>
        <pc:sldMkLst>
          <pc:docMk/>
          <pc:sldMk cId="525321126" sldId="2145705239"/>
        </pc:sldMkLst>
        <pc:spChg chg="mod">
          <ac:chgData name="Andrew Collings" userId="0f84cdc6-c606-46cb-9c21-9a360095f536" providerId="ADAL" clId="{245E1806-1681-4C8E-B00E-1EA75F1B80ED}" dt="2024-04-25T20:35:53.130" v="764" actId="12"/>
          <ac:spMkLst>
            <pc:docMk/>
            <pc:sldMk cId="525321126" sldId="2145705239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245E1806-1681-4C8E-B00E-1EA75F1B80ED}" dt="2024-04-25T19:18:39.391" v="676" actId="255"/>
        <pc:sldMkLst>
          <pc:docMk/>
          <pc:sldMk cId="1690979732" sldId="2145705240"/>
        </pc:sldMkLst>
        <pc:spChg chg="mod">
          <ac:chgData name="Andrew Collings" userId="0f84cdc6-c606-46cb-9c21-9a360095f536" providerId="ADAL" clId="{245E1806-1681-4C8E-B00E-1EA75F1B80ED}" dt="2024-04-25T19:18:39.391" v="676" actId="255"/>
          <ac:spMkLst>
            <pc:docMk/>
            <pc:sldMk cId="1690979732" sldId="2145705240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19:15:57.414" v="455" actId="20577"/>
          <ac:spMkLst>
            <pc:docMk/>
            <pc:sldMk cId="1690979732" sldId="2145705240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14:19:04.784" v="2741" actId="20577"/>
        <pc:sldMkLst>
          <pc:docMk/>
          <pc:sldMk cId="2457775113" sldId="2145705241"/>
        </pc:sldMkLst>
        <pc:spChg chg="mod">
          <ac:chgData name="Andrew Collings" userId="0f84cdc6-c606-46cb-9c21-9a360095f536" providerId="ADAL" clId="{245E1806-1681-4C8E-B00E-1EA75F1B80ED}" dt="2024-04-26T14:19:04.784" v="2741" actId="20577"/>
          <ac:spMkLst>
            <pc:docMk/>
            <pc:sldMk cId="2457775113" sldId="2145705241"/>
            <ac:spMk id="2" creationId="{1D394050-94F4-2470-7C0F-93D39B60D332}"/>
          </ac:spMkLst>
        </pc:spChg>
      </pc:sldChg>
      <pc:sldChg chg="modSp add mod">
        <pc:chgData name="Andrew Collings" userId="0f84cdc6-c606-46cb-9c21-9a360095f536" providerId="ADAL" clId="{245E1806-1681-4C8E-B00E-1EA75F1B80ED}" dt="2024-04-25T20:53:44.981" v="805" actId="12"/>
        <pc:sldMkLst>
          <pc:docMk/>
          <pc:sldMk cId="545117541" sldId="2145705242"/>
        </pc:sldMkLst>
        <pc:spChg chg="mod">
          <ac:chgData name="Andrew Collings" userId="0f84cdc6-c606-46cb-9c21-9a360095f536" providerId="ADAL" clId="{245E1806-1681-4C8E-B00E-1EA75F1B80ED}" dt="2024-04-25T20:53:44.981" v="805" actId="12"/>
          <ac:spMkLst>
            <pc:docMk/>
            <pc:sldMk cId="545117541" sldId="2145705242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245E1806-1681-4C8E-B00E-1EA75F1B80ED}" dt="2024-04-26T14:20:00.080" v="2772" actId="20577"/>
        <pc:sldMkLst>
          <pc:docMk/>
          <pc:sldMk cId="4187080998" sldId="2145705243"/>
        </pc:sldMkLst>
        <pc:spChg chg="mod">
          <ac:chgData name="Andrew Collings" userId="0f84cdc6-c606-46cb-9c21-9a360095f536" providerId="ADAL" clId="{245E1806-1681-4C8E-B00E-1EA75F1B80ED}" dt="2024-04-26T14:20:00.080" v="2772" actId="20577"/>
          <ac:spMkLst>
            <pc:docMk/>
            <pc:sldMk cId="4187080998" sldId="2145705243"/>
            <ac:spMk id="2" creationId="{1D394050-94F4-2470-7C0F-93D39B60D332}"/>
          </ac:spMkLst>
        </pc:spChg>
      </pc:sldChg>
      <pc:sldChg chg="modSp add mod">
        <pc:chgData name="Andrew Collings" userId="0f84cdc6-c606-46cb-9c21-9a360095f536" providerId="ADAL" clId="{245E1806-1681-4C8E-B00E-1EA75F1B80ED}" dt="2024-04-25T23:33:45.470" v="2006" actId="108"/>
        <pc:sldMkLst>
          <pc:docMk/>
          <pc:sldMk cId="679471551" sldId="2145705244"/>
        </pc:sldMkLst>
        <pc:spChg chg="mod">
          <ac:chgData name="Andrew Collings" userId="0f84cdc6-c606-46cb-9c21-9a360095f536" providerId="ADAL" clId="{245E1806-1681-4C8E-B00E-1EA75F1B80ED}" dt="2024-04-25T21:05:41.761" v="1080" actId="255"/>
          <ac:spMkLst>
            <pc:docMk/>
            <pc:sldMk cId="679471551" sldId="2145705244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5.470" v="2006" actId="108"/>
          <ac:spMkLst>
            <pc:docMk/>
            <pc:sldMk cId="679471551" sldId="2145705244"/>
            <ac:spMk id="7" creationId="{A9444CB1-977C-456C-B903-E0FAA88B1385}"/>
          </ac:spMkLst>
        </pc:spChg>
      </pc:sldChg>
      <pc:sldChg chg="addSp modSp mod">
        <pc:chgData name="Andrew Collings" userId="0f84cdc6-c606-46cb-9c21-9a360095f536" providerId="ADAL" clId="{245E1806-1681-4C8E-B00E-1EA75F1B80ED}" dt="2024-04-26T14:20:23.357" v="2777" actId="20577"/>
        <pc:sldMkLst>
          <pc:docMk/>
          <pc:sldMk cId="892401882" sldId="2145705245"/>
        </pc:sldMkLst>
        <pc:spChg chg="mod">
          <ac:chgData name="Andrew Collings" userId="0f84cdc6-c606-46cb-9c21-9a360095f536" providerId="ADAL" clId="{245E1806-1681-4C8E-B00E-1EA75F1B80ED}" dt="2024-04-26T14:20:23.357" v="2777" actId="20577"/>
          <ac:spMkLst>
            <pc:docMk/>
            <pc:sldMk cId="892401882" sldId="2145705245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1.659" v="2005" actId="108"/>
          <ac:spMkLst>
            <pc:docMk/>
            <pc:sldMk cId="892401882" sldId="2145705245"/>
            <ac:spMk id="7" creationId="{A9444CB1-977C-456C-B903-E0FAA88B1385}"/>
          </ac:spMkLst>
        </pc:spChg>
        <pc:picChg chg="add mod modCrop">
          <ac:chgData name="Andrew Collings" userId="0f84cdc6-c606-46cb-9c21-9a360095f536" providerId="ADAL" clId="{245E1806-1681-4C8E-B00E-1EA75F1B80ED}" dt="2024-04-25T21:10:53.973" v="1093" actId="1076"/>
          <ac:picMkLst>
            <pc:docMk/>
            <pc:sldMk cId="892401882" sldId="2145705245"/>
            <ac:picMk id="4" creationId="{F87C46F2-2EC6-E894-D845-8ED830FDD475}"/>
          </ac:picMkLst>
        </pc:picChg>
      </pc:sldChg>
      <pc:sldChg chg="modSp mod">
        <pc:chgData name="Andrew Collings" userId="0f84cdc6-c606-46cb-9c21-9a360095f536" providerId="ADAL" clId="{245E1806-1681-4C8E-B00E-1EA75F1B80ED}" dt="2024-04-25T23:33:36.365" v="2002" actId="108"/>
        <pc:sldMkLst>
          <pc:docMk/>
          <pc:sldMk cId="372645148" sldId="2145705246"/>
        </pc:sldMkLst>
        <pc:spChg chg="mod">
          <ac:chgData name="Andrew Collings" userId="0f84cdc6-c606-46cb-9c21-9a360095f536" providerId="ADAL" clId="{245E1806-1681-4C8E-B00E-1EA75F1B80ED}" dt="2024-04-25T21:12:19.101" v="1127" actId="20577"/>
          <ac:spMkLst>
            <pc:docMk/>
            <pc:sldMk cId="372645148" sldId="2145705246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36.365" v="2002" actId="108"/>
          <ac:spMkLst>
            <pc:docMk/>
            <pc:sldMk cId="372645148" sldId="2145705246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5T23:33:29.726" v="2001" actId="108"/>
        <pc:sldMkLst>
          <pc:docMk/>
          <pc:sldMk cId="3287505350" sldId="2145705247"/>
        </pc:sldMkLst>
        <pc:spChg chg="mod">
          <ac:chgData name="Andrew Collings" userId="0f84cdc6-c606-46cb-9c21-9a360095f536" providerId="ADAL" clId="{245E1806-1681-4C8E-B00E-1EA75F1B80ED}" dt="2024-04-25T23:23:23.798" v="1666" actId="20577"/>
          <ac:spMkLst>
            <pc:docMk/>
            <pc:sldMk cId="3287505350" sldId="2145705247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29.726" v="2001" actId="108"/>
          <ac:spMkLst>
            <pc:docMk/>
            <pc:sldMk cId="3287505350" sldId="2145705247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01:30:38.050" v="2499" actId="20577"/>
        <pc:sldMkLst>
          <pc:docMk/>
          <pc:sldMk cId="3917821283" sldId="2145705248"/>
        </pc:sldMkLst>
        <pc:spChg chg="mod">
          <ac:chgData name="Andrew Collings" userId="0f84cdc6-c606-46cb-9c21-9a360095f536" providerId="ADAL" clId="{245E1806-1681-4C8E-B00E-1EA75F1B80ED}" dt="2024-04-26T01:30:38.050" v="2499" actId="20577"/>
          <ac:spMkLst>
            <pc:docMk/>
            <pc:sldMk cId="3917821283" sldId="2145705248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6T01:23:50.130" v="2027" actId="20577"/>
          <ac:spMkLst>
            <pc:docMk/>
            <pc:sldMk cId="3917821283" sldId="2145705248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01:33:23.411" v="2737" actId="20577"/>
        <pc:sldMkLst>
          <pc:docMk/>
          <pc:sldMk cId="3902541815" sldId="2145705249"/>
        </pc:sldMkLst>
        <pc:spChg chg="mod">
          <ac:chgData name="Andrew Collings" userId="0f84cdc6-c606-46cb-9c21-9a360095f536" providerId="ADAL" clId="{245E1806-1681-4C8E-B00E-1EA75F1B80ED}" dt="2024-04-26T01:33:23.411" v="2737" actId="20577"/>
          <ac:spMkLst>
            <pc:docMk/>
            <pc:sldMk cId="3902541815" sldId="2145705249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6T01:30:59.465" v="2531" actId="20577"/>
          <ac:spMkLst>
            <pc:docMk/>
            <pc:sldMk cId="3902541815" sldId="2145705249"/>
            <ac:spMk id="7" creationId="{A9444CB1-977C-456C-B903-E0FAA88B138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0E1F19-DADE-4FD1-B754-83EA7C0E2D20}" type="datetimeFigureOut">
              <a:rPr lang="en-US" smtClean="0"/>
              <a:t>4/26/2024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B19D18-04FB-4825-BC68-8A4D1C0D8A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73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AD04A0-6CD9-4E5C-9C88-A66243022FAD}" type="datetimeFigureOut">
              <a:rPr lang="en-US" smtClean="0"/>
              <a:t>4/26/2024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C4C276-97D9-4276-B965-3953F69C25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8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823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24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164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72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865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75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243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506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71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520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58E5B724-33A7-4A5D-95C4-E481E6A965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7238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299FF2D0-4FF7-4DF4-9D82-B593DB88B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1521"/>
            <a:ext cx="3919818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0" y="1429067"/>
            <a:ext cx="9144000" cy="564356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040150"/>
            <a:ext cx="9144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DA2AD932-CFF5-419C-91AD-FB75594A3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95550"/>
            <a:ext cx="382120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3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79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44E98708-67C2-40E8-92D3-4B141308D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82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9025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7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3870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78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5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27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2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297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091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21C7-BF1E-4185-9387-42B0B482A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EF76-A119-41D3-8627-16F22FDFC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BCC8-EE2B-48AE-B977-58395385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6D48-E384-4988-B51D-CC90006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6C77-892D-4F45-AEBE-E49D8B86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98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ACD9-476E-472C-99FE-04E958A4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EB35-0E37-42FD-B3F6-86008E02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0A05-3B5B-4466-989F-715BF6BB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83E6-4AF6-4DFB-B659-75248E12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E29-AC43-4D83-A712-FCB8705F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48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D850-2CC7-47D3-8F17-5E75CF5C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CCE7A-A2FA-4B8E-B6F0-BD40703B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3894-D63B-4075-A0A8-1E0851B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2F41-2B7B-44D6-8272-1EBB2577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8D0E2-8CF0-497E-9FE2-799617C3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3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4E29F-A01A-47AB-A322-C95C1D22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13-F3BE-4151-967E-1BB600AB5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00FD6-055C-4AD8-BDBE-5F79FD03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20A1-4E87-4A8F-86A3-507CEE7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CB4A1-8FBD-4A05-B9AA-AFEDFD1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9A66-4033-4C26-B420-15B054D3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7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1165-2619-4690-B71C-AAB47C1E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4ABC0-FE9B-410E-ACBA-02829078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076D-5EB5-41F7-BE08-BA63F9845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1DBD5-687D-4AF3-9AB6-4F582CFE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1FA6-0D78-40F8-A927-951DE897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C4450-EAA5-47AB-9CCB-8C16B72D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47DC4-C497-4DAF-8C3A-2185735E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2E389-4CC8-4F00-AA49-18BA55CF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99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D4A9-7445-4881-96DB-40F89AA6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5D73B-9C80-40E1-AFCE-4F7A8F8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FC857-6A5C-4DEB-8689-EDB45A99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D2D6-8D90-472C-8DBE-B7E75E2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66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4B55D-6FB3-48F6-A2AD-A832FA7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210E32-DB18-4786-9B2D-AC8CE255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3CDDF-9258-4A92-99DF-73DD8018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363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014E-32BA-4532-9833-F0E77103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193C-1DFF-48E3-A1E9-49E19E95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A24A-8359-4D6C-91E8-E1ED7FC8E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D444-1BF0-4F12-9916-A474A7D0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41713-1D49-4BA4-AFAC-7BB1167F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8050D-6750-4620-A4A4-ABD088F6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23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7397-4CD9-4D30-9150-87B2C9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296C5-8F75-47EF-B646-5B9CC8A3C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BD4D-05F7-4195-9E45-FB30C66A1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31375-3DC3-42F2-95BA-4CC8E979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3B2B9-64A5-41B8-A7DA-DF7EAEE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87D15-CEB8-465A-A28D-0C9F77F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75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3993-BB82-4765-A8FC-959177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0CA7C-AEF1-4101-ABFB-7356ED386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CABC-B4D6-45EF-8D20-C55F69F4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B340-87A5-48E2-9CA5-052717E6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582F-45E7-4CD1-80C2-C00F8FF01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059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0553D-FDBB-46BD-90D2-8EB7EF10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9701E-4969-42A5-93CB-F84FF168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92F02-ED59-4B4E-9A1A-13549E0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EFFF-7034-499F-A9B1-B4AEC6B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3C98-5609-4D3D-9DAD-6C6341AE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220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539956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64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3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744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1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0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8337293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274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2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4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842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192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940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6269107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8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2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7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942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2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1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3042032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2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36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975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032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720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1062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1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0" y="4389122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033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537819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17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3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8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064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3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8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2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816041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3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3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8662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809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0533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979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3619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2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1" y="4389123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198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8054189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75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814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1433513" y="527834"/>
            <a:ext cx="28956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66913" y="2156091"/>
            <a:ext cx="2200656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650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48400" y="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08733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82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08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1" anchor="t"/>
          <a:lstStyle>
            <a:lvl1pPr marL="214313" indent="-214313">
              <a:buFont typeface="Arial" panose="020B0604020202020204" pitchFamily="34" charset="0"/>
              <a:buChar char="•"/>
              <a:defRPr sz="9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9486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200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681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80444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97822"/>
            <a:ext cx="8403336" cy="1102519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14650"/>
            <a:ext cx="8403336" cy="1314450"/>
          </a:xfrm>
        </p:spPr>
        <p:txBody>
          <a:bodyPr/>
          <a:lstStyle>
            <a:lvl1pPr marL="0" indent="0" algn="l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21196-0C90-47E9-AC29-CA8773201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1650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1AD46-31DE-49F9-8FD7-7D545B7D9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12918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D4120-DC0E-4E55-8C87-5CF07ED479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3594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70DC9-267B-4C77-9D0F-97BFCEE061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99952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2DF96-210A-46EA-ACFC-8E6B27913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11680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51B0B-D1D4-498B-9D6B-6920D5CD66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03695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4C76E-89C2-41C9-B68C-F331B1F1B4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806691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791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4ECD-4F2F-46FC-8A98-9C93B4F35A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34361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9660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40693785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132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10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err="1"/>
              <a:t>POInt</a:t>
            </a:r>
            <a:r>
              <a:rPr lang="en-US" dirty="0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749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3477570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427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038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772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123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605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124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0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8981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F7B-602B-5BB3-3FCD-055AEE14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DA64-66B2-98EC-8ACD-A4DEA7820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1DAEA-FA9A-02B2-C6CA-0AA6FCFA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F672-B106-EC63-293A-51E05602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5666-D784-E750-9132-C4EB53CC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F573C-7E7D-4474-80B2-CCE6061A91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5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image" Target="../media/image10.jpg"/><Relationship Id="rId5" Type="http://schemas.openxmlformats.org/officeDocument/2006/relationships/slideLayout" Target="../slideLayouts/slideLayout80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68" r:id="rId3"/>
    <p:sldLayoutId id="2147483649" r:id="rId4"/>
    <p:sldLayoutId id="2147483742" r:id="rId5"/>
    <p:sldLayoutId id="2147483737" r:id="rId6"/>
    <p:sldLayoutId id="2147483663" r:id="rId7"/>
    <p:sldLayoutId id="214748374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28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1" r:id="rId2"/>
    <p:sldLayoutId id="2147483782" r:id="rId3"/>
    <p:sldLayoutId id="2147483775" r:id="rId4"/>
    <p:sldLayoutId id="2147483786" r:id="rId5"/>
    <p:sldLayoutId id="2147483783" r:id="rId6"/>
    <p:sldLayoutId id="2147483776" r:id="rId7"/>
    <p:sldLayoutId id="2147483784" r:id="rId8"/>
    <p:sldLayoutId id="2147483800" r:id="rId9"/>
    <p:sldLayoutId id="2147483801" r:id="rId10"/>
    <p:sldLayoutId id="2147483787" r:id="rId11"/>
    <p:sldLayoutId id="214748401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3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10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3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0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B4079-488A-4DD8-B479-674184113CF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751"/>
            <a:ext cx="8229600" cy="59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5854"/>
            <a:ext cx="8229600" cy="350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47173C-17D9-4D25-9377-9582B99667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</p:sldLayoutIdLst>
  <p:transition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800" b="1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56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03BE-9E80-4DFD-AE77-BB7937049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Committee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94D8-EDEF-4486-A0C9-F494E70B2B9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April 26, 2024</a:t>
            </a:r>
          </a:p>
        </p:txBody>
      </p:sp>
    </p:spTree>
    <p:extLst>
      <p:ext uri="{BB962C8B-B14F-4D97-AF65-F5344CB8AC3E}">
        <p14:creationId xmlns:p14="http://schemas.microsoft.com/office/powerpoint/2010/main" val="8970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384177" cy="4509137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300" b="1" dirty="0">
                <a:cs typeface="Times New Roman" panose="02020603050405020304" pitchFamily="18" charset="0"/>
              </a:rPr>
              <a:t>Contracts and Expenses</a:t>
            </a:r>
            <a:endParaRPr lang="en-US" sz="13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MIPA Calendar Year 2024 Officers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300" b="1" dirty="0">
                <a:cs typeface="Times New Roman" panose="02020603050405020304" pitchFamily="18" charset="0"/>
              </a:rPr>
              <a:t>Des Moines Area MPO Invoice to MIPA for the 3rd Quarter of Fiscal Year 2024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SIMPLE IRA Plan Documentation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REPORT and OPTIONAL VOTE: Logo and Branding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REPORT: MIPA Bylaws Update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Next Meeting Date – May 31, 2024 – Executive Committee Only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 dirty="0"/>
              <a:t>April 26, 2024 AGENDA</a:t>
            </a:r>
          </a:p>
        </p:txBody>
      </p:sp>
    </p:spTree>
    <p:extLst>
      <p:ext uri="{BB962C8B-B14F-4D97-AF65-F5344CB8AC3E}">
        <p14:creationId xmlns:p14="http://schemas.microsoft.com/office/powerpoint/2010/main" val="64996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Contracts and Expenses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15047C-6A66-D4C5-E3C1-D2EA8D749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563376"/>
              </p:ext>
            </p:extLst>
          </p:nvPr>
        </p:nvGraphicFramePr>
        <p:xfrm>
          <a:off x="1181735" y="1031759"/>
          <a:ext cx="6780530" cy="163671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0325">
                  <a:extLst>
                    <a:ext uri="{9D8B030D-6E8A-4147-A177-3AD203B41FA5}">
                      <a16:colId xmlns:a16="http://schemas.microsoft.com/office/drawing/2014/main" val="1846912387"/>
                    </a:ext>
                  </a:extLst>
                </a:gridCol>
                <a:gridCol w="1630731">
                  <a:extLst>
                    <a:ext uri="{9D8B030D-6E8A-4147-A177-3AD203B41FA5}">
                      <a16:colId xmlns:a16="http://schemas.microsoft.com/office/drawing/2014/main" val="2958196423"/>
                    </a:ext>
                  </a:extLst>
                </a:gridCol>
                <a:gridCol w="2806054">
                  <a:extLst>
                    <a:ext uri="{9D8B030D-6E8A-4147-A177-3AD203B41FA5}">
                      <a16:colId xmlns:a16="http://schemas.microsoft.com/office/drawing/2014/main" val="220105346"/>
                    </a:ext>
                  </a:extLst>
                </a:gridCol>
                <a:gridCol w="1053420">
                  <a:extLst>
                    <a:ext uri="{9D8B030D-6E8A-4147-A177-3AD203B41FA5}">
                      <a16:colId xmlns:a16="http://schemas.microsoft.com/office/drawing/2014/main" val="1224565449"/>
                    </a:ext>
                  </a:extLst>
                </a:gridCol>
              </a:tblGrid>
              <a:tr h="235885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Contracts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64472"/>
                  </a:ext>
                </a:extLst>
              </a:tr>
              <a:tr h="4572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VENDOR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>
                          <a:effectLst/>
                        </a:rPr>
                        <a:t>PURPOSE</a:t>
                      </a:r>
                      <a:endParaRPr lang="en-US" sz="11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NOTES/INFORMATION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AMOUNT REQUESTED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8745526"/>
                  </a:ext>
                </a:extLst>
              </a:tr>
              <a:tr h="943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County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of the comprehensive planning development process for Marion County.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County has already approved the proposed contract.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$46,000.00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089588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F6BF3A1-8A77-BC06-4B33-575FF7442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69117"/>
              </p:ext>
            </p:extLst>
          </p:nvPr>
        </p:nvGraphicFramePr>
        <p:xfrm>
          <a:off x="1181735" y="2876550"/>
          <a:ext cx="6780530" cy="163671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0325">
                  <a:extLst>
                    <a:ext uri="{9D8B030D-6E8A-4147-A177-3AD203B41FA5}">
                      <a16:colId xmlns:a16="http://schemas.microsoft.com/office/drawing/2014/main" val="673571504"/>
                    </a:ext>
                  </a:extLst>
                </a:gridCol>
                <a:gridCol w="1630731">
                  <a:extLst>
                    <a:ext uri="{9D8B030D-6E8A-4147-A177-3AD203B41FA5}">
                      <a16:colId xmlns:a16="http://schemas.microsoft.com/office/drawing/2014/main" val="1784933951"/>
                    </a:ext>
                  </a:extLst>
                </a:gridCol>
                <a:gridCol w="2806054">
                  <a:extLst>
                    <a:ext uri="{9D8B030D-6E8A-4147-A177-3AD203B41FA5}">
                      <a16:colId xmlns:a16="http://schemas.microsoft.com/office/drawing/2014/main" val="1746341308"/>
                    </a:ext>
                  </a:extLst>
                </a:gridCol>
                <a:gridCol w="1053420">
                  <a:extLst>
                    <a:ext uri="{9D8B030D-6E8A-4147-A177-3AD203B41FA5}">
                      <a16:colId xmlns:a16="http://schemas.microsoft.com/office/drawing/2014/main" val="3490869419"/>
                    </a:ext>
                  </a:extLst>
                </a:gridCol>
              </a:tblGrid>
              <a:tr h="235885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</a:rPr>
                        <a:t>Expenses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63629"/>
                  </a:ext>
                </a:extLst>
              </a:tr>
              <a:tr h="4572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VENDOR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PURPOSE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NOTES/INFORMATION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i="1" dirty="0">
                          <a:effectLst/>
                        </a:rPr>
                        <a:t>AMOUNT REQUESTED</a:t>
                      </a:r>
                      <a:endParaRPr lang="en-US" sz="11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0460192"/>
                  </a:ext>
                </a:extLst>
              </a:tr>
              <a:tr h="943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None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None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None</a:t>
                      </a:r>
                      <a:endParaRPr lang="en-US" sz="1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None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9145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64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 dirty="0">
                <a:cs typeface="Times New Roman" panose="02020603050405020304" pitchFamily="18" charset="0"/>
              </a:rPr>
              <a:t>MIPA CY 2024 Officers</a:t>
            </a:r>
            <a:endParaRPr lang="en-US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08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marR="0" indent="-4603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MIPA staff reported on the selection of MIPA officers in January, who are selected from and approved by the Executive Committee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The current slate of officers are: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Chair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Brenda Dryer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Vice-Chair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Vacant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Secretary*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Charlie Dissell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Treasurer*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- Vacant</a:t>
            </a: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Note - The Secretary and Treasurer positions are proposed to be combined in the updated By-Laws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97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 dirty="0">
                <a:cs typeface="Times New Roman" panose="02020603050405020304" pitchFamily="18" charset="0"/>
              </a:rPr>
              <a:t>MIPA CY 2024 Officers</a:t>
            </a:r>
            <a:endParaRPr lang="en-US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3179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marR="0" indent="-3460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The following is the proposed slate of officers for CY 2024: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Chair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Brenda Dryer</a:t>
            </a: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Vice-Chair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Charlie Dissell</a:t>
            </a:r>
          </a:p>
          <a:p>
            <a:pPr marL="803275" lvl="1" indent="-3460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Secretary/Treasurer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– Seek Nominations</a:t>
            </a:r>
          </a:p>
          <a:p>
            <a:pPr marL="346075" marR="0" indent="-3460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Brenda Dryer and Charlie Dissell have offered to continue as the transition to a stand-alone organization continues. The consistency in leadership has been helpful to staff, especially as the Executive Director role has not been permanently filled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7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 err="1">
                <a:cs typeface="Times New Roman" panose="02020603050405020304" pitchFamily="18" charset="0"/>
              </a:rPr>
              <a:t>MPO</a:t>
            </a:r>
            <a:r>
              <a:rPr lang="en-US" dirty="0">
                <a:cs typeface="Times New Roman" panose="02020603050405020304" pitchFamily="18" charset="0"/>
              </a:rPr>
              <a:t> 3</a:t>
            </a:r>
            <a:r>
              <a:rPr lang="en-US" baseline="30000" dirty="0">
                <a:cs typeface="Times New Roman" panose="02020603050405020304" pitchFamily="18" charset="0"/>
              </a:rPr>
              <a:t>rd</a:t>
            </a:r>
            <a:r>
              <a:rPr lang="en-US" dirty="0">
                <a:cs typeface="Times New Roman" panose="02020603050405020304" pitchFamily="18" charset="0"/>
              </a:rPr>
              <a:t> Quarter Invoice to MIPA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742950"/>
            <a:ext cx="8839200" cy="3512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MPO bills MIPA for work conducted on MIPA’s behalf on a quarterly basis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3rd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quarter invoice is available in the agenda packet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This will be the last invoice from the MPO for services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4538" lvl="1" indent="-287338"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 dirty="0">
              <a:cs typeface="Times New Roman"/>
            </a:endParaRPr>
          </a:p>
          <a:p>
            <a:pPr marL="739775" lvl="1" indent="-282575"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 sz="1600" dirty="0">
              <a:latin typeface="Calibri"/>
              <a:cs typeface="Times New Roman"/>
            </a:endParaRPr>
          </a:p>
          <a:p>
            <a:pPr marL="12001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5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MPO 3</a:t>
            </a:r>
            <a:r>
              <a:rPr lang="en-US" baseline="30000" dirty="0">
                <a:cs typeface="Times New Roman" panose="02020603050405020304" pitchFamily="18" charset="0"/>
              </a:rPr>
              <a:t>rd</a:t>
            </a:r>
            <a:r>
              <a:rPr lang="en-US" dirty="0">
                <a:cs typeface="Times New Roman" panose="02020603050405020304" pitchFamily="18" charset="0"/>
              </a:rPr>
              <a:t> Quarter Invoice to MIPA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C58DB0-1EBE-A037-68B7-3DC5E98F1D61}"/>
              </a:ext>
            </a:extLst>
          </p:cNvPr>
          <p:cNvCxnSpPr/>
          <p:nvPr/>
        </p:nvCxnSpPr>
        <p:spPr>
          <a:xfrm>
            <a:off x="4392012" y="1236942"/>
            <a:ext cx="914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-up of a document&#10;&#10;Description automatically generated">
            <a:extLst>
              <a:ext uri="{FF2B5EF4-FFF2-40B4-BE49-F238E27FC236}">
                <a16:creationId xmlns:a16="http://schemas.microsoft.com/office/drawing/2014/main" id="{8C8398D7-D372-8FFA-8234-63D457292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0" b="53683"/>
          <a:stretch/>
        </p:blipFill>
        <p:spPr>
          <a:xfrm>
            <a:off x="769718" y="819150"/>
            <a:ext cx="7244588" cy="37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39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 err="1">
                <a:cs typeface="Times New Roman" panose="02020603050405020304" pitchFamily="18" charset="0"/>
              </a:rPr>
              <a:t>MPO</a:t>
            </a:r>
            <a:r>
              <a:rPr lang="en-US" dirty="0">
                <a:cs typeface="Times New Roman" panose="02020603050405020304" pitchFamily="18" charset="0"/>
              </a:rPr>
              <a:t> 3</a:t>
            </a:r>
            <a:r>
              <a:rPr lang="en-US" baseline="30000" dirty="0">
                <a:cs typeface="Times New Roman" panose="02020603050405020304" pitchFamily="18" charset="0"/>
              </a:rPr>
              <a:t>rd</a:t>
            </a:r>
            <a:r>
              <a:rPr lang="en-US" dirty="0">
                <a:cs typeface="Times New Roman" panose="02020603050405020304" pitchFamily="18" charset="0"/>
              </a:rPr>
              <a:t> Quarter Invoice to MIPA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742950"/>
            <a:ext cx="8839200" cy="4982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4488" marR="0" indent="-3444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The following is a breakdown of the invoice: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FY 2024 3rd Quarter – Contractual work total - </a:t>
            </a:r>
            <a:r>
              <a:rPr lang="en-US" sz="2000" b="1" dirty="0">
                <a:cs typeface="Times New Roman" panose="02020603050405020304" pitchFamily="18" charset="0"/>
              </a:rPr>
              <a:t>$24,910.12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MPO Staff – Time spent by MPO staff doing work on behalf of MIPA for EDA related activities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MIPA Staff – The 20% of MIPA staff salary that was paid for by the Des Moines MPO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FY 2024 Staff Time to Contracts – 1st-3rd Quarters - </a:t>
            </a:r>
            <a:r>
              <a:rPr lang="en-US" sz="2000" b="1" dirty="0">
                <a:cs typeface="Times New Roman" panose="02020603050405020304" pitchFamily="18" charset="0"/>
              </a:rPr>
              <a:t>$16,617.47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MPO staff time spent on projects that were not previously billed for and were not EDA funded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4538" marR="0" lvl="1" indent="-2873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  <a:p>
            <a:pPr marL="739775" marR="0" lvl="1" indent="-2825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2001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32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MPO 3rd</a:t>
            </a:r>
            <a:r>
              <a:rPr lang="en-US" baseline="30000" dirty="0">
                <a:cs typeface="Times New Roman" panose="02020603050405020304" pitchFamily="18" charset="0"/>
              </a:rPr>
              <a:t>nd</a:t>
            </a:r>
            <a:r>
              <a:rPr lang="en-US" dirty="0">
                <a:cs typeface="Times New Roman" panose="02020603050405020304" pitchFamily="18" charset="0"/>
              </a:rPr>
              <a:t> Quarter Invoice to MIPA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742950"/>
            <a:ext cx="8839200" cy="488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FY 2024 – MIPA Staff Time paid by MPO - </a:t>
            </a:r>
            <a:r>
              <a:rPr lang="en-US" sz="2000" b="1" dirty="0">
                <a:cs typeface="Times New Roman" panose="02020603050405020304" pitchFamily="18" charset="0"/>
              </a:rPr>
              <a:t>$13,163.36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The MPO switched payroll companies during the 3</a:t>
            </a:r>
            <a:r>
              <a:rPr lang="en-US" sz="2000" baseline="30000" dirty="0">
                <a:cs typeface="Times New Roman" panose="02020603050405020304" pitchFamily="18" charset="0"/>
              </a:rPr>
              <a:t>rd</a:t>
            </a:r>
            <a:r>
              <a:rPr lang="en-US" sz="2000" dirty="0">
                <a:cs typeface="Times New Roman" panose="02020603050405020304" pitchFamily="18" charset="0"/>
              </a:rPr>
              <a:t> quarter. As part of that process, the </a:t>
            </a:r>
            <a:r>
              <a:rPr lang="en-US" sz="2000" dirty="0" err="1">
                <a:cs typeface="Times New Roman" panose="02020603050405020304" pitchFamily="18" charset="0"/>
              </a:rPr>
              <a:t>MPO</a:t>
            </a:r>
            <a:r>
              <a:rPr lang="en-US" sz="2000" dirty="0">
                <a:cs typeface="Times New Roman" panose="02020603050405020304" pitchFamily="18" charset="0"/>
              </a:rPr>
              <a:t> paid 100% of MIPA employee salaries. In previous quarters it had only been 20% the $13,163.36 would have been paid by </a:t>
            </a:r>
            <a:r>
              <a:rPr lang="en-US" sz="2000" dirty="0" err="1">
                <a:cs typeface="Times New Roman" panose="02020603050405020304" pitchFamily="18" charset="0"/>
              </a:rPr>
              <a:t>MIPA</a:t>
            </a:r>
            <a:r>
              <a:rPr lang="en-US" sz="2000" dirty="0"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FY 2024 3rd Quarter – MIPA Staff Non-Personnel Costs - </a:t>
            </a:r>
            <a:r>
              <a:rPr lang="en-US" sz="2000" b="1" dirty="0">
                <a:cs typeface="Times New Roman" panose="02020603050405020304" pitchFamily="18" charset="0"/>
              </a:rPr>
              <a:t>$12,884.47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Non-Personnel costs associated with MIPA staffing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FY 2024 3rd Quarter – MPO 5% Administration Fee - </a:t>
            </a:r>
            <a:r>
              <a:rPr lang="en-US" sz="2000" b="1" dirty="0">
                <a:cs typeface="Times New Roman" panose="02020603050405020304" pitchFamily="18" charset="0"/>
              </a:rPr>
              <a:t>$2,076.38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cs typeface="Times New Roman" panose="02020603050405020304" pitchFamily="18" charset="0"/>
              </a:rPr>
              <a:t>5% fee charged by the MPO for work completed by the MPO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4538" marR="0" lvl="1" indent="-2873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  <a:p>
            <a:pPr marL="739775" marR="0" lvl="1" indent="-2825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2001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11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dirty="0" err="1">
                <a:cs typeface="Times New Roman" panose="02020603050405020304" pitchFamily="18" charset="0"/>
              </a:rPr>
              <a:t>MPO</a:t>
            </a:r>
            <a:r>
              <a:rPr lang="en-US" dirty="0">
                <a:cs typeface="Times New Roman" panose="02020603050405020304" pitchFamily="18" charset="0"/>
              </a:rPr>
              <a:t> 3</a:t>
            </a:r>
            <a:r>
              <a:rPr lang="en-US" baseline="30000" dirty="0">
                <a:cs typeface="Times New Roman" panose="02020603050405020304" pitchFamily="18" charset="0"/>
              </a:rPr>
              <a:t>rd</a:t>
            </a:r>
            <a:r>
              <a:rPr lang="en-US" dirty="0">
                <a:cs typeface="Times New Roman" panose="02020603050405020304" pitchFamily="18" charset="0"/>
              </a:rPr>
              <a:t> Quarter Invoice to MIPA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742950"/>
            <a:ext cx="8839200" cy="623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marR="0" indent="-3444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This invoice is notably larger because 100% of MIPA salaries were covered by the MPO for a part of the 3</a:t>
            </a:r>
            <a:r>
              <a:rPr lang="en-US" sz="2000" baseline="30000" dirty="0">
                <a:cs typeface="Times New Roman" panose="02020603050405020304" pitchFamily="18" charset="0"/>
              </a:rPr>
              <a:t>rd</a:t>
            </a:r>
            <a:r>
              <a:rPr lang="en-US" sz="2000" dirty="0">
                <a:cs typeface="Times New Roman" panose="02020603050405020304" pitchFamily="18" charset="0"/>
              </a:rPr>
              <a:t> quarter</a:t>
            </a:r>
          </a:p>
          <a:p>
            <a:pPr marL="344488" marR="0" indent="-3444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Following approval for payment, MIPA will still have approximately $30,000 of cash reserves</a:t>
            </a:r>
          </a:p>
          <a:p>
            <a:pPr marL="344488" marR="0" indent="-3444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It is also worth noting that there are several receivables that have been drawn or will be drawn in the next 60 days. These include:</a:t>
            </a:r>
          </a:p>
          <a:p>
            <a:pPr marL="8001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Story County Housing Action Plan - </a:t>
            </a:r>
            <a:r>
              <a:rPr lang="en-US" sz="2000" b="1" dirty="0">
                <a:cs typeface="Times New Roman" panose="02020603050405020304" pitchFamily="18" charset="0"/>
              </a:rPr>
              <a:t>$29,000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</a:p>
          <a:p>
            <a:pPr marL="8001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Story County Housing Trust Administration - </a:t>
            </a:r>
            <a:r>
              <a:rPr lang="en-US" sz="2000" b="1" dirty="0">
                <a:cs typeface="Times New Roman" panose="02020603050405020304" pitchFamily="18" charset="0"/>
              </a:rPr>
              <a:t>$13,995</a:t>
            </a:r>
          </a:p>
          <a:p>
            <a:pPr marL="8001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Central Iowa Housing Trust Fund Administration - </a:t>
            </a:r>
            <a:r>
              <a:rPr lang="en-US" sz="2000" b="1" dirty="0">
                <a:cs typeface="Times New Roman" panose="02020603050405020304" pitchFamily="18" charset="0"/>
              </a:rPr>
              <a:t>$20,664</a:t>
            </a:r>
          </a:p>
          <a:p>
            <a:pPr marL="8001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Q2 and Q3 EDA Reimbursement - </a:t>
            </a:r>
            <a:r>
              <a:rPr lang="en-US" sz="2000" b="1" dirty="0">
                <a:cs typeface="Times New Roman" panose="02020603050405020304" pitchFamily="18" charset="0"/>
              </a:rPr>
              <a:t>$35,000</a:t>
            </a:r>
          </a:p>
          <a:p>
            <a:pPr marL="8001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Q4 EDA Advancement of Funds - </a:t>
            </a:r>
            <a:r>
              <a:rPr lang="en-US" sz="2000" b="1" dirty="0">
                <a:cs typeface="Times New Roman" panose="02020603050405020304" pitchFamily="18" charset="0"/>
              </a:rPr>
              <a:t>$17,500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Total Due to MIPA - </a:t>
            </a:r>
            <a:r>
              <a:rPr lang="en-US" sz="2000" b="1" dirty="0">
                <a:cs typeface="Times New Roman" panose="02020603050405020304" pitchFamily="18" charset="0"/>
              </a:rPr>
              <a:t>$116,159</a:t>
            </a:r>
          </a:p>
          <a:p>
            <a:pPr marL="344488" marR="0" indent="-3444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4538" marR="0" lvl="1" indent="-2873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  <a:p>
            <a:pPr marL="739775" marR="0" lvl="1" indent="-2825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2001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080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SIMPLE IRA Plan Documentation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153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To establish a SIMPLE IRA plan for MIPA employees, an Information and Services Agreement and IRS Form 5305-SIMPLE must be approved. Once approved they will be send to T Rowe Price for their approval and staff will move forward with the plan set-up process</a:t>
            </a:r>
          </a:p>
          <a:p>
            <a:pPr marL="3397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This plan is inline with what is in the employee handbook and there are no fees or costs to MIPA with this set up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§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414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Logo and Branding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256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spc="-64" dirty="0" err="1">
                <a:latin typeface="Calibri"/>
                <a:cs typeface="Calibri"/>
              </a:rPr>
              <a:t>MIPA’s</a:t>
            </a:r>
            <a:r>
              <a:rPr lang="en-US" sz="2800" spc="-38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logo</a:t>
            </a:r>
            <a:r>
              <a:rPr lang="en-US" sz="2800" spc="-23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was</a:t>
            </a:r>
            <a:r>
              <a:rPr lang="en-US" sz="2800" spc="-19" dirty="0">
                <a:latin typeface="Calibri"/>
                <a:cs typeface="Calibri"/>
              </a:rPr>
              <a:t> </a:t>
            </a:r>
            <a:r>
              <a:rPr lang="en-US" sz="2800" spc="-8" dirty="0">
                <a:latin typeface="Calibri"/>
                <a:cs typeface="Calibri"/>
              </a:rPr>
              <a:t>developed </a:t>
            </a:r>
            <a:r>
              <a:rPr lang="en-US" sz="2800" dirty="0">
                <a:latin typeface="Calibri"/>
                <a:cs typeface="Calibri"/>
              </a:rPr>
              <a:t>expeditiously</a:t>
            </a:r>
            <a:r>
              <a:rPr lang="en-US" sz="2800" spc="23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in</a:t>
            </a:r>
            <a:r>
              <a:rPr lang="en-US" sz="2800" spc="4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2021</a:t>
            </a:r>
            <a:r>
              <a:rPr lang="en-US" sz="2800" spc="-23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as</a:t>
            </a:r>
            <a:r>
              <a:rPr lang="en-US" sz="2800" spc="-4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part of</a:t>
            </a:r>
            <a:r>
              <a:rPr lang="en-US" sz="2800" spc="-8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the</a:t>
            </a:r>
            <a:r>
              <a:rPr lang="en-US" sz="2800" spc="4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effort</a:t>
            </a:r>
            <a:r>
              <a:rPr lang="en-US" sz="2800" spc="-4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to</a:t>
            </a:r>
            <a:r>
              <a:rPr lang="en-US" sz="2800" spc="-8" dirty="0">
                <a:latin typeface="Calibri"/>
                <a:cs typeface="Calibri"/>
              </a:rPr>
              <a:t> swiftly </a:t>
            </a:r>
            <a:r>
              <a:rPr lang="en-US" sz="2800" dirty="0">
                <a:latin typeface="Calibri"/>
                <a:cs typeface="Calibri"/>
              </a:rPr>
              <a:t>launch</a:t>
            </a:r>
            <a:r>
              <a:rPr lang="en-US" sz="2800" spc="15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the</a:t>
            </a:r>
            <a:r>
              <a:rPr lang="en-US" sz="2800" spc="-4" dirty="0">
                <a:latin typeface="Calibri"/>
                <a:cs typeface="Calibri"/>
              </a:rPr>
              <a:t> </a:t>
            </a:r>
            <a:r>
              <a:rPr lang="en-US" sz="2800" spc="-8" dirty="0">
                <a:latin typeface="Calibri"/>
                <a:cs typeface="Calibri"/>
              </a:rPr>
              <a:t>organization.</a:t>
            </a:r>
            <a:endParaRPr lang="en-US" sz="2800" dirty="0">
              <a:latin typeface="Calibri"/>
              <a:cs typeface="Calibri"/>
            </a:endParaRPr>
          </a:p>
          <a:p>
            <a:pPr marL="3397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In April of 2023, staff presented a proposed new logo and branding, but no action was taken to approve the new design. </a:t>
            </a:r>
          </a:p>
          <a:p>
            <a:pPr marL="339725" marR="0" indent="-33972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As staff looks to update printed materials and digital assets, now is the time to implement any changes.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§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471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43000"/>
              <a:ext cx="12191999" cy="4572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430" y="2391168"/>
            <a:ext cx="2305418" cy="6663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132" y="1055032"/>
            <a:ext cx="2846037" cy="8160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8550" y="3643896"/>
            <a:ext cx="666346" cy="6663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6043" y="1055029"/>
            <a:ext cx="2975208" cy="8537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66375" y="2391168"/>
            <a:ext cx="2311110" cy="66634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79066" y="3616474"/>
            <a:ext cx="689162" cy="6880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Logo and Branding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233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Since that time, staff has reviewed and revised some of the proposed items. Most notably is a change to the main color scheme. The current teal color is hard to read, both in print and online. The proposal is to utilize a darker version of the existing teal color. The intent is to use the new logos and favicons in black, white, and the new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green color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green and white sign&#10;&#10;Description automatically generated">
            <a:extLst>
              <a:ext uri="{FF2B5EF4-FFF2-40B4-BE49-F238E27FC236}">
                <a16:creationId xmlns:a16="http://schemas.microsoft.com/office/drawing/2014/main" id="{F87C46F2-2EC6-E894-D845-8ED830FDD4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64"/>
          <a:stretch/>
        </p:blipFill>
        <p:spPr>
          <a:xfrm>
            <a:off x="1320309" y="2705101"/>
            <a:ext cx="5721062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01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MIPA Bylaws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234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A MIPA Bylaws Committee was formed last year that consists of: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Supervisor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Murken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Councilman Murray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Director Buydos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The committee met three times to provide input and recommend changes. Denton Davis Brown has reviewed the changes and added additional feedback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45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MIPA Bylaws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5164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Notable proposed changes include: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Changing the Annual Meeting to June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Allowing communities to appoint alternates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If a representative counts for multiple communities their vote equals the number of members that are represented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Combine the Secretary and Treasurer position on the board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Removal and clean up of superfluous language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Changes will be voted on in May by the Executive Committee and in June by the full Board of Directors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505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MIPA Transition Report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April 1, the administration contract with the MPO ended and MIPA began administering CIRTPA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MIPA has now moved into new offices located at 939 Office Park Road, Suite 306 in West Des Moines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Staff is in the process of finalizing operational setup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Address, phone, and email changes were sent out in this month’s newsletter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1006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Board Meeting Dates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297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Board of Directors has not had a quorum twice in a row. The second meeting utilized the new lower quorum requirement of 35%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Staff will be sending out a survey to board members to determine if the current date and time is the best to ensure a quorum for the Executive Committee and full Board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7821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 dirty="0">
                <a:cs typeface="Times New Roman" panose="02020603050405020304" pitchFamily="18" charset="0"/>
              </a:rPr>
              <a:t>New Staff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265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Dawn Green was hired as MIPA’s bookkeeper and started April 15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She will be responsible for most financial and administrative matters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</a:rPr>
              <a:t>Welcome Dawn!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2541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384177" cy="4509137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300" b="1" dirty="0">
                <a:cs typeface="Times New Roman" panose="02020603050405020304" pitchFamily="18" charset="0"/>
              </a:rPr>
              <a:t>Contracts and Expenses</a:t>
            </a:r>
            <a:endParaRPr lang="en-US" sz="13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MIPA Calendar Year 2024 Officers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300" b="1" dirty="0">
                <a:cs typeface="Times New Roman" panose="02020603050405020304" pitchFamily="18" charset="0"/>
              </a:rPr>
              <a:t>Des Moines Area MPO Invoice to MIPA for the 3rd Quarter of Fiscal Year 2024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SIMPLE IRA Plan Documentation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REPORT and OPTIONAL VOTE: Logo and Branding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REPORT: MIPA Bylaws Update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cs typeface="Times New Roman" panose="02020603050405020304" pitchFamily="18" charset="0"/>
              </a:rPr>
              <a:t>Next Meeting Date – May 31, 2024 – Executive Committee Only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/>
              <a:t>April 26, </a:t>
            </a:r>
            <a:r>
              <a:rPr lang="en-US" dirty="0"/>
              <a:t>2024 AGENDA</a:t>
            </a:r>
          </a:p>
        </p:txBody>
      </p:sp>
    </p:spTree>
    <p:extLst>
      <p:ext uri="{BB962C8B-B14F-4D97-AF65-F5344CB8AC3E}">
        <p14:creationId xmlns:p14="http://schemas.microsoft.com/office/powerpoint/2010/main" val="3999890475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IEDA_Plai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7F60559A91834D98A3CFF56E5B787A" ma:contentTypeVersion="13" ma:contentTypeDescription="Create a new document." ma:contentTypeScope="" ma:versionID="85b39a5116ac4e487ae4cbdd67bf24dc">
  <xsd:schema xmlns:xsd="http://www.w3.org/2001/XMLSchema" xmlns:xs="http://www.w3.org/2001/XMLSchema" xmlns:p="http://schemas.microsoft.com/office/2006/metadata/properties" xmlns:ns2="268db450-22c8-408e-bfa9-71f40a4a24c3" xmlns:ns3="7b9fde40-322c-4f3d-b08b-bcf9e059ca67" targetNamespace="http://schemas.microsoft.com/office/2006/metadata/properties" ma:root="true" ma:fieldsID="c3c93731fc4cb98bdd7bf63bdfd3000b" ns2:_="" ns3:_="">
    <xsd:import namespace="268db450-22c8-408e-bfa9-71f40a4a24c3"/>
    <xsd:import namespace="7b9fde40-322c-4f3d-b08b-bcf9e059c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db450-22c8-408e-bfa9-71f40a4a2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12f154-a0bc-4b9a-90d3-452fbb46c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fde40-322c-4f3d-b08b-bcf9e059ca6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dc1820-4ad3-45fc-b34b-371e0ed52da9}" ma:internalName="TaxCatchAll" ma:showField="CatchAllData" ma:web="7b9fde40-322c-4f3d-b08b-bcf9e059ca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6A1885-315E-4CFD-8B63-C832DBE04F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9AC1C4-36C7-434A-8951-9BCC0DA26F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8db450-22c8-408e-bfa9-71f40a4a24c3"/>
    <ds:schemaRef ds:uri="7b9fde40-322c-4f3d-b08b-bcf9e059ca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8683</TotalTime>
  <Words>1241</Words>
  <Application>Microsoft Office PowerPoint</Application>
  <PresentationFormat>On-screen Show (16:9)</PresentationFormat>
  <Paragraphs>149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Arial Narrow</vt:lpstr>
      <vt:lpstr>Calibri</vt:lpstr>
      <vt:lpstr>Century Gothic</vt:lpstr>
      <vt:lpstr>Courier New</vt:lpstr>
      <vt:lpstr>Times New Roman</vt:lpstr>
      <vt:lpstr>Wingdings</vt:lpstr>
      <vt:lpstr>2_Custom Design</vt:lpstr>
      <vt:lpstr>3_Custom Design</vt:lpstr>
      <vt:lpstr>Custom Design</vt:lpstr>
      <vt:lpstr>4_Custom Design</vt:lpstr>
      <vt:lpstr>6_Custom Design</vt:lpstr>
      <vt:lpstr>7_Custom Design</vt:lpstr>
      <vt:lpstr>8_Custom Design</vt:lpstr>
      <vt:lpstr>3_IEDA_Plain</vt:lpstr>
      <vt:lpstr>9_Custom Design</vt:lpstr>
      <vt:lpstr>Executive Committee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Sreyoshi Chakraborty</dc:creator>
  <cp:lastModifiedBy>Andrew Collings</cp:lastModifiedBy>
  <cp:revision>757</cp:revision>
  <cp:lastPrinted>2021-06-29T16:06:21Z</cp:lastPrinted>
  <dcterms:created xsi:type="dcterms:W3CDTF">2020-12-02T21:38:09Z</dcterms:created>
  <dcterms:modified xsi:type="dcterms:W3CDTF">2024-04-26T14:20:23Z</dcterms:modified>
</cp:coreProperties>
</file>