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ustomXml" Target="../customXml/item2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ustomXml" Target="../customXml/item1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97404" y="1997201"/>
            <a:ext cx="4949190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495480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542" y="454533"/>
            <a:ext cx="3055620" cy="528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00803" y="1441830"/>
            <a:ext cx="4438650" cy="2456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Relationship Id="rId4" Type="http://schemas.openxmlformats.org/officeDocument/2006/relationships/image" Target="../media/image13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bschoon@inrcog.org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Mid</a:t>
            </a:r>
            <a:r>
              <a:rPr dirty="0" sz="3600" spc="-95"/>
              <a:t> </a:t>
            </a:r>
            <a:r>
              <a:rPr dirty="0" sz="3600"/>
              <a:t>Iowa</a:t>
            </a:r>
            <a:r>
              <a:rPr dirty="0" sz="3600" spc="-90"/>
              <a:t> </a:t>
            </a:r>
            <a:r>
              <a:rPr dirty="0" sz="3600"/>
              <a:t>Planning</a:t>
            </a:r>
            <a:r>
              <a:rPr dirty="0" sz="3600" spc="-75"/>
              <a:t> </a:t>
            </a:r>
            <a:r>
              <a:rPr dirty="0" sz="3600" spc="-10"/>
              <a:t>Alliance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3915917" y="2692654"/>
            <a:ext cx="13112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June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24,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ICOG</a:t>
            </a:r>
            <a:r>
              <a:rPr dirty="0" spc="-105"/>
              <a:t> </a:t>
            </a:r>
            <a:r>
              <a:rPr dirty="0" spc="-10"/>
              <a:t>Overview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7542" y="1284884"/>
            <a:ext cx="7519034" cy="2848610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184785" algn="l"/>
              </a:tabLst>
            </a:pPr>
            <a:r>
              <a:rPr dirty="0" sz="2200">
                <a:latin typeface="Calibri"/>
                <a:cs typeface="Calibri"/>
              </a:rPr>
              <a:t>17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Councils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of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Government</a:t>
            </a:r>
            <a:endParaRPr sz="2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184785" algn="l"/>
              </a:tabLst>
            </a:pPr>
            <a:r>
              <a:rPr dirty="0" sz="2200">
                <a:latin typeface="Calibri"/>
                <a:cs typeface="Calibri"/>
              </a:rPr>
              <a:t>Codified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28H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of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the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Iowa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Code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(formed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by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28E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agreement)</a:t>
            </a:r>
            <a:endParaRPr sz="2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184785" algn="l"/>
              </a:tabLst>
            </a:pPr>
            <a:r>
              <a:rPr dirty="0" sz="2200">
                <a:latin typeface="Calibri"/>
                <a:cs typeface="Calibri"/>
              </a:rPr>
              <a:t>Considered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“public”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entity</a:t>
            </a:r>
            <a:endParaRPr sz="2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184785" algn="l"/>
              </a:tabLst>
            </a:pPr>
            <a:r>
              <a:rPr dirty="0" sz="2200">
                <a:latin typeface="Calibri"/>
                <a:cs typeface="Calibri"/>
              </a:rPr>
              <a:t>Adhere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to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public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requirements-</a:t>
            </a:r>
            <a:r>
              <a:rPr dirty="0" sz="2200">
                <a:latin typeface="Calibri"/>
                <a:cs typeface="Calibri"/>
              </a:rPr>
              <a:t>open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meetings,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records,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hearings</a:t>
            </a:r>
            <a:endParaRPr sz="2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184785" algn="l"/>
              </a:tabLst>
            </a:pPr>
            <a:r>
              <a:rPr dirty="0" sz="2200">
                <a:latin typeface="Calibri"/>
                <a:cs typeface="Calibri"/>
              </a:rPr>
              <a:t>COG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Directors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serve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ICOG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Board</a:t>
            </a:r>
            <a:endParaRPr sz="2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184785" algn="l"/>
              </a:tabLst>
            </a:pPr>
            <a:r>
              <a:rPr dirty="0" sz="2200">
                <a:latin typeface="Calibri"/>
                <a:cs typeface="Calibri"/>
              </a:rPr>
              <a:t>Conduct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staff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training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and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education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opportunities</a:t>
            </a:r>
            <a:endParaRPr sz="2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545"/>
              </a:spcBef>
              <a:buFont typeface="Arial"/>
              <a:buChar char="•"/>
              <a:tabLst>
                <a:tab pos="184785" algn="l"/>
              </a:tabLst>
            </a:pPr>
            <a:r>
              <a:rPr dirty="0" sz="2200" spc="-10">
                <a:latin typeface="Calibri"/>
                <a:cs typeface="Calibri"/>
              </a:rPr>
              <a:t>Staffed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by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management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consultant(s)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9144000" cy="5143500"/>
            <a:chOff x="0" y="-1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1283" y="-1"/>
              <a:ext cx="7252716" cy="514344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542788" cy="51435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7542" y="492378"/>
            <a:ext cx="1470025" cy="894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420"/>
              </a:lnSpc>
              <a:spcBef>
                <a:spcPts val="100"/>
              </a:spcBef>
            </a:pPr>
            <a:r>
              <a:rPr dirty="0" sz="3000" spc="-10"/>
              <a:t>INRCOG</a:t>
            </a:r>
            <a:endParaRPr sz="3000"/>
          </a:p>
          <a:p>
            <a:pPr marL="12700">
              <a:lnSpc>
                <a:spcPts val="3420"/>
              </a:lnSpc>
            </a:pPr>
            <a:r>
              <a:rPr dirty="0" sz="3000" spc="-10"/>
              <a:t>Overview</a:t>
            </a:r>
            <a:endParaRPr sz="3000"/>
          </a:p>
        </p:txBody>
      </p:sp>
      <p:sp>
        <p:nvSpPr>
          <p:cNvPr id="6" name="object 6" descr=""/>
          <p:cNvSpPr txBox="1"/>
          <p:nvPr/>
        </p:nvSpPr>
        <p:spPr>
          <a:xfrm>
            <a:off x="257352" y="1449705"/>
            <a:ext cx="3159125" cy="281622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5730" marR="88900" indent="-113664">
              <a:lnSpc>
                <a:spcPts val="1190"/>
              </a:lnSpc>
              <a:spcBef>
                <a:spcPts val="250"/>
              </a:spcBef>
              <a:buFont typeface="Arial"/>
              <a:buChar char="•"/>
              <a:tabLst>
                <a:tab pos="128270" algn="l"/>
              </a:tabLst>
            </a:pPr>
            <a:r>
              <a:rPr dirty="0" sz="1100">
                <a:latin typeface="Calibri"/>
                <a:cs typeface="Calibri"/>
              </a:rPr>
              <a:t>Voluntary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association;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formed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1973;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6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counties; </a:t>
            </a:r>
            <a:r>
              <a:rPr dirty="0" sz="1100" spc="-1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54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cities;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215,000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persons…we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view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ourselves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an </a:t>
            </a:r>
            <a:r>
              <a:rPr dirty="0" sz="1100" spc="-25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extension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member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staff</a:t>
            </a:r>
            <a:endParaRPr sz="1100">
              <a:latin typeface="Calibri"/>
              <a:cs typeface="Calibri"/>
            </a:endParaRPr>
          </a:p>
          <a:p>
            <a:pPr marL="126364" indent="-113664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126364" algn="l"/>
              </a:tabLst>
            </a:pPr>
            <a:r>
              <a:rPr dirty="0" sz="1100">
                <a:latin typeface="Calibri"/>
                <a:cs typeface="Calibri"/>
              </a:rPr>
              <a:t>Members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dues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($0.54/person)</a:t>
            </a:r>
            <a:endParaRPr sz="1100">
              <a:latin typeface="Calibri"/>
              <a:cs typeface="Calibri"/>
            </a:endParaRPr>
          </a:p>
          <a:p>
            <a:pPr marL="126364" indent="-113664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126364" algn="l"/>
              </a:tabLst>
            </a:pPr>
            <a:r>
              <a:rPr dirty="0" sz="1100">
                <a:latin typeface="Calibri"/>
                <a:cs typeface="Calibri"/>
              </a:rPr>
              <a:t>Board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Directors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Executive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Board-Oversight</a:t>
            </a:r>
            <a:endParaRPr sz="1100">
              <a:latin typeface="Calibri"/>
              <a:cs typeface="Calibri"/>
            </a:endParaRPr>
          </a:p>
          <a:p>
            <a:pPr marL="126364" indent="-113664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126364" algn="l"/>
              </a:tabLst>
            </a:pPr>
            <a:r>
              <a:rPr dirty="0" sz="1100">
                <a:latin typeface="Calibri"/>
                <a:cs typeface="Calibri"/>
              </a:rPr>
              <a:t>15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INRCOG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employees;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16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RTC/OBPT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drivers)</a:t>
            </a:r>
            <a:endParaRPr sz="1100">
              <a:latin typeface="Calibri"/>
              <a:cs typeface="Calibri"/>
            </a:endParaRPr>
          </a:p>
          <a:p>
            <a:pPr marL="126364" indent="-113664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126364" algn="l"/>
              </a:tabLst>
            </a:pPr>
            <a:r>
              <a:rPr dirty="0" sz="1100">
                <a:latin typeface="Calibri"/>
                <a:cs typeface="Calibri"/>
              </a:rPr>
              <a:t>Umbrella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for:</a:t>
            </a:r>
            <a:endParaRPr sz="1100">
              <a:latin typeface="Calibri"/>
              <a:cs typeface="Calibri"/>
            </a:endParaRPr>
          </a:p>
          <a:p>
            <a:pPr lvl="1" marL="301625" indent="-172085">
              <a:lnSpc>
                <a:spcPts val="1255"/>
              </a:lnSpc>
              <a:spcBef>
                <a:spcPts val="275"/>
              </a:spcBef>
              <a:buFont typeface="Courier New"/>
              <a:buChar char="o"/>
              <a:tabLst>
                <a:tab pos="301625" algn="l"/>
              </a:tabLst>
            </a:pPr>
            <a:r>
              <a:rPr dirty="0" sz="1100">
                <a:latin typeface="Calibri"/>
                <a:cs typeface="Calibri"/>
              </a:rPr>
              <a:t>Iowa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Northland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Regional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Transit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Commission/On</a:t>
            </a:r>
            <a:endParaRPr sz="1100">
              <a:latin typeface="Calibri"/>
              <a:cs typeface="Calibri"/>
            </a:endParaRPr>
          </a:p>
          <a:p>
            <a:pPr marL="302260">
              <a:lnSpc>
                <a:spcPts val="1255"/>
              </a:lnSpc>
            </a:pPr>
            <a:r>
              <a:rPr dirty="0" sz="1100">
                <a:latin typeface="Calibri"/>
                <a:cs typeface="Calibri"/>
              </a:rPr>
              <a:t>Board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Public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Transit</a:t>
            </a:r>
            <a:endParaRPr sz="1100">
              <a:latin typeface="Calibri"/>
              <a:cs typeface="Calibri"/>
            </a:endParaRPr>
          </a:p>
          <a:p>
            <a:pPr lvl="1" marL="302260" marR="63500" indent="-172720">
              <a:lnSpc>
                <a:spcPts val="1190"/>
              </a:lnSpc>
              <a:spcBef>
                <a:spcPts val="414"/>
              </a:spcBef>
              <a:buFont typeface="Courier New"/>
              <a:buChar char="o"/>
              <a:tabLst>
                <a:tab pos="302260" algn="l"/>
              </a:tabLst>
            </a:pPr>
            <a:r>
              <a:rPr dirty="0" sz="1100">
                <a:latin typeface="Calibri"/>
                <a:cs typeface="Calibri"/>
              </a:rPr>
              <a:t>Iowa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Northland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Regional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Economic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Development Commission</a:t>
            </a:r>
            <a:endParaRPr sz="1100">
              <a:latin typeface="Calibri"/>
              <a:cs typeface="Calibri"/>
            </a:endParaRPr>
          </a:p>
          <a:p>
            <a:pPr lvl="1" marL="301625" indent="-172085">
              <a:lnSpc>
                <a:spcPct val="100000"/>
              </a:lnSpc>
              <a:spcBef>
                <a:spcPts val="244"/>
              </a:spcBef>
              <a:buFont typeface="Courier New"/>
              <a:buChar char="o"/>
              <a:tabLst>
                <a:tab pos="301625" algn="l"/>
              </a:tabLst>
            </a:pPr>
            <a:r>
              <a:rPr dirty="0" sz="1100">
                <a:latin typeface="Calibri"/>
                <a:cs typeface="Calibri"/>
              </a:rPr>
              <a:t>Iowa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Northland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Regional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Housing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Council</a:t>
            </a:r>
            <a:endParaRPr sz="1100">
              <a:latin typeface="Calibri"/>
              <a:cs typeface="Calibri"/>
            </a:endParaRPr>
          </a:p>
          <a:p>
            <a:pPr lvl="1" marL="301625" indent="-172085">
              <a:lnSpc>
                <a:spcPct val="100000"/>
              </a:lnSpc>
              <a:spcBef>
                <a:spcPts val="275"/>
              </a:spcBef>
              <a:buFont typeface="Courier New"/>
              <a:buChar char="o"/>
              <a:tabLst>
                <a:tab pos="301625" algn="l"/>
              </a:tabLst>
            </a:pPr>
            <a:r>
              <a:rPr dirty="0" sz="1100">
                <a:latin typeface="Calibri"/>
                <a:cs typeface="Calibri"/>
              </a:rPr>
              <a:t>Metropolitan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Transportation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Organization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(MPO)</a:t>
            </a:r>
            <a:endParaRPr sz="1100">
              <a:latin typeface="Calibri"/>
              <a:cs typeface="Calibri"/>
            </a:endParaRPr>
          </a:p>
          <a:p>
            <a:pPr lvl="1" marL="301625" indent="-172085">
              <a:lnSpc>
                <a:spcPct val="100000"/>
              </a:lnSpc>
              <a:spcBef>
                <a:spcPts val="265"/>
              </a:spcBef>
              <a:buFont typeface="Courier New"/>
              <a:buChar char="o"/>
              <a:tabLst>
                <a:tab pos="301625" algn="l"/>
              </a:tabLst>
            </a:pPr>
            <a:r>
              <a:rPr dirty="0" sz="1100">
                <a:latin typeface="Calibri"/>
                <a:cs typeface="Calibri"/>
              </a:rPr>
              <a:t>Iowa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Northland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Regional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Transportation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Authority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INRCOG</a:t>
            </a:r>
            <a:r>
              <a:rPr dirty="0" spc="-125"/>
              <a:t> </a:t>
            </a:r>
            <a:r>
              <a:rPr dirty="0" spc="-10"/>
              <a:t>Overview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7542" y="1319076"/>
            <a:ext cx="5912485" cy="237363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41935" indent="-229235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400">
                <a:latin typeface="Calibri"/>
                <a:cs typeface="Calibri"/>
              </a:rPr>
              <a:t>Other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Organizations:</a:t>
            </a:r>
            <a:endParaRPr sz="2400">
              <a:latin typeface="Calibri"/>
              <a:cs typeface="Calibri"/>
            </a:endParaRPr>
          </a:p>
          <a:p>
            <a:pPr lvl="1" marL="696595" indent="-226695">
              <a:lnSpc>
                <a:spcPct val="100000"/>
              </a:lnSpc>
              <a:spcBef>
                <a:spcPts val="185"/>
              </a:spcBef>
              <a:buFont typeface="Courier New"/>
              <a:buChar char="o"/>
              <a:tabLst>
                <a:tab pos="696595" algn="l"/>
              </a:tabLst>
            </a:pPr>
            <a:r>
              <a:rPr dirty="0" sz="2000" spc="-10">
                <a:latin typeface="Calibri"/>
                <a:cs typeface="Calibri"/>
              </a:rPr>
              <a:t>Waterloo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Housing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Trust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Fund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(NPO)</a:t>
            </a:r>
            <a:endParaRPr sz="2000">
              <a:latin typeface="Calibri"/>
              <a:cs typeface="Calibri"/>
            </a:endParaRPr>
          </a:p>
          <a:p>
            <a:pPr lvl="1" marL="696595" indent="-226695">
              <a:lnSpc>
                <a:spcPct val="100000"/>
              </a:lnSpc>
              <a:spcBef>
                <a:spcPts val="165"/>
              </a:spcBef>
              <a:buFont typeface="Courier New"/>
              <a:buChar char="o"/>
              <a:tabLst>
                <a:tab pos="696595" algn="l"/>
              </a:tabLst>
            </a:pPr>
            <a:r>
              <a:rPr dirty="0" sz="2000">
                <a:latin typeface="Calibri"/>
                <a:cs typeface="Calibri"/>
              </a:rPr>
              <a:t>Cedar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River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Partnership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(NPO)</a:t>
            </a:r>
            <a:endParaRPr sz="2000">
              <a:latin typeface="Calibri"/>
              <a:cs typeface="Calibri"/>
            </a:endParaRPr>
          </a:p>
          <a:p>
            <a:pPr lvl="1" marL="696595" indent="-226695">
              <a:lnSpc>
                <a:spcPct val="100000"/>
              </a:lnSpc>
              <a:spcBef>
                <a:spcPts val="160"/>
              </a:spcBef>
              <a:buFont typeface="Courier New"/>
              <a:buChar char="o"/>
              <a:tabLst>
                <a:tab pos="696595" algn="l"/>
              </a:tabLst>
            </a:pPr>
            <a:r>
              <a:rPr dirty="0" sz="2000">
                <a:latin typeface="Calibri"/>
                <a:cs typeface="Calibri"/>
              </a:rPr>
              <a:t>Cedar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Falls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Housing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Trust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Fund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(anticipated) (NPO)</a:t>
            </a:r>
            <a:endParaRPr sz="2000">
              <a:latin typeface="Calibri"/>
              <a:cs typeface="Calibri"/>
            </a:endParaRPr>
          </a:p>
          <a:p>
            <a:pPr lvl="1" marL="696595" indent="-226695">
              <a:lnSpc>
                <a:spcPct val="100000"/>
              </a:lnSpc>
              <a:spcBef>
                <a:spcPts val="155"/>
              </a:spcBef>
              <a:buFont typeface="Courier New"/>
              <a:buChar char="o"/>
              <a:tabLst>
                <a:tab pos="696595" algn="l"/>
              </a:tabLst>
            </a:pPr>
            <a:r>
              <a:rPr dirty="0" sz="2000">
                <a:latin typeface="Calibri"/>
                <a:cs typeface="Calibri"/>
              </a:rPr>
              <a:t>Safe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Routes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School</a:t>
            </a:r>
            <a:endParaRPr sz="2000">
              <a:latin typeface="Calibri"/>
              <a:cs typeface="Calibri"/>
            </a:endParaRPr>
          </a:p>
          <a:p>
            <a:pPr lvl="1" marL="696595" indent="-226695">
              <a:lnSpc>
                <a:spcPct val="100000"/>
              </a:lnSpc>
              <a:spcBef>
                <a:spcPts val="170"/>
              </a:spcBef>
              <a:buFont typeface="Courier New"/>
              <a:buChar char="o"/>
              <a:tabLst>
                <a:tab pos="696595" algn="l"/>
              </a:tabLst>
            </a:pPr>
            <a:r>
              <a:rPr dirty="0" sz="2000">
                <a:latin typeface="Calibri"/>
                <a:cs typeface="Calibri"/>
              </a:rPr>
              <a:t>Iowa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Waste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Exchange</a:t>
            </a:r>
            <a:endParaRPr sz="2000">
              <a:latin typeface="Calibri"/>
              <a:cs typeface="Calibri"/>
            </a:endParaRPr>
          </a:p>
          <a:p>
            <a:pPr lvl="1" marL="695960" indent="-226060">
              <a:lnSpc>
                <a:spcPct val="100000"/>
              </a:lnSpc>
              <a:spcBef>
                <a:spcPts val="155"/>
              </a:spcBef>
              <a:buFont typeface="Courier New"/>
              <a:buChar char="o"/>
              <a:tabLst>
                <a:tab pos="695960" algn="l"/>
              </a:tabLst>
            </a:pPr>
            <a:r>
              <a:rPr dirty="0" sz="2000">
                <a:latin typeface="Calibri"/>
                <a:cs typeface="Calibri"/>
              </a:rPr>
              <a:t>Cedar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Valley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Coalition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(volunteer)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INRCOG</a:t>
            </a:r>
            <a:r>
              <a:rPr dirty="0" spc="-125"/>
              <a:t> </a:t>
            </a:r>
            <a:r>
              <a:rPr dirty="0" spc="-10"/>
              <a:t>Overview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5911" y="1030222"/>
            <a:ext cx="2366772" cy="40355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INRCOG</a:t>
            </a:r>
            <a:r>
              <a:rPr dirty="0" spc="-125"/>
              <a:t> </a:t>
            </a:r>
            <a:r>
              <a:rPr dirty="0" spc="-10"/>
              <a:t>Overview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7542" y="1317497"/>
            <a:ext cx="7338695" cy="3242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indent="-229235">
              <a:lnSpc>
                <a:spcPts val="2845"/>
              </a:lnSpc>
              <a:spcBef>
                <a:spcPts val="100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400">
                <a:latin typeface="Calibri"/>
                <a:cs typeface="Calibri"/>
              </a:rPr>
              <a:t>Budget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($5M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for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INRCOG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RTC/OBPT):</a:t>
            </a:r>
            <a:endParaRPr sz="2400">
              <a:latin typeface="Calibri"/>
              <a:cs typeface="Calibri"/>
            </a:endParaRPr>
          </a:p>
          <a:p>
            <a:pPr lvl="1" marL="696595" indent="-226695">
              <a:lnSpc>
                <a:spcPts val="2365"/>
              </a:lnSpc>
              <a:buFont typeface="Courier New"/>
              <a:buChar char="o"/>
              <a:tabLst>
                <a:tab pos="696595" algn="l"/>
              </a:tabLst>
            </a:pPr>
            <a:r>
              <a:rPr dirty="0" sz="2000" spc="-10">
                <a:latin typeface="Calibri"/>
                <a:cs typeface="Calibri"/>
              </a:rPr>
              <a:t>Federal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Funding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Sources</a:t>
            </a:r>
            <a:endParaRPr sz="2000">
              <a:latin typeface="Calibri"/>
              <a:cs typeface="Calibri"/>
            </a:endParaRPr>
          </a:p>
          <a:p>
            <a:pPr lvl="2" marL="870585" marR="55880" indent="-172720">
              <a:lnSpc>
                <a:spcPts val="1540"/>
              </a:lnSpc>
              <a:spcBef>
                <a:spcPts val="405"/>
              </a:spcBef>
              <a:buFont typeface="Wingdings"/>
              <a:buChar char=""/>
              <a:tabLst>
                <a:tab pos="870585" algn="l"/>
              </a:tabLst>
            </a:pPr>
            <a:r>
              <a:rPr dirty="0" sz="1600">
                <a:latin typeface="Calibri"/>
                <a:cs typeface="Calibri"/>
              </a:rPr>
              <a:t>US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Department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of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Commerce;</a:t>
            </a:r>
            <a:r>
              <a:rPr dirty="0" sz="1600">
                <a:latin typeface="Calibri"/>
                <a:cs typeface="Calibri"/>
              </a:rPr>
              <a:t> Economic</a:t>
            </a:r>
            <a:r>
              <a:rPr dirty="0" sz="1600" spc="-10">
                <a:latin typeface="Calibri"/>
                <a:cs typeface="Calibri"/>
              </a:rPr>
              <a:t> Development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Administration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(PPG;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50">
                <a:latin typeface="Calibri"/>
                <a:cs typeface="Calibri"/>
              </a:rPr>
              <a:t>2 </a:t>
            </a:r>
            <a:r>
              <a:rPr dirty="0" sz="1600">
                <a:latin typeface="Calibri"/>
                <a:cs typeface="Calibri"/>
              </a:rPr>
              <a:t>RLFs;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and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project </a:t>
            </a:r>
            <a:r>
              <a:rPr dirty="0" sz="1600" spc="-10">
                <a:latin typeface="Calibri"/>
                <a:cs typeface="Calibri"/>
              </a:rPr>
              <a:t>administration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(fiber,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whitewater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currently))</a:t>
            </a:r>
            <a:endParaRPr sz="1600">
              <a:latin typeface="Calibri"/>
              <a:cs typeface="Calibri"/>
            </a:endParaRPr>
          </a:p>
          <a:p>
            <a:pPr lvl="2" marL="870585" marR="320675" indent="-172720">
              <a:lnSpc>
                <a:spcPts val="1540"/>
              </a:lnSpc>
              <a:spcBef>
                <a:spcPts val="390"/>
              </a:spcBef>
              <a:buFont typeface="Wingdings"/>
              <a:buChar char=""/>
              <a:tabLst>
                <a:tab pos="870585" algn="l"/>
              </a:tabLst>
            </a:pPr>
            <a:r>
              <a:rPr dirty="0" sz="1600">
                <a:latin typeface="Calibri"/>
                <a:cs typeface="Calibri"/>
              </a:rPr>
              <a:t>Community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Development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Block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Grant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(through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IEDA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and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HUD-Entitlement Program)</a:t>
            </a:r>
            <a:endParaRPr sz="1600">
              <a:latin typeface="Calibri"/>
              <a:cs typeface="Calibri"/>
            </a:endParaRPr>
          </a:p>
          <a:p>
            <a:pPr lvl="2" marL="870585" marR="5080" indent="-172720">
              <a:lnSpc>
                <a:spcPts val="1540"/>
              </a:lnSpc>
              <a:spcBef>
                <a:spcPts val="390"/>
              </a:spcBef>
              <a:buFont typeface="Wingdings"/>
              <a:buChar char=""/>
              <a:tabLst>
                <a:tab pos="870585" algn="l"/>
              </a:tabLst>
            </a:pPr>
            <a:r>
              <a:rPr dirty="0" sz="1600">
                <a:latin typeface="Calibri"/>
                <a:cs typeface="Calibri"/>
              </a:rPr>
              <a:t>Homeland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Security/FEMA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(through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HSEMD)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(hazard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mitigation</a:t>
            </a:r>
            <a:r>
              <a:rPr dirty="0" sz="1600" spc="-7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plans,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projects, </a:t>
            </a:r>
            <a:r>
              <a:rPr dirty="0" sz="1600">
                <a:latin typeface="Calibri"/>
                <a:cs typeface="Calibri"/>
              </a:rPr>
              <a:t>buyouts,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sirens,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shelters)</a:t>
            </a:r>
            <a:endParaRPr sz="1600">
              <a:latin typeface="Calibri"/>
              <a:cs typeface="Calibri"/>
            </a:endParaRPr>
          </a:p>
          <a:p>
            <a:pPr lvl="2" marL="869950" indent="-172085">
              <a:lnSpc>
                <a:spcPct val="100000"/>
              </a:lnSpc>
              <a:spcBef>
                <a:spcPts val="30"/>
              </a:spcBef>
              <a:buFont typeface="Wingdings"/>
              <a:buChar char=""/>
              <a:tabLst>
                <a:tab pos="869950" algn="l"/>
              </a:tabLst>
            </a:pPr>
            <a:r>
              <a:rPr dirty="0" sz="1600">
                <a:latin typeface="Calibri"/>
                <a:cs typeface="Calibri"/>
              </a:rPr>
              <a:t>US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Department </a:t>
            </a:r>
            <a:r>
              <a:rPr dirty="0" sz="1600">
                <a:latin typeface="Calibri"/>
                <a:cs typeface="Calibri"/>
              </a:rPr>
              <a:t>of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Agriculture-</a:t>
            </a:r>
            <a:r>
              <a:rPr dirty="0" sz="1600">
                <a:latin typeface="Calibri"/>
                <a:cs typeface="Calibri"/>
              </a:rPr>
              <a:t>Housing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Preservation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Grant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(New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Hampton)</a:t>
            </a:r>
            <a:endParaRPr sz="1600">
              <a:latin typeface="Calibri"/>
              <a:cs typeface="Calibri"/>
            </a:endParaRPr>
          </a:p>
          <a:p>
            <a:pPr lvl="2" marL="869315" indent="-171450">
              <a:lnSpc>
                <a:spcPct val="100000"/>
              </a:lnSpc>
              <a:spcBef>
                <a:spcPts val="15"/>
              </a:spcBef>
              <a:buFont typeface="Wingdings"/>
              <a:buChar char=""/>
              <a:tabLst>
                <a:tab pos="869315" algn="l"/>
              </a:tabLst>
            </a:pPr>
            <a:r>
              <a:rPr dirty="0" sz="1600" spc="-10">
                <a:latin typeface="Calibri"/>
                <a:cs typeface="Calibri"/>
              </a:rPr>
              <a:t>Federal </a:t>
            </a:r>
            <a:r>
              <a:rPr dirty="0" sz="1600">
                <a:latin typeface="Calibri"/>
                <a:cs typeface="Calibri"/>
              </a:rPr>
              <a:t>Home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Loan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Bank-Affordable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Housing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Grant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(Regional)</a:t>
            </a:r>
            <a:endParaRPr sz="1600">
              <a:latin typeface="Calibri"/>
              <a:cs typeface="Calibri"/>
            </a:endParaRPr>
          </a:p>
          <a:p>
            <a:pPr lvl="2" marL="869950" indent="-172085">
              <a:lnSpc>
                <a:spcPct val="100000"/>
              </a:lnSpc>
              <a:spcBef>
                <a:spcPts val="15"/>
              </a:spcBef>
              <a:buFont typeface="Wingdings"/>
              <a:buChar char=""/>
              <a:tabLst>
                <a:tab pos="869950" algn="l"/>
              </a:tabLst>
            </a:pPr>
            <a:r>
              <a:rPr dirty="0" sz="1600">
                <a:latin typeface="Calibri"/>
                <a:cs typeface="Calibri"/>
              </a:rPr>
              <a:t>Federal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Highway,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Rail,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and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Transit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Administrations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(through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IDOT)</a:t>
            </a:r>
            <a:endParaRPr sz="1600">
              <a:latin typeface="Calibri"/>
              <a:cs typeface="Calibri"/>
            </a:endParaRPr>
          </a:p>
          <a:p>
            <a:pPr lvl="2" marL="869950" indent="-172085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869950" algn="l"/>
              </a:tabLst>
            </a:pPr>
            <a:r>
              <a:rPr dirty="0" sz="1600">
                <a:latin typeface="Calibri"/>
                <a:cs typeface="Calibri"/>
              </a:rPr>
              <a:t>American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Rescue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Program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(Destination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Iowa-IEDA)</a:t>
            </a:r>
            <a:endParaRPr sz="1600">
              <a:latin typeface="Calibri"/>
              <a:cs typeface="Calibri"/>
            </a:endParaRPr>
          </a:p>
          <a:p>
            <a:pPr lvl="2" marL="869950" indent="-172085">
              <a:lnSpc>
                <a:spcPct val="100000"/>
              </a:lnSpc>
              <a:spcBef>
                <a:spcPts val="15"/>
              </a:spcBef>
              <a:buFont typeface="Wingdings"/>
              <a:buChar char=""/>
              <a:tabLst>
                <a:tab pos="869950" algn="l"/>
              </a:tabLst>
            </a:pPr>
            <a:r>
              <a:rPr dirty="0" sz="1600">
                <a:latin typeface="Calibri"/>
                <a:cs typeface="Calibri"/>
              </a:rPr>
              <a:t>Emergency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Food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and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Shelter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Program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95747" y="699642"/>
            <a:ext cx="278003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INRCOG</a:t>
            </a:r>
            <a:r>
              <a:rPr dirty="0" sz="3000" spc="-160"/>
              <a:t> </a:t>
            </a:r>
            <a:r>
              <a:rPr dirty="0" sz="3000" spc="-10"/>
              <a:t>Overview</a:t>
            </a:r>
            <a:endParaRPr sz="30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4450" rIns="0" bIns="0" rtlCol="0" vert="horz">
            <a:spAutoFit/>
          </a:bodyPr>
          <a:lstStyle/>
          <a:p>
            <a:pPr marL="242570" indent="-229870">
              <a:lnSpc>
                <a:spcPct val="100000"/>
              </a:lnSpc>
              <a:spcBef>
                <a:spcPts val="350"/>
              </a:spcBef>
              <a:buFont typeface="Arial"/>
              <a:buChar char="•"/>
              <a:tabLst>
                <a:tab pos="242570" algn="l"/>
              </a:tabLst>
            </a:pPr>
            <a:r>
              <a:rPr dirty="0"/>
              <a:t>Budget</a:t>
            </a:r>
            <a:r>
              <a:rPr dirty="0" spc="-40"/>
              <a:t> </a:t>
            </a:r>
            <a:r>
              <a:rPr dirty="0"/>
              <a:t>($5M</a:t>
            </a:r>
            <a:r>
              <a:rPr dirty="0" spc="-20"/>
              <a:t> </a:t>
            </a:r>
            <a:r>
              <a:rPr dirty="0"/>
              <a:t>for</a:t>
            </a:r>
            <a:r>
              <a:rPr dirty="0" spc="-45"/>
              <a:t> </a:t>
            </a:r>
            <a:r>
              <a:rPr dirty="0"/>
              <a:t>INRCOG</a:t>
            </a:r>
            <a:r>
              <a:rPr dirty="0" spc="-5"/>
              <a:t> </a:t>
            </a:r>
            <a:r>
              <a:rPr dirty="0"/>
              <a:t>and</a:t>
            </a:r>
            <a:r>
              <a:rPr dirty="0" spc="-40"/>
              <a:t> </a:t>
            </a:r>
            <a:r>
              <a:rPr dirty="0" spc="-10"/>
              <a:t>RTC/OB):</a:t>
            </a:r>
          </a:p>
          <a:p>
            <a:pPr lvl="1" marL="472440" indent="-229870">
              <a:lnSpc>
                <a:spcPct val="100000"/>
              </a:lnSpc>
              <a:spcBef>
                <a:spcPts val="254"/>
              </a:spcBef>
              <a:buFont typeface="Courier New"/>
              <a:buChar char="o"/>
              <a:tabLst>
                <a:tab pos="472440" algn="l"/>
              </a:tabLst>
            </a:pPr>
            <a:r>
              <a:rPr dirty="0" sz="1200">
                <a:latin typeface="Calibri"/>
                <a:cs typeface="Calibri"/>
              </a:rPr>
              <a:t>State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Funding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Sources</a:t>
            </a:r>
            <a:endParaRPr sz="1200">
              <a:latin typeface="Calibri"/>
              <a:cs typeface="Calibri"/>
            </a:endParaRPr>
          </a:p>
          <a:p>
            <a:pPr lvl="2" marL="696595" indent="-224154">
              <a:lnSpc>
                <a:spcPct val="100000"/>
              </a:lnSpc>
              <a:spcBef>
                <a:spcPts val="250"/>
              </a:spcBef>
              <a:buFont typeface="Wingdings"/>
              <a:buChar char=""/>
              <a:tabLst>
                <a:tab pos="696595" algn="l"/>
              </a:tabLst>
            </a:pPr>
            <a:r>
              <a:rPr dirty="0" sz="1200">
                <a:latin typeface="Calibri"/>
                <a:cs typeface="Calibri"/>
              </a:rPr>
              <a:t>Local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Housing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Trust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Funds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(through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IFA)</a:t>
            </a:r>
            <a:endParaRPr sz="1200">
              <a:latin typeface="Calibri"/>
              <a:cs typeface="Calibri"/>
            </a:endParaRPr>
          </a:p>
          <a:p>
            <a:pPr lvl="2" marL="696595" indent="-224154">
              <a:lnSpc>
                <a:spcPct val="100000"/>
              </a:lnSpc>
              <a:spcBef>
                <a:spcPts val="265"/>
              </a:spcBef>
              <a:buFont typeface="Wingdings"/>
              <a:buChar char=""/>
              <a:tabLst>
                <a:tab pos="696595" algn="l"/>
              </a:tabLst>
            </a:pPr>
            <a:r>
              <a:rPr dirty="0" sz="1200">
                <a:latin typeface="Calibri"/>
                <a:cs typeface="Calibri"/>
              </a:rPr>
              <a:t>Housing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Assistance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Fund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(ARPA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through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IFA)</a:t>
            </a:r>
            <a:endParaRPr sz="1200">
              <a:latin typeface="Calibri"/>
              <a:cs typeface="Calibri"/>
            </a:endParaRPr>
          </a:p>
          <a:p>
            <a:pPr lvl="2" marL="696595" indent="-224154">
              <a:lnSpc>
                <a:spcPct val="100000"/>
              </a:lnSpc>
              <a:spcBef>
                <a:spcPts val="254"/>
              </a:spcBef>
              <a:buFont typeface="Wingdings"/>
              <a:buChar char=""/>
              <a:tabLst>
                <a:tab pos="696595" algn="l"/>
              </a:tabLst>
            </a:pPr>
            <a:r>
              <a:rPr dirty="0" sz="1200" spc="-10">
                <a:latin typeface="Calibri"/>
                <a:cs typeface="Calibri"/>
              </a:rPr>
              <a:t>Resource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Enhancement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Protection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(REAP through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IDNR)</a:t>
            </a:r>
            <a:endParaRPr sz="1200">
              <a:latin typeface="Calibri"/>
              <a:cs typeface="Calibri"/>
            </a:endParaRPr>
          </a:p>
          <a:p>
            <a:pPr lvl="2" marL="696595" indent="-224154">
              <a:lnSpc>
                <a:spcPct val="100000"/>
              </a:lnSpc>
              <a:spcBef>
                <a:spcPts val="250"/>
              </a:spcBef>
              <a:buFont typeface="Wingdings"/>
              <a:buChar char=""/>
              <a:tabLst>
                <a:tab pos="696595" algn="l"/>
              </a:tabLst>
            </a:pPr>
            <a:r>
              <a:rPr dirty="0" sz="1200" spc="-10">
                <a:latin typeface="Calibri"/>
                <a:cs typeface="Calibri"/>
              </a:rPr>
              <a:t>Water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Trails </a:t>
            </a:r>
            <a:r>
              <a:rPr dirty="0" sz="1200">
                <a:latin typeface="Calibri"/>
                <a:cs typeface="Calibri"/>
              </a:rPr>
              <a:t>Planning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Designation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(through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IDNR)</a:t>
            </a:r>
            <a:endParaRPr sz="1200">
              <a:latin typeface="Calibri"/>
              <a:cs typeface="Calibri"/>
            </a:endParaRPr>
          </a:p>
          <a:p>
            <a:pPr lvl="2" marL="696595" indent="-224154">
              <a:lnSpc>
                <a:spcPts val="1370"/>
              </a:lnSpc>
              <a:spcBef>
                <a:spcPts val="265"/>
              </a:spcBef>
              <a:buFont typeface="Wingdings"/>
              <a:buChar char=""/>
              <a:tabLst>
                <a:tab pos="696595" algn="l"/>
              </a:tabLst>
            </a:pPr>
            <a:r>
              <a:rPr dirty="0" sz="1200">
                <a:latin typeface="Calibri"/>
                <a:cs typeface="Calibri"/>
              </a:rPr>
              <a:t>Safe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Routes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School-</a:t>
            </a:r>
            <a:r>
              <a:rPr dirty="0" sz="1200" spc="-20">
                <a:latin typeface="Calibri"/>
                <a:cs typeface="Calibri"/>
              </a:rPr>
              <a:t>TAP;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INRCOG,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UERPC,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IBC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(through</a:t>
            </a:r>
            <a:endParaRPr sz="1200">
              <a:latin typeface="Calibri"/>
              <a:cs typeface="Calibri"/>
            </a:endParaRPr>
          </a:p>
          <a:p>
            <a:pPr marL="696595">
              <a:lnSpc>
                <a:spcPts val="1370"/>
              </a:lnSpc>
            </a:pPr>
            <a:r>
              <a:rPr dirty="0" spc="-20"/>
              <a:t>IDOT)</a:t>
            </a:r>
          </a:p>
          <a:p>
            <a:pPr lvl="2" marL="696595" marR="96520" indent="-224154">
              <a:lnSpc>
                <a:spcPts val="1300"/>
              </a:lnSpc>
              <a:spcBef>
                <a:spcPts val="415"/>
              </a:spcBef>
              <a:buFont typeface="Wingdings"/>
              <a:buChar char=""/>
              <a:tabLst>
                <a:tab pos="696595" algn="l"/>
              </a:tabLst>
            </a:pPr>
            <a:r>
              <a:rPr dirty="0" sz="1200">
                <a:latin typeface="Calibri"/>
                <a:cs typeface="Calibri"/>
              </a:rPr>
              <a:t>Iowa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Waste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Exchange-Region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XII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COG </a:t>
            </a:r>
            <a:r>
              <a:rPr dirty="0" sz="1200" spc="-10">
                <a:latin typeface="Calibri"/>
                <a:cs typeface="Calibri"/>
              </a:rPr>
              <a:t>administers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(through </a:t>
            </a:r>
            <a:r>
              <a:rPr dirty="0" sz="1200" spc="-20">
                <a:latin typeface="Calibri"/>
                <a:cs typeface="Calibri"/>
              </a:rPr>
              <a:t>IDNR)</a:t>
            </a:r>
            <a:endParaRPr sz="1200">
              <a:latin typeface="Calibri"/>
              <a:cs typeface="Calibri"/>
            </a:endParaRPr>
          </a:p>
          <a:p>
            <a:pPr lvl="2" marL="696595" marR="558800" indent="-224154">
              <a:lnSpc>
                <a:spcPts val="1300"/>
              </a:lnSpc>
              <a:spcBef>
                <a:spcPts val="385"/>
              </a:spcBef>
              <a:buFont typeface="Wingdings"/>
              <a:buChar char=""/>
              <a:tabLst>
                <a:tab pos="696595" algn="l"/>
              </a:tabLst>
            </a:pPr>
            <a:r>
              <a:rPr dirty="0" sz="1200">
                <a:latin typeface="Calibri"/>
                <a:cs typeface="Calibri"/>
              </a:rPr>
              <a:t>Metro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maps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(land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water)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(paper,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Code- </a:t>
            </a:r>
            <a:r>
              <a:rPr dirty="0" sz="1200" spc="-10">
                <a:latin typeface="Calibri"/>
                <a:cs typeface="Calibri"/>
              </a:rPr>
              <a:t>interactive)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(MPO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and/or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RTA)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4090035" cy="5143500"/>
            <a:chOff x="0" y="0"/>
            <a:chExt cx="4090035" cy="51435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086099"/>
              <a:ext cx="4062983" cy="20573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8392"/>
              <a:ext cx="4089654" cy="327431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4062983" cy="3086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39317"/>
            <a:ext cx="279019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INRCOG</a:t>
            </a:r>
            <a:r>
              <a:rPr dirty="0" sz="3000" spc="-85"/>
              <a:t> </a:t>
            </a:r>
            <a:r>
              <a:rPr dirty="0" sz="3000" spc="-10"/>
              <a:t>Overview</a:t>
            </a:r>
            <a:endParaRPr sz="30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11354"/>
            <a:ext cx="7985125" cy="200025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43204" indent="-230504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243204" algn="l"/>
              </a:tabLst>
            </a:pPr>
            <a:r>
              <a:rPr dirty="0" sz="2400">
                <a:latin typeface="Calibri"/>
                <a:cs typeface="Calibri"/>
              </a:rPr>
              <a:t>Budget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($5M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for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INRCOG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RTC/OBPT):</a:t>
            </a:r>
            <a:endParaRPr sz="2400">
              <a:latin typeface="Calibri"/>
              <a:cs typeface="Calibri"/>
            </a:endParaRPr>
          </a:p>
          <a:p>
            <a:pPr lvl="1" marL="472440" indent="-229870">
              <a:lnSpc>
                <a:spcPct val="100000"/>
              </a:lnSpc>
              <a:spcBef>
                <a:spcPts val="185"/>
              </a:spcBef>
              <a:buFont typeface="Courier New"/>
              <a:buChar char="o"/>
              <a:tabLst>
                <a:tab pos="472440" algn="l"/>
              </a:tabLst>
            </a:pPr>
            <a:r>
              <a:rPr dirty="0" sz="2000">
                <a:latin typeface="Calibri"/>
                <a:cs typeface="Calibri"/>
              </a:rPr>
              <a:t>Local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Funding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Sources</a:t>
            </a:r>
            <a:endParaRPr sz="2000">
              <a:latin typeface="Calibri"/>
              <a:cs typeface="Calibri"/>
            </a:endParaRPr>
          </a:p>
          <a:p>
            <a:pPr lvl="2" marL="696595" indent="-223520">
              <a:lnSpc>
                <a:spcPct val="100000"/>
              </a:lnSpc>
              <a:spcBef>
                <a:spcPts val="240"/>
              </a:spcBef>
              <a:buFont typeface="Wingdings"/>
              <a:buChar char=""/>
              <a:tabLst>
                <a:tab pos="696595" algn="l"/>
              </a:tabLst>
            </a:pPr>
            <a:r>
              <a:rPr dirty="0" sz="1600">
                <a:latin typeface="Calibri"/>
                <a:cs typeface="Calibri"/>
              </a:rPr>
              <a:t>Membership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Dues-</a:t>
            </a:r>
            <a:r>
              <a:rPr dirty="0" sz="1600">
                <a:latin typeface="Calibri"/>
                <a:cs typeface="Calibri"/>
              </a:rPr>
              <a:t>per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capita;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used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as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program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match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for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ED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and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transportation</a:t>
            </a:r>
            <a:endParaRPr sz="1600">
              <a:latin typeface="Calibri"/>
              <a:cs typeface="Calibri"/>
            </a:endParaRPr>
          </a:p>
          <a:p>
            <a:pPr lvl="2" marL="697230" marR="722630" indent="-224154">
              <a:lnSpc>
                <a:spcPts val="1730"/>
              </a:lnSpc>
              <a:spcBef>
                <a:spcPts val="425"/>
              </a:spcBef>
              <a:buFont typeface="Wingdings"/>
              <a:buChar char=""/>
              <a:tabLst>
                <a:tab pos="697230" algn="l"/>
              </a:tabLst>
            </a:pPr>
            <a:r>
              <a:rPr dirty="0" sz="1600">
                <a:latin typeface="Calibri"/>
                <a:cs typeface="Calibri"/>
              </a:rPr>
              <a:t>Local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Contracts-</a:t>
            </a:r>
            <a:r>
              <a:rPr dirty="0" sz="1600">
                <a:latin typeface="Calibri"/>
                <a:cs typeface="Calibri"/>
              </a:rPr>
              <a:t>Planning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projects (i.e.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Comprehensive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plans,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Zoning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ordinances, </a:t>
            </a:r>
            <a:r>
              <a:rPr dirty="0" sz="1600">
                <a:latin typeface="Calibri"/>
                <a:cs typeface="Calibri"/>
              </a:rPr>
              <a:t>Subdivision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ordinances,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2-</a:t>
            </a:r>
            <a:r>
              <a:rPr dirty="0" sz="1600">
                <a:latin typeface="Calibri"/>
                <a:cs typeface="Calibri"/>
              </a:rPr>
              <a:t>Mile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agreements,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Capital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improvements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programs)</a:t>
            </a:r>
            <a:endParaRPr sz="1600">
              <a:latin typeface="Calibri"/>
              <a:cs typeface="Calibri"/>
            </a:endParaRPr>
          </a:p>
          <a:p>
            <a:pPr lvl="2" marL="696595" indent="-223520">
              <a:lnSpc>
                <a:spcPts val="1825"/>
              </a:lnSpc>
              <a:spcBef>
                <a:spcPts val="175"/>
              </a:spcBef>
              <a:buFont typeface="Wingdings"/>
              <a:buChar char=""/>
              <a:tabLst>
                <a:tab pos="696595" algn="l"/>
              </a:tabLst>
            </a:pPr>
            <a:r>
              <a:rPr dirty="0" sz="1600">
                <a:latin typeface="Calibri"/>
                <a:cs typeface="Calibri"/>
              </a:rPr>
              <a:t>Mapping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and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GIS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projects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(zoning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maps,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tax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abatement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districts,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tax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increment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financing</a:t>
            </a:r>
            <a:endParaRPr sz="1600">
              <a:latin typeface="Calibri"/>
              <a:cs typeface="Calibri"/>
            </a:endParaRPr>
          </a:p>
          <a:p>
            <a:pPr marL="697230">
              <a:lnSpc>
                <a:spcPts val="1825"/>
              </a:lnSpc>
            </a:pPr>
            <a:r>
              <a:rPr dirty="0" sz="1600" spc="-10">
                <a:latin typeface="Calibri"/>
                <a:cs typeface="Calibri"/>
              </a:rPr>
              <a:t>districts)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5790" y="635889"/>
            <a:ext cx="278257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INRCOG</a:t>
            </a:r>
            <a:r>
              <a:rPr dirty="0" sz="3000" spc="-145"/>
              <a:t> </a:t>
            </a:r>
            <a:r>
              <a:rPr dirty="0" sz="3000" spc="-10"/>
              <a:t>Overview</a:t>
            </a:r>
            <a:endParaRPr sz="3000"/>
          </a:p>
        </p:txBody>
      </p:sp>
      <p:sp>
        <p:nvSpPr>
          <p:cNvPr id="3" name="object 3" descr=""/>
          <p:cNvSpPr txBox="1"/>
          <p:nvPr/>
        </p:nvSpPr>
        <p:spPr>
          <a:xfrm>
            <a:off x="231140" y="1249807"/>
            <a:ext cx="3473450" cy="238823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42570" indent="-22987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242570" algn="l"/>
              </a:tabLst>
            </a:pPr>
            <a:r>
              <a:rPr dirty="0" sz="1500">
                <a:latin typeface="Calibri"/>
                <a:cs typeface="Calibri"/>
              </a:rPr>
              <a:t>Unique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Projects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(Recent)</a:t>
            </a:r>
            <a:endParaRPr sz="1500">
              <a:latin typeface="Calibri"/>
              <a:cs typeface="Calibri"/>
            </a:endParaRPr>
          </a:p>
          <a:p>
            <a:pPr lvl="1" marL="472440" indent="-229870">
              <a:lnSpc>
                <a:spcPct val="100000"/>
              </a:lnSpc>
              <a:spcBef>
                <a:spcPts val="215"/>
              </a:spcBef>
              <a:buFont typeface="Courier New"/>
              <a:buChar char="o"/>
              <a:tabLst>
                <a:tab pos="472440" algn="l"/>
              </a:tabLst>
            </a:pPr>
            <a:r>
              <a:rPr dirty="0" sz="1500">
                <a:latin typeface="Calibri"/>
                <a:cs typeface="Calibri"/>
              </a:rPr>
              <a:t>NE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Bypass</a:t>
            </a:r>
            <a:r>
              <a:rPr dirty="0" sz="1500" spc="-6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Study</a:t>
            </a:r>
            <a:r>
              <a:rPr dirty="0" sz="1500" spc="-5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Project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(metro</a:t>
            </a:r>
            <a:r>
              <a:rPr dirty="0" sz="1500" spc="-50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area)</a:t>
            </a:r>
            <a:endParaRPr sz="1500">
              <a:latin typeface="Calibri"/>
              <a:cs typeface="Calibri"/>
            </a:endParaRPr>
          </a:p>
          <a:p>
            <a:pPr lvl="1" marL="472440" indent="-229870">
              <a:lnSpc>
                <a:spcPts val="1710"/>
              </a:lnSpc>
              <a:spcBef>
                <a:spcPts val="229"/>
              </a:spcBef>
              <a:buFont typeface="Courier New"/>
              <a:buChar char="o"/>
              <a:tabLst>
                <a:tab pos="472440" algn="l"/>
              </a:tabLst>
            </a:pPr>
            <a:r>
              <a:rPr dirty="0" sz="1500">
                <a:latin typeface="Calibri"/>
                <a:cs typeface="Calibri"/>
              </a:rPr>
              <a:t>Iowa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Highway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58</a:t>
            </a:r>
            <a:r>
              <a:rPr dirty="0" sz="1500" spc="-1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Corridor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Projects</a:t>
            </a:r>
            <a:endParaRPr sz="1500">
              <a:latin typeface="Calibri"/>
              <a:cs typeface="Calibri"/>
            </a:endParaRPr>
          </a:p>
          <a:p>
            <a:pPr marL="472440">
              <a:lnSpc>
                <a:spcPts val="1710"/>
              </a:lnSpc>
            </a:pPr>
            <a:r>
              <a:rPr dirty="0" sz="1500" spc="-10">
                <a:latin typeface="Calibri"/>
                <a:cs typeface="Calibri"/>
              </a:rPr>
              <a:t>(interchanges)</a:t>
            </a:r>
            <a:endParaRPr sz="1500">
              <a:latin typeface="Calibri"/>
              <a:cs typeface="Calibri"/>
            </a:endParaRPr>
          </a:p>
          <a:p>
            <a:pPr lvl="1" marL="472440" marR="5080" indent="-230504">
              <a:lnSpc>
                <a:spcPts val="1620"/>
              </a:lnSpc>
              <a:spcBef>
                <a:spcPts val="420"/>
              </a:spcBef>
              <a:buFont typeface="Courier New"/>
              <a:buChar char="o"/>
              <a:tabLst>
                <a:tab pos="472440" algn="l"/>
              </a:tabLst>
            </a:pPr>
            <a:r>
              <a:rPr dirty="0" sz="1500" spc="-10">
                <a:latin typeface="Calibri"/>
                <a:cs typeface="Calibri"/>
              </a:rPr>
              <a:t>University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Avenue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Redesign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(road</a:t>
            </a:r>
            <a:r>
              <a:rPr dirty="0" sz="1500" spc="-50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diet, </a:t>
            </a:r>
            <a:r>
              <a:rPr dirty="0" sz="1500" spc="-10">
                <a:latin typeface="Calibri"/>
                <a:cs typeface="Calibri"/>
              </a:rPr>
              <a:t>roundabouts,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other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modes)</a:t>
            </a:r>
            <a:endParaRPr sz="1500">
              <a:latin typeface="Calibri"/>
              <a:cs typeface="Calibri"/>
            </a:endParaRPr>
          </a:p>
          <a:p>
            <a:pPr lvl="1" marL="472440" indent="-229870">
              <a:lnSpc>
                <a:spcPts val="1710"/>
              </a:lnSpc>
              <a:spcBef>
                <a:spcPts val="190"/>
              </a:spcBef>
              <a:buFont typeface="Courier New"/>
              <a:buChar char="o"/>
              <a:tabLst>
                <a:tab pos="472440" algn="l"/>
              </a:tabLst>
            </a:pPr>
            <a:r>
              <a:rPr dirty="0" sz="1500" spc="-20">
                <a:latin typeface="Calibri"/>
                <a:cs typeface="Calibri"/>
              </a:rPr>
              <a:t>Water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Trail </a:t>
            </a:r>
            <a:r>
              <a:rPr dirty="0" sz="1500">
                <a:latin typeface="Calibri"/>
                <a:cs typeface="Calibri"/>
              </a:rPr>
              <a:t>(Cedar</a:t>
            </a:r>
            <a:r>
              <a:rPr dirty="0" sz="1500" spc="-5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River</a:t>
            </a:r>
            <a:r>
              <a:rPr dirty="0" sz="1500" spc="-1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in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Black</a:t>
            </a:r>
            <a:r>
              <a:rPr dirty="0" sz="1500" spc="-20">
                <a:latin typeface="Calibri"/>
                <a:cs typeface="Calibri"/>
              </a:rPr>
              <a:t> Hawk</a:t>
            </a:r>
            <a:endParaRPr sz="1500">
              <a:latin typeface="Calibri"/>
              <a:cs typeface="Calibri"/>
            </a:endParaRPr>
          </a:p>
          <a:p>
            <a:pPr marL="472440">
              <a:lnSpc>
                <a:spcPts val="1710"/>
              </a:lnSpc>
            </a:pPr>
            <a:r>
              <a:rPr dirty="0" sz="1500">
                <a:latin typeface="Calibri"/>
                <a:cs typeface="Calibri"/>
              </a:rPr>
              <a:t>County)</a:t>
            </a:r>
            <a:r>
              <a:rPr dirty="0" sz="1500" spc="-5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(plan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and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designation)</a:t>
            </a:r>
            <a:endParaRPr sz="1500">
              <a:latin typeface="Calibri"/>
              <a:cs typeface="Calibri"/>
            </a:endParaRPr>
          </a:p>
          <a:p>
            <a:pPr lvl="1" marL="472440" marR="540385" indent="-230504">
              <a:lnSpc>
                <a:spcPts val="1620"/>
              </a:lnSpc>
              <a:spcBef>
                <a:spcPts val="434"/>
              </a:spcBef>
              <a:buFont typeface="Courier New"/>
              <a:buChar char="o"/>
              <a:tabLst>
                <a:tab pos="472440" algn="l"/>
              </a:tabLst>
            </a:pPr>
            <a:r>
              <a:rPr dirty="0" sz="1500" spc="-10">
                <a:latin typeface="Calibri"/>
                <a:cs typeface="Calibri"/>
              </a:rPr>
              <a:t>Reconnecting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Communities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25">
                <a:latin typeface="Calibri"/>
                <a:cs typeface="Calibri"/>
              </a:rPr>
              <a:t>and </a:t>
            </a:r>
            <a:r>
              <a:rPr dirty="0" sz="1500">
                <a:latin typeface="Calibri"/>
                <a:cs typeface="Calibri"/>
              </a:rPr>
              <a:t>Neighborhoods</a:t>
            </a:r>
            <a:r>
              <a:rPr dirty="0" sz="1500" spc="-65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Grant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799332" y="0"/>
            <a:ext cx="5344795" cy="5143500"/>
            <a:chOff x="3799332" y="0"/>
            <a:chExt cx="5344795" cy="51435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99332" y="0"/>
              <a:ext cx="5344668" cy="328422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9332" y="3284219"/>
              <a:ext cx="5344668" cy="18592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8455" y="1217802"/>
            <a:ext cx="3451860" cy="223329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algn="r" marL="231140" marR="1282065" indent="-23114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231140" algn="l"/>
              </a:tabLst>
            </a:pPr>
            <a:r>
              <a:rPr dirty="0" sz="1500">
                <a:latin typeface="Calibri"/>
                <a:cs typeface="Calibri"/>
              </a:rPr>
              <a:t>Unique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Projects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(Recent)</a:t>
            </a:r>
            <a:endParaRPr sz="1500">
              <a:latin typeface="Calibri"/>
              <a:cs typeface="Calibri"/>
            </a:endParaRPr>
          </a:p>
          <a:p>
            <a:pPr algn="r" lvl="1" marL="226695" marR="1303020" indent="-226695">
              <a:lnSpc>
                <a:spcPct val="100000"/>
              </a:lnSpc>
              <a:spcBef>
                <a:spcPts val="215"/>
              </a:spcBef>
              <a:buFont typeface="Courier New"/>
              <a:buChar char="o"/>
              <a:tabLst>
                <a:tab pos="226695" algn="l"/>
              </a:tabLst>
            </a:pPr>
            <a:r>
              <a:rPr dirty="0" sz="1500">
                <a:latin typeface="Calibri"/>
                <a:cs typeface="Calibri"/>
              </a:rPr>
              <a:t>Neighborhoods</a:t>
            </a:r>
            <a:r>
              <a:rPr dirty="0" sz="1500" spc="-65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Grant</a:t>
            </a:r>
            <a:endParaRPr sz="1500">
              <a:latin typeface="Calibri"/>
              <a:cs typeface="Calibri"/>
            </a:endParaRPr>
          </a:p>
          <a:p>
            <a:pPr lvl="1" marL="469265" indent="-226695">
              <a:lnSpc>
                <a:spcPct val="100000"/>
              </a:lnSpc>
              <a:spcBef>
                <a:spcPts val="229"/>
              </a:spcBef>
              <a:buFont typeface="Courier New"/>
              <a:buChar char="o"/>
              <a:tabLst>
                <a:tab pos="469265" algn="l"/>
              </a:tabLst>
            </a:pPr>
            <a:r>
              <a:rPr dirty="0" sz="1500">
                <a:latin typeface="Calibri"/>
                <a:cs typeface="Calibri"/>
              </a:rPr>
              <a:t>Railroad</a:t>
            </a:r>
            <a:r>
              <a:rPr dirty="0" sz="1500" spc="-6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Crossing</a:t>
            </a:r>
            <a:r>
              <a:rPr dirty="0" sz="1500" spc="-6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Elimination</a:t>
            </a:r>
            <a:r>
              <a:rPr dirty="0" sz="1500" spc="-5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Program</a:t>
            </a:r>
            <a:endParaRPr sz="1500">
              <a:latin typeface="Calibri"/>
              <a:cs typeface="Calibri"/>
            </a:endParaRPr>
          </a:p>
          <a:p>
            <a:pPr lvl="1" marL="469900" marR="20320" indent="-227329">
              <a:lnSpc>
                <a:spcPts val="1620"/>
              </a:lnSpc>
              <a:spcBef>
                <a:spcPts val="420"/>
              </a:spcBef>
              <a:buFont typeface="Courier New"/>
              <a:buChar char="o"/>
              <a:tabLst>
                <a:tab pos="469900" algn="l"/>
              </a:tabLst>
            </a:pPr>
            <a:r>
              <a:rPr dirty="0" sz="1500">
                <a:latin typeface="Calibri"/>
                <a:cs typeface="Calibri"/>
              </a:rPr>
              <a:t>National</a:t>
            </a:r>
            <a:r>
              <a:rPr dirty="0" sz="1500" spc="-6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Park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Service-</a:t>
            </a:r>
            <a:r>
              <a:rPr dirty="0" sz="1500">
                <a:latin typeface="Calibri"/>
                <a:cs typeface="Calibri"/>
              </a:rPr>
              <a:t>American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WW</a:t>
            </a:r>
            <a:r>
              <a:rPr dirty="0" sz="1500" spc="-25">
                <a:latin typeface="Calibri"/>
                <a:cs typeface="Calibri"/>
              </a:rPr>
              <a:t> II </a:t>
            </a:r>
            <a:r>
              <a:rPr dirty="0" sz="1500">
                <a:latin typeface="Calibri"/>
                <a:cs typeface="Calibri"/>
              </a:rPr>
              <a:t>Heritage</a:t>
            </a:r>
            <a:r>
              <a:rPr dirty="0" sz="1500" spc="-5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City</a:t>
            </a:r>
            <a:r>
              <a:rPr dirty="0" sz="1500" spc="-5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Program</a:t>
            </a:r>
            <a:endParaRPr sz="1500">
              <a:latin typeface="Calibri"/>
              <a:cs typeface="Calibri"/>
            </a:endParaRPr>
          </a:p>
          <a:p>
            <a:pPr lvl="1" marL="469265" indent="-226695">
              <a:lnSpc>
                <a:spcPct val="100000"/>
              </a:lnSpc>
              <a:spcBef>
                <a:spcPts val="195"/>
              </a:spcBef>
              <a:buFont typeface="Courier New"/>
              <a:buChar char="o"/>
              <a:tabLst>
                <a:tab pos="469265" algn="l"/>
              </a:tabLst>
            </a:pPr>
            <a:r>
              <a:rPr dirty="0" sz="1500" spc="-10">
                <a:latin typeface="Calibri"/>
                <a:cs typeface="Calibri"/>
              </a:rPr>
              <a:t>Broadband/Fiber</a:t>
            </a:r>
            <a:endParaRPr sz="1500">
              <a:latin typeface="Calibri"/>
              <a:cs typeface="Calibri"/>
            </a:endParaRPr>
          </a:p>
          <a:p>
            <a:pPr lvl="1" marL="469265" indent="-226695">
              <a:lnSpc>
                <a:spcPts val="1710"/>
              </a:lnSpc>
              <a:spcBef>
                <a:spcPts val="225"/>
              </a:spcBef>
              <a:buFont typeface="Courier New"/>
              <a:buChar char="o"/>
              <a:tabLst>
                <a:tab pos="469265" algn="l"/>
              </a:tabLst>
            </a:pPr>
            <a:r>
              <a:rPr dirty="0" sz="1500" spc="-10">
                <a:latin typeface="Calibri"/>
                <a:cs typeface="Calibri"/>
              </a:rPr>
              <a:t>Whitewater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Recreation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Area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(Gateway</a:t>
            </a:r>
            <a:endParaRPr sz="1500">
              <a:latin typeface="Calibri"/>
              <a:cs typeface="Calibri"/>
            </a:endParaRPr>
          </a:p>
          <a:p>
            <a:pPr marL="469900">
              <a:lnSpc>
                <a:spcPts val="1710"/>
              </a:lnSpc>
            </a:pPr>
            <a:r>
              <a:rPr dirty="0" sz="1500" spc="-10">
                <a:latin typeface="Calibri"/>
                <a:cs typeface="Calibri"/>
              </a:rPr>
              <a:t>Water</a:t>
            </a:r>
            <a:r>
              <a:rPr dirty="0" sz="1500" spc="-7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Trail)</a:t>
            </a:r>
            <a:endParaRPr sz="1500">
              <a:latin typeface="Calibri"/>
              <a:cs typeface="Calibri"/>
            </a:endParaRPr>
          </a:p>
          <a:p>
            <a:pPr lvl="1" marL="469265" indent="-226695">
              <a:lnSpc>
                <a:spcPct val="100000"/>
              </a:lnSpc>
              <a:spcBef>
                <a:spcPts val="220"/>
              </a:spcBef>
              <a:buFont typeface="Courier New"/>
              <a:buChar char="o"/>
              <a:tabLst>
                <a:tab pos="469265" algn="l"/>
              </a:tabLst>
            </a:pPr>
            <a:r>
              <a:rPr dirty="0" sz="1500">
                <a:latin typeface="Calibri"/>
                <a:cs typeface="Calibri"/>
              </a:rPr>
              <a:t>Homes</a:t>
            </a:r>
            <a:r>
              <a:rPr dirty="0" sz="1500" spc="-6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for</a:t>
            </a:r>
            <a:r>
              <a:rPr dirty="0" sz="1500" spc="-50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Iowa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790" y="635889"/>
            <a:ext cx="278257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INRCOG</a:t>
            </a:r>
            <a:r>
              <a:rPr dirty="0" sz="3000" spc="-145"/>
              <a:t> </a:t>
            </a:r>
            <a:r>
              <a:rPr dirty="0" sz="3000" spc="-10"/>
              <a:t>Overview</a:t>
            </a:r>
            <a:endParaRPr sz="3000"/>
          </a:p>
        </p:txBody>
      </p:sp>
      <p:grpSp>
        <p:nvGrpSpPr>
          <p:cNvPr id="4" name="object 4" descr=""/>
          <p:cNvGrpSpPr/>
          <p:nvPr/>
        </p:nvGrpSpPr>
        <p:grpSpPr>
          <a:xfrm>
            <a:off x="3953255" y="0"/>
            <a:ext cx="5191125" cy="5143500"/>
            <a:chOff x="3953255" y="0"/>
            <a:chExt cx="5191125" cy="51435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53255" y="2831591"/>
              <a:ext cx="2659379" cy="23119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4620" y="2810254"/>
              <a:ext cx="2659379" cy="23332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53255" y="0"/>
              <a:ext cx="5190744" cy="28437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Thank </a:t>
            </a:r>
            <a:r>
              <a:rPr dirty="0" spc="-20"/>
              <a:t>you!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7542" y="1226422"/>
            <a:ext cx="2078355" cy="2240280"/>
          </a:xfrm>
          <a:prstGeom prst="rect">
            <a:avLst/>
          </a:prstGeom>
        </p:spPr>
        <p:txBody>
          <a:bodyPr wrap="square" lIns="0" tIns="140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dirty="0" sz="2100">
                <a:latin typeface="Calibri"/>
                <a:cs typeface="Calibri"/>
              </a:rPr>
              <a:t>Brian</a:t>
            </a:r>
            <a:r>
              <a:rPr dirty="0" sz="2100" spc="-60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Schoon,</a:t>
            </a:r>
            <a:r>
              <a:rPr dirty="0" sz="2100" spc="-40">
                <a:latin typeface="Calibri"/>
                <a:cs typeface="Calibri"/>
              </a:rPr>
              <a:t> </a:t>
            </a:r>
            <a:r>
              <a:rPr dirty="0" sz="2100" spc="-20">
                <a:latin typeface="Calibri"/>
                <a:cs typeface="Calibri"/>
              </a:rPr>
              <a:t>AICP</a:t>
            </a:r>
            <a:endParaRPr sz="2100">
              <a:latin typeface="Calibri"/>
              <a:cs typeface="Calibri"/>
            </a:endParaRPr>
          </a:p>
          <a:p>
            <a:pPr marL="12700" marR="742950">
              <a:lnSpc>
                <a:spcPct val="137900"/>
              </a:lnSpc>
              <a:spcBef>
                <a:spcPts val="40"/>
              </a:spcBef>
            </a:pPr>
            <a:r>
              <a:rPr dirty="0" sz="1400" spc="-10">
                <a:latin typeface="Calibri"/>
                <a:cs typeface="Calibri"/>
              </a:rPr>
              <a:t>Executive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Director INRCOG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400">
                <a:latin typeface="Calibri"/>
                <a:cs typeface="Calibri"/>
              </a:rPr>
              <a:t>229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East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Park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Avenue</a:t>
            </a:r>
            <a:endParaRPr sz="1400">
              <a:latin typeface="Calibri"/>
              <a:cs typeface="Calibri"/>
            </a:endParaRPr>
          </a:p>
          <a:p>
            <a:pPr marL="12700" marR="464184">
              <a:lnSpc>
                <a:spcPct val="137900"/>
              </a:lnSpc>
              <a:spcBef>
                <a:spcPts val="5"/>
              </a:spcBef>
            </a:pPr>
            <a:r>
              <a:rPr dirty="0" sz="1400" spc="-10">
                <a:latin typeface="Calibri"/>
                <a:cs typeface="Calibri"/>
              </a:rPr>
              <a:t>Waterloo,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Iowa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50703 </a:t>
            </a:r>
            <a:r>
              <a:rPr dirty="0" u="sng" sz="14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bschoon@inrcog.org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400">
                <a:latin typeface="Calibri"/>
                <a:cs typeface="Calibri"/>
              </a:rPr>
              <a:t>(319)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235-</a:t>
            </a:r>
            <a:r>
              <a:rPr dirty="0" sz="1400" spc="-20">
                <a:latin typeface="Calibri"/>
                <a:cs typeface="Calibri"/>
              </a:rPr>
              <a:t>0311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7F60559A91834D98A3CFF56E5B787A" ma:contentTypeVersion="15" ma:contentTypeDescription="Create a new document." ma:contentTypeScope="" ma:versionID="fc08cdf409f3332e2865f77f44e4c7a5">
  <xsd:schema xmlns:xsd="http://www.w3.org/2001/XMLSchema" xmlns:xs="http://www.w3.org/2001/XMLSchema" xmlns:p="http://schemas.microsoft.com/office/2006/metadata/properties" xmlns:ns2="268db450-22c8-408e-bfa9-71f40a4a24c3" xmlns:ns3="7b9fde40-322c-4f3d-b08b-bcf9e059ca67" targetNamespace="http://schemas.microsoft.com/office/2006/metadata/properties" ma:root="true" ma:fieldsID="7fd295c6ebd2118a11c6be3f685aa47b" ns2:_="" ns3:_="">
    <xsd:import namespace="268db450-22c8-408e-bfa9-71f40a4a24c3"/>
    <xsd:import namespace="7b9fde40-322c-4f3d-b08b-bcf9e059ca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8db450-22c8-408e-bfa9-71f40a4a24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512f154-a0bc-4b9a-90d3-452fbb46c0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9fde40-322c-4f3d-b08b-bcf9e059ca6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8dc1820-4ad3-45fc-b34b-371e0ed52da9}" ma:internalName="TaxCatchAll" ma:showField="CatchAllData" ma:web="7b9fde40-322c-4f3d-b08b-bcf9e059ca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6F05F4-F1F7-4C37-940F-CB7FE0F139AB}"/>
</file>

<file path=customXml/itemProps2.xml><?xml version="1.0" encoding="utf-8"?>
<ds:datastoreItem xmlns:ds="http://schemas.openxmlformats.org/officeDocument/2006/customXml" ds:itemID="{03283256-34FE-4AD3-A399-F48B064BA76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Sheri Alldredge</dc:creator>
  <dcterms:created xsi:type="dcterms:W3CDTF">2024-06-21T20:10:46Z</dcterms:created>
  <dcterms:modified xsi:type="dcterms:W3CDTF">2024-06-21T20:10:46Z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2024-06-21T00:00:00Z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2024-06-21T00:00:00Z</vt:filetime>
  </property>
  <property fmtid="{D5CDD505-2E9C-101B-9397-08002B2CF9AE}" pid="5" name="Producer">
    <vt:lpwstr>Microsoft® PowerPoint® for Microsoft 365</vt:lpwstr>
  </property>
</Properties>
</file>