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69" r:id="rId5"/>
    <p:sldMasterId id="2147483788" r:id="rId6"/>
    <p:sldMasterId id="2147483827" r:id="rId7"/>
    <p:sldMasterId id="2147483851" r:id="rId8"/>
    <p:sldMasterId id="2147483876" r:id="rId9"/>
    <p:sldMasterId id="2147483925" r:id="rId10"/>
    <p:sldMasterId id="2147483966" r:id="rId11"/>
    <p:sldMasterId id="2147484001" r:id="rId12"/>
  </p:sldMasterIdLst>
  <p:notesMasterIdLst>
    <p:notesMasterId r:id="rId21"/>
  </p:notesMasterIdLst>
  <p:handoutMasterIdLst>
    <p:handoutMasterId r:id="rId22"/>
  </p:handoutMasterIdLst>
  <p:sldIdLst>
    <p:sldId id="1914" r:id="rId13"/>
    <p:sldId id="2145705165" r:id="rId14"/>
    <p:sldId id="2145705274" r:id="rId15"/>
    <p:sldId id="2145705344" r:id="rId16"/>
    <p:sldId id="2145705261" r:id="rId17"/>
    <p:sldId id="2145705346" r:id="rId18"/>
    <p:sldId id="2145705347" r:id="rId19"/>
    <p:sldId id="2145705348" r:id="rId2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344"/>
            <p14:sldId id="2145705261"/>
            <p14:sldId id="2145705346"/>
            <p14:sldId id="2145705347"/>
            <p14:sldId id="214570534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906" y="12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9FA4D38E-9479-4701-9456-444B3EFE8FB2}"/>
    <pc:docChg chg="undo redo custSel addSld delSld modSld sldOrd modSection">
      <pc:chgData name="Andrew Collings" userId="0f84cdc6-c606-46cb-9c21-9a360095f536" providerId="ADAL" clId="{9FA4D38E-9479-4701-9456-444B3EFE8FB2}" dt="2026-01-22T16:56:58.966" v="5635" actId="1076"/>
      <pc:docMkLst>
        <pc:docMk/>
      </pc:docMkLst>
      <pc:sldChg chg="modSp mod">
        <pc:chgData name="Andrew Collings" userId="0f84cdc6-c606-46cb-9c21-9a360095f536" providerId="ADAL" clId="{9FA4D38E-9479-4701-9456-444B3EFE8FB2}" dt="2026-01-22T16:10:55.789" v="4595" actId="20577"/>
        <pc:sldMkLst>
          <pc:docMk/>
          <pc:sldMk cId="897020560" sldId="1914"/>
        </pc:sldMkLst>
        <pc:spChg chg="mod">
          <ac:chgData name="Andrew Collings" userId="0f84cdc6-c606-46cb-9c21-9a360095f536" providerId="ADAL" clId="{9FA4D38E-9479-4701-9456-444B3EFE8FB2}" dt="2026-01-22T16:10:55.789" v="4595" actId="20577"/>
          <ac:spMkLst>
            <pc:docMk/>
            <pc:sldMk cId="897020560" sldId="1914"/>
            <ac:spMk id="4" creationId="{B8FB94D8-EDEF-4486-A0C9-F494E70B2B9B}"/>
          </ac:spMkLst>
        </pc:spChg>
      </pc:sldChg>
      <pc:sldChg chg="modSp mod">
        <pc:chgData name="Andrew Collings" userId="0f84cdc6-c606-46cb-9c21-9a360095f536" providerId="ADAL" clId="{9FA4D38E-9479-4701-9456-444B3EFE8FB2}" dt="2026-01-22T16:15:27.517" v="4627" actId="108"/>
        <pc:sldMkLst>
          <pc:docMk/>
          <pc:sldMk cId="649967342" sldId="2145705165"/>
        </pc:sldMkLst>
        <pc:spChg chg="mod">
          <ac:chgData name="Andrew Collings" userId="0f84cdc6-c606-46cb-9c21-9a360095f536" providerId="ADAL" clId="{9FA4D38E-9479-4701-9456-444B3EFE8FB2}" dt="2026-01-22T16:15:27.517" v="4627" actId="108"/>
          <ac:spMkLst>
            <pc:docMk/>
            <pc:sldMk cId="649967342" sldId="2145705165"/>
            <ac:spMk id="6" creationId="{897A7A0D-D3DB-431A-A92B-9D4788B9D125}"/>
          </ac:spMkLst>
        </pc:spChg>
        <pc:spChg chg="mod">
          <ac:chgData name="Andrew Collings" userId="0f84cdc6-c606-46cb-9c21-9a360095f536" providerId="ADAL" clId="{9FA4D38E-9479-4701-9456-444B3EFE8FB2}" dt="2026-01-22T16:11:01.879" v="4605" actId="20577"/>
          <ac:spMkLst>
            <pc:docMk/>
            <pc:sldMk cId="649967342" sldId="2145705165"/>
            <ac:spMk id="7" creationId="{A9444CB1-977C-456C-B903-E0FAA88B1385}"/>
          </ac:spMkLst>
        </pc:spChg>
      </pc:sldChg>
      <pc:sldChg chg="modSp add mod">
        <pc:chgData name="Andrew Collings" userId="0f84cdc6-c606-46cb-9c21-9a360095f536" providerId="ADAL" clId="{9FA4D38E-9479-4701-9456-444B3EFE8FB2}" dt="2026-01-22T16:33:15.976" v="5307" actId="20577"/>
        <pc:sldMkLst>
          <pc:docMk/>
          <pc:sldMk cId="3825831119" sldId="2145705261"/>
        </pc:sldMkLst>
        <pc:graphicFrameChg chg="mod modGraphic">
          <ac:chgData name="Andrew Collings" userId="0f84cdc6-c606-46cb-9c21-9a360095f536" providerId="ADAL" clId="{9FA4D38E-9479-4701-9456-444B3EFE8FB2}" dt="2026-01-22T16:33:15.976" v="5307" actId="20577"/>
          <ac:graphicFrameMkLst>
            <pc:docMk/>
            <pc:sldMk cId="3825831119" sldId="2145705261"/>
            <ac:graphicFrameMk id="4" creationId="{F51A3394-1985-E62B-8D6A-EF3C3AC7A819}"/>
          </ac:graphicFrameMkLst>
        </pc:graphicFrameChg>
        <pc:graphicFrameChg chg="mod modGraphic">
          <ac:chgData name="Andrew Collings" userId="0f84cdc6-c606-46cb-9c21-9a360095f536" providerId="ADAL" clId="{9FA4D38E-9479-4701-9456-444B3EFE8FB2}" dt="2026-01-22T16:27:39.033" v="5219" actId="1076"/>
          <ac:graphicFrameMkLst>
            <pc:docMk/>
            <pc:sldMk cId="3825831119" sldId="2145705261"/>
            <ac:graphicFrameMk id="5" creationId="{D3BD6F0E-8154-16BF-FEEC-94E1476F72CF}"/>
          </ac:graphicFrameMkLst>
        </pc:graphicFrameChg>
      </pc:sldChg>
      <pc:sldChg chg="modSp mod">
        <pc:chgData name="Andrew Collings" userId="0f84cdc6-c606-46cb-9c21-9a360095f536" providerId="ADAL" clId="{9FA4D38E-9479-4701-9456-444B3EFE8FB2}" dt="2026-01-22T16:24:24.745" v="5043" actId="20577"/>
        <pc:sldMkLst>
          <pc:docMk/>
          <pc:sldMk cId="3705238078" sldId="2145705274"/>
        </pc:sldMkLst>
        <pc:spChg chg="mod">
          <ac:chgData name="Andrew Collings" userId="0f84cdc6-c606-46cb-9c21-9a360095f536" providerId="ADAL" clId="{9FA4D38E-9479-4701-9456-444B3EFE8FB2}" dt="2026-01-22T16:24:24.745" v="5043" actId="20577"/>
          <ac:spMkLst>
            <pc:docMk/>
            <pc:sldMk cId="3705238078" sldId="2145705274"/>
            <ac:spMk id="2" creationId="{1D394050-94F4-2470-7C0F-93D39B60D332}"/>
          </ac:spMkLst>
        </pc:spChg>
        <pc:spChg chg="mod">
          <ac:chgData name="Andrew Collings" userId="0f84cdc6-c606-46cb-9c21-9a360095f536" providerId="ADAL" clId="{9FA4D38E-9479-4701-9456-444B3EFE8FB2}" dt="2026-01-22T16:15:52.933" v="4662" actId="313"/>
          <ac:spMkLst>
            <pc:docMk/>
            <pc:sldMk cId="3705238078" sldId="2145705274"/>
            <ac:spMk id="7" creationId="{A9444CB1-977C-456C-B903-E0FAA88B1385}"/>
          </ac:spMkLst>
        </pc:spChg>
      </pc:sldChg>
      <pc:sldChg chg="del">
        <pc:chgData name="Andrew Collings" userId="0f84cdc6-c606-46cb-9c21-9a360095f536" providerId="ADAL" clId="{9FA4D38E-9479-4701-9456-444B3EFE8FB2}" dt="2026-01-22T16:26:09.983" v="5164" actId="2696"/>
        <pc:sldMkLst>
          <pc:docMk/>
          <pc:sldMk cId="1152164647" sldId="2145705325"/>
        </pc:sldMkLst>
      </pc:sldChg>
      <pc:sldChg chg="del">
        <pc:chgData name="Andrew Collings" userId="0f84cdc6-c606-46cb-9c21-9a360095f536" providerId="ADAL" clId="{9FA4D38E-9479-4701-9456-444B3EFE8FB2}" dt="2026-01-22T16:26:09.983" v="5164" actId="2696"/>
        <pc:sldMkLst>
          <pc:docMk/>
          <pc:sldMk cId="3993899207" sldId="2145705327"/>
        </pc:sldMkLst>
      </pc:sldChg>
      <pc:sldChg chg="del">
        <pc:chgData name="Andrew Collings" userId="0f84cdc6-c606-46cb-9c21-9a360095f536" providerId="ADAL" clId="{9FA4D38E-9479-4701-9456-444B3EFE8FB2}" dt="2026-01-22T16:26:09.983" v="5164" actId="2696"/>
        <pc:sldMkLst>
          <pc:docMk/>
          <pc:sldMk cId="3285603989" sldId="2145705332"/>
        </pc:sldMkLst>
      </pc:sldChg>
      <pc:sldChg chg="del">
        <pc:chgData name="Andrew Collings" userId="0f84cdc6-c606-46cb-9c21-9a360095f536" providerId="ADAL" clId="{9FA4D38E-9479-4701-9456-444B3EFE8FB2}" dt="2026-01-22T16:26:09.983" v="5164" actId="2696"/>
        <pc:sldMkLst>
          <pc:docMk/>
          <pc:sldMk cId="1581434902" sldId="2145705339"/>
        </pc:sldMkLst>
      </pc:sldChg>
      <pc:sldChg chg="del">
        <pc:chgData name="Andrew Collings" userId="0f84cdc6-c606-46cb-9c21-9a360095f536" providerId="ADAL" clId="{9FA4D38E-9479-4701-9456-444B3EFE8FB2}" dt="2026-01-22T16:26:09.983" v="5164" actId="2696"/>
        <pc:sldMkLst>
          <pc:docMk/>
          <pc:sldMk cId="1807235562" sldId="2145705340"/>
        </pc:sldMkLst>
      </pc:sldChg>
      <pc:sldChg chg="del">
        <pc:chgData name="Andrew Collings" userId="0f84cdc6-c606-46cb-9c21-9a360095f536" providerId="ADAL" clId="{9FA4D38E-9479-4701-9456-444B3EFE8FB2}" dt="2026-01-22T16:26:09.983" v="5164" actId="2696"/>
        <pc:sldMkLst>
          <pc:docMk/>
          <pc:sldMk cId="734931446" sldId="2145705341"/>
        </pc:sldMkLst>
      </pc:sldChg>
      <pc:sldChg chg="del">
        <pc:chgData name="Andrew Collings" userId="0f84cdc6-c606-46cb-9c21-9a360095f536" providerId="ADAL" clId="{9FA4D38E-9479-4701-9456-444B3EFE8FB2}" dt="2026-01-22T16:53:41.633" v="5633" actId="47"/>
        <pc:sldMkLst>
          <pc:docMk/>
          <pc:sldMk cId="3042851050" sldId="2145705342"/>
        </pc:sldMkLst>
      </pc:sldChg>
      <pc:sldChg chg="del">
        <pc:chgData name="Andrew Collings" userId="0f84cdc6-c606-46cb-9c21-9a360095f536" providerId="ADAL" clId="{9FA4D38E-9479-4701-9456-444B3EFE8FB2}" dt="2026-01-22T16:26:09.983" v="5164" actId="2696"/>
        <pc:sldMkLst>
          <pc:docMk/>
          <pc:sldMk cId="925888570" sldId="2145705343"/>
        </pc:sldMkLst>
      </pc:sldChg>
      <pc:sldChg chg="modSp add mod">
        <pc:chgData name="Andrew Collings" userId="0f84cdc6-c606-46cb-9c21-9a360095f536" providerId="ADAL" clId="{9FA4D38E-9479-4701-9456-444B3EFE8FB2}" dt="2026-01-22T16:25:26.419" v="5162" actId="20577"/>
        <pc:sldMkLst>
          <pc:docMk/>
          <pc:sldMk cId="3474776666" sldId="2145705344"/>
        </pc:sldMkLst>
        <pc:spChg chg="mod">
          <ac:chgData name="Andrew Collings" userId="0f84cdc6-c606-46cb-9c21-9a360095f536" providerId="ADAL" clId="{9FA4D38E-9479-4701-9456-444B3EFE8FB2}" dt="2026-01-22T16:25:26.419" v="5162" actId="20577"/>
          <ac:spMkLst>
            <pc:docMk/>
            <pc:sldMk cId="3474776666" sldId="2145705344"/>
            <ac:spMk id="2" creationId="{DB28E50E-CA6C-0F9C-07D0-714B216C63DA}"/>
          </ac:spMkLst>
        </pc:spChg>
      </pc:sldChg>
      <pc:sldChg chg="delSp modSp add del mod">
        <pc:chgData name="Andrew Collings" userId="0f84cdc6-c606-46cb-9c21-9a360095f536" providerId="ADAL" clId="{9FA4D38E-9479-4701-9456-444B3EFE8FB2}" dt="2026-01-22T16:51:03.216" v="5550" actId="2696"/>
        <pc:sldMkLst>
          <pc:docMk/>
          <pc:sldMk cId="1300805621" sldId="2145705345"/>
        </pc:sldMkLst>
        <pc:spChg chg="mod">
          <ac:chgData name="Andrew Collings" userId="0f84cdc6-c606-46cb-9c21-9a360095f536" providerId="ADAL" clId="{9FA4D38E-9479-4701-9456-444B3EFE8FB2}" dt="2026-01-22T16:33:43.593" v="5348" actId="20577"/>
          <ac:spMkLst>
            <pc:docMk/>
            <pc:sldMk cId="1300805621" sldId="2145705345"/>
            <ac:spMk id="7" creationId="{1DC92888-E764-3E9B-75F8-EBE903B644AA}"/>
          </ac:spMkLst>
        </pc:spChg>
        <pc:graphicFrameChg chg="del mod">
          <ac:chgData name="Andrew Collings" userId="0f84cdc6-c606-46cb-9c21-9a360095f536" providerId="ADAL" clId="{9FA4D38E-9479-4701-9456-444B3EFE8FB2}" dt="2026-01-22T16:50:57.540" v="5549" actId="478"/>
          <ac:graphicFrameMkLst>
            <pc:docMk/>
            <pc:sldMk cId="1300805621" sldId="2145705345"/>
            <ac:graphicFrameMk id="4" creationId="{17DFA5C1-0B5E-2F26-A6EF-34A3132846F1}"/>
          </ac:graphicFrameMkLst>
        </pc:graphicFrameChg>
        <pc:graphicFrameChg chg="del modGraphic">
          <ac:chgData name="Andrew Collings" userId="0f84cdc6-c606-46cb-9c21-9a360095f536" providerId="ADAL" clId="{9FA4D38E-9479-4701-9456-444B3EFE8FB2}" dt="2026-01-22T16:50:51.616" v="5548" actId="478"/>
          <ac:graphicFrameMkLst>
            <pc:docMk/>
            <pc:sldMk cId="1300805621" sldId="2145705345"/>
            <ac:graphicFrameMk id="5" creationId="{F45F4B7B-DFDF-CA3A-977E-51D3E290858C}"/>
          </ac:graphicFrameMkLst>
        </pc:graphicFrameChg>
      </pc:sldChg>
      <pc:sldChg chg="addSp delSp modSp add mod ord">
        <pc:chgData name="Andrew Collings" userId="0f84cdc6-c606-46cb-9c21-9a360095f536" providerId="ADAL" clId="{9FA4D38E-9479-4701-9456-444B3EFE8FB2}" dt="2026-01-22T16:50:38.716" v="5546"/>
        <pc:sldMkLst>
          <pc:docMk/>
          <pc:sldMk cId="1826248829" sldId="2145705346"/>
        </pc:sldMkLst>
        <pc:spChg chg="add mod">
          <ac:chgData name="Andrew Collings" userId="0f84cdc6-c606-46cb-9c21-9a360095f536" providerId="ADAL" clId="{9FA4D38E-9479-4701-9456-444B3EFE8FB2}" dt="2026-01-22T16:49:52.816" v="5534" actId="255"/>
          <ac:spMkLst>
            <pc:docMk/>
            <pc:sldMk cId="1826248829" sldId="2145705346"/>
            <ac:spMk id="2" creationId="{0D1AE950-615A-442F-E7B6-D294C1F5BA18}"/>
          </ac:spMkLst>
        </pc:spChg>
        <pc:graphicFrameChg chg="del">
          <ac:chgData name="Andrew Collings" userId="0f84cdc6-c606-46cb-9c21-9a360095f536" providerId="ADAL" clId="{9FA4D38E-9479-4701-9456-444B3EFE8FB2}" dt="2026-01-22T16:48:59.183" v="5527" actId="478"/>
          <ac:graphicFrameMkLst>
            <pc:docMk/>
            <pc:sldMk cId="1826248829" sldId="2145705346"/>
            <ac:graphicFrameMk id="4" creationId="{D9D589C5-3856-E564-979D-BC99FF9C0EE8}"/>
          </ac:graphicFrameMkLst>
        </pc:graphicFrameChg>
        <pc:graphicFrameChg chg="mod modGraphic">
          <ac:chgData name="Andrew Collings" userId="0f84cdc6-c606-46cb-9c21-9a360095f536" providerId="ADAL" clId="{9FA4D38E-9479-4701-9456-444B3EFE8FB2}" dt="2026-01-22T16:50:00.183" v="5544" actId="20577"/>
          <ac:graphicFrameMkLst>
            <pc:docMk/>
            <pc:sldMk cId="1826248829" sldId="2145705346"/>
            <ac:graphicFrameMk id="5" creationId="{3F402EFB-108A-839D-555E-135D7640D15D}"/>
          </ac:graphicFrameMkLst>
        </pc:graphicFrameChg>
      </pc:sldChg>
      <pc:sldChg chg="addSp delSp modSp add mod">
        <pc:chgData name="Andrew Collings" userId="0f84cdc6-c606-46cb-9c21-9a360095f536" providerId="ADAL" clId="{9FA4D38E-9479-4701-9456-444B3EFE8FB2}" dt="2026-01-22T16:56:58.966" v="5635" actId="1076"/>
        <pc:sldMkLst>
          <pc:docMk/>
          <pc:sldMk cId="3708926803" sldId="2145705347"/>
        </pc:sldMkLst>
        <pc:spChg chg="mod">
          <ac:chgData name="Andrew Collings" userId="0f84cdc6-c606-46cb-9c21-9a360095f536" providerId="ADAL" clId="{9FA4D38E-9479-4701-9456-444B3EFE8FB2}" dt="2026-01-22T16:52:42.828" v="5627" actId="14100"/>
          <ac:spMkLst>
            <pc:docMk/>
            <pc:sldMk cId="3708926803" sldId="2145705347"/>
            <ac:spMk id="2" creationId="{81FF633A-D5A0-AD97-440D-86CDA42CA82F}"/>
          </ac:spMkLst>
        </pc:spChg>
        <pc:graphicFrameChg chg="del">
          <ac:chgData name="Andrew Collings" userId="0f84cdc6-c606-46cb-9c21-9a360095f536" providerId="ADAL" clId="{9FA4D38E-9479-4701-9456-444B3EFE8FB2}" dt="2026-01-22T16:51:46.119" v="5619" actId="478"/>
          <ac:graphicFrameMkLst>
            <pc:docMk/>
            <pc:sldMk cId="3708926803" sldId="2145705347"/>
            <ac:graphicFrameMk id="5" creationId="{658F98F1-4091-3E7E-3B73-2D77141A11B1}"/>
          </ac:graphicFrameMkLst>
        </pc:graphicFrameChg>
        <pc:picChg chg="add mod">
          <ac:chgData name="Andrew Collings" userId="0f84cdc6-c606-46cb-9c21-9a360095f536" providerId="ADAL" clId="{9FA4D38E-9479-4701-9456-444B3EFE8FB2}" dt="2026-01-22T16:56:58.966" v="5635" actId="1076"/>
          <ac:picMkLst>
            <pc:docMk/>
            <pc:sldMk cId="3708926803" sldId="2145705347"/>
            <ac:picMk id="6" creationId="{ED061528-33F1-E613-045E-60AFB963993F}"/>
          </ac:picMkLst>
        </pc:picChg>
      </pc:sldChg>
      <pc:sldChg chg="add ord">
        <pc:chgData name="Andrew Collings" userId="0f84cdc6-c606-46cb-9c21-9a360095f536" providerId="ADAL" clId="{9FA4D38E-9479-4701-9456-444B3EFE8FB2}" dt="2026-01-22T16:53:40.268" v="5632"/>
        <pc:sldMkLst>
          <pc:docMk/>
          <pc:sldMk cId="2734282967" sldId="214570534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1/22/2026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1/22/2026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8961E-37A6-E398-EC95-80E83C7DB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69FC5-71CE-FCAE-FEF3-42790EF0F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D054E-6744-C25F-43F0-2BACAB836D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0C6CCD-7F0A-C6E7-83D4-4CF7F74BC0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7964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0129-50DB-DD51-6B99-382B634222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0F4AD-7C10-1428-2CDD-BA113C06B7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C85F71-D2AB-D0D3-05F2-948EA2E719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A79313-EBDD-A926-3BDA-CA4A968A61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4613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03152-5BD3-FEE4-09C5-2883033B9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BA4D2-B095-98C1-EE24-AA3A4598A0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7EB6C-DE7A-74CD-F0A7-6FEA499E6D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5C74F1-11B0-3DF9-C3EE-67B7E467E5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58970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January 22,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a typeface="Calibri" panose="020F0502020204030204" pitchFamily="34" charset="0"/>
                <a:cs typeface="Times New Roman" panose="02020603050405020304" pitchFamily="18" charset="0"/>
              </a:rPr>
              <a:t>PRESENTATION: MIPA Insurance Coverage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a typeface="Calibri" panose="020F0502020204030204" pitchFamily="34" charset="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a typeface="Calibri" panose="020F0502020204030204" pitchFamily="34" charset="0"/>
                <a:cs typeface="Times New Roman" panose="02020603050405020304" pitchFamily="18" charset="0"/>
              </a:rPr>
              <a:t>REPORT and VOTE: MIPA Depository List and Autopay Vendors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February 16</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January 22,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dirty="0">
                <a:cs typeface="Times New Roman" panose="02020603050405020304" pitchFamily="18" charset="0"/>
              </a:rPr>
              <a:t>Insurance Coverage Presentation</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92400" cy="4676665"/>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000" dirty="0"/>
              <a:t>As MIPA has increased the size and scope of work that the organization has undertaken, the need for additional insurance coverages has grown. MIPA staff has worked with Jester Insurance to identify coverage deficiencies and secure additional insurance to ensure adequate coverage for existing operations</a:t>
            </a:r>
          </a:p>
          <a:p>
            <a:pPr marL="339725" lvl="0" indent="-339725">
              <a:lnSpc>
                <a:spcPct val="107000"/>
              </a:lnSpc>
              <a:spcAft>
                <a:spcPts val="800"/>
              </a:spcAft>
              <a:buFont typeface="Arial" panose="020B0604020202020204" pitchFamily="34" charset="0"/>
              <a:buChar char="•"/>
              <a:defRPr/>
            </a:pPr>
            <a:r>
              <a:rPr lang="en-US" sz="2000" dirty="0">
                <a:solidFill>
                  <a:prstClr val="black"/>
                </a:solidFill>
                <a:latin typeface="Calibri" panose="020F0502020204030204"/>
              </a:rPr>
              <a:t>MIPA has added:</a:t>
            </a:r>
          </a:p>
          <a:p>
            <a:pPr marL="796925" lvl="1" indent="-339725">
              <a:lnSpc>
                <a:spcPct val="107000"/>
              </a:lnSpc>
              <a:spcAft>
                <a:spcPts val="800"/>
              </a:spcAft>
              <a:buFont typeface="Arial" panose="020B0604020202020204" pitchFamily="34" charset="0"/>
              <a:buChar char="•"/>
              <a:defRPr/>
            </a:pPr>
            <a:r>
              <a:rPr lang="en-US" sz="2000" dirty="0">
                <a:solidFill>
                  <a:prstClr val="black"/>
                </a:solidFill>
                <a:latin typeface="Calibri" panose="020F0502020204030204"/>
              </a:rPr>
              <a:t>Professional Liability Coverage</a:t>
            </a:r>
          </a:p>
          <a:p>
            <a:pPr marL="796925" lvl="1" indent="-339725">
              <a:lnSpc>
                <a:spcPct val="107000"/>
              </a:lnSpc>
              <a:spcAft>
                <a:spcPts val="800"/>
              </a:spcAft>
              <a:buFont typeface="Arial" panose="020B0604020202020204" pitchFamily="34" charset="0"/>
              <a:buChar char="•"/>
              <a:defRPr/>
            </a:pPr>
            <a:r>
              <a:rPr lang="en-US" sz="2000" dirty="0">
                <a:solidFill>
                  <a:prstClr val="black"/>
                </a:solidFill>
                <a:latin typeface="Calibri" panose="020F0502020204030204"/>
              </a:rPr>
              <a:t>Management Liability Coverage</a:t>
            </a:r>
          </a:p>
          <a:p>
            <a:pPr marL="339725" indent="-339725">
              <a:lnSpc>
                <a:spcPct val="107000"/>
              </a:lnSpc>
              <a:spcAft>
                <a:spcPts val="800"/>
              </a:spcAft>
              <a:buFont typeface="Arial" panose="020B0604020202020204" pitchFamily="34" charset="0"/>
              <a:buChar char="•"/>
              <a:defRPr/>
            </a:pPr>
            <a:r>
              <a:rPr lang="en-US" sz="2000" dirty="0">
                <a:solidFill>
                  <a:prstClr val="black"/>
                </a:solidFill>
                <a:latin typeface="Calibri" panose="020F0502020204030204"/>
              </a:rPr>
              <a:t>Heith Hockenberry from Jester Insurance will provide an overview of these new coverages</a:t>
            </a:r>
          </a:p>
          <a:p>
            <a:pPr marL="339725" indent="-339725">
              <a:lnSpc>
                <a:spcPct val="107000"/>
              </a:lnSpc>
              <a:spcAft>
                <a:spcPts val="800"/>
              </a:spcAft>
              <a:buFont typeface="Arial" panose="020B0604020202020204" pitchFamily="34" charset="0"/>
              <a:buChar char="•"/>
              <a:defRPr/>
            </a:pPr>
            <a:endParaRPr lang="en-US" sz="2000" dirty="0">
              <a:solidFill>
                <a:prstClr val="black"/>
              </a:solidFill>
              <a:latin typeface="Calibri" panose="020F0502020204030204"/>
            </a:endParaRPr>
          </a:p>
          <a:p>
            <a:pPr marL="800100" lvl="1" indent="-342900">
              <a:lnSpc>
                <a:spcPct val="107000"/>
              </a:lnSpc>
              <a:spcAft>
                <a:spcPts val="800"/>
              </a:spcAft>
              <a:buFont typeface="Arial" panose="020B0604020202020204" pitchFamily="34" charset="0"/>
              <a:buChar char="•"/>
              <a:defRPr/>
            </a:pPr>
            <a:endParaRPr lang="en-US" sz="2200" dirty="0">
              <a:solidFill>
                <a:prstClr val="black"/>
              </a:solidFill>
              <a:latin typeface="Calibri" panose="020F0502020204030204"/>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AB1C8-C31C-DADB-FBA2-22DFC5521A5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6640B46-9E85-6033-6A9C-C7DD35C56B56}"/>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DB28E50E-CA6C-0F9C-07D0-714B216C63DA}"/>
              </a:ext>
            </a:extLst>
          </p:cNvPr>
          <p:cNvSpPr txBox="1"/>
          <p:nvPr/>
        </p:nvSpPr>
        <p:spPr>
          <a:xfrm>
            <a:off x="152400" y="860246"/>
            <a:ext cx="8192400" cy="2199192"/>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November 2025 Financial Statements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December 2025 Financial Statements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November and December Transactional Detail</a:t>
            </a:r>
          </a:p>
          <a:p>
            <a:pPr marL="800100" lvl="1" indent="-342900">
              <a:lnSpc>
                <a:spcPct val="107000"/>
              </a:lnSpc>
              <a:spcAft>
                <a:spcPts val="800"/>
              </a:spcAft>
              <a:buFont typeface="Arial" panose="020B0604020202020204" pitchFamily="34" charset="0"/>
              <a:buChar char="•"/>
              <a:defRPr/>
            </a:pPr>
            <a:endParaRPr lang="en-US" sz="2200" dirty="0">
              <a:solidFill>
                <a:prstClr val="black"/>
              </a:solidFill>
              <a:latin typeface="Calibri" panose="020F0502020204030204"/>
            </a:endParaRPr>
          </a:p>
        </p:txBody>
      </p:sp>
      <p:pic>
        <p:nvPicPr>
          <p:cNvPr id="3" name="Picture 2" descr="A green and white logo&#10;&#10;Description automatically generated">
            <a:extLst>
              <a:ext uri="{FF2B5EF4-FFF2-40B4-BE49-F238E27FC236}">
                <a16:creationId xmlns:a16="http://schemas.microsoft.com/office/drawing/2014/main" id="{F53A9E83-8302-24EB-6763-B770CB390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474776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3601828504"/>
              </p:ext>
            </p:extLst>
          </p:nvPr>
        </p:nvGraphicFramePr>
        <p:xfrm>
          <a:off x="1524000" y="2828504"/>
          <a:ext cx="6096000" cy="111252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Contracts - Revenue</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kern="1200" dirty="0">
                          <a:solidFill>
                            <a:schemeClr val="dk1"/>
                          </a:solidFill>
                          <a:latin typeface="+mn-lt"/>
                          <a:ea typeface="+mn-ea"/>
                          <a:cs typeface="+mn-cs"/>
                        </a:rPr>
                        <a:t>CIRHA 5-Year Plan NEPA</a:t>
                      </a:r>
                    </a:p>
                  </a:txBody>
                  <a:tcPr>
                    <a:solidFill>
                      <a:srgbClr val="CAE8DE"/>
                    </a:solidFill>
                  </a:tcPr>
                </a:tc>
                <a:tc>
                  <a:txBody>
                    <a:bodyPr/>
                    <a:lstStyle/>
                    <a:p>
                      <a:pPr algn="ctr"/>
                      <a:r>
                        <a:rPr lang="en-US" sz="1700" b="1" kern="1200" dirty="0">
                          <a:solidFill>
                            <a:schemeClr val="dk1"/>
                          </a:solidFill>
                          <a:latin typeface="+mn-lt"/>
                          <a:ea typeface="+mn-ea"/>
                          <a:cs typeface="+mn-cs"/>
                        </a:rPr>
                        <a:t>$14,000</a:t>
                      </a:r>
                    </a:p>
                  </a:txBody>
                  <a:tcPr anchor="ctr">
                    <a:solidFill>
                      <a:srgbClr val="CAE8DE"/>
                    </a:solidFill>
                  </a:tcPr>
                </a:tc>
                <a:extLst>
                  <a:ext uri="{0D108BD9-81ED-4DB2-BD59-A6C34878D82A}">
                    <a16:rowId xmlns:a16="http://schemas.microsoft.com/office/drawing/2014/main" val="2288444734"/>
                  </a:ext>
                </a:extLst>
              </a:tr>
              <a:tr h="370840">
                <a:tc>
                  <a:txBody>
                    <a:bodyPr/>
                    <a:lstStyle/>
                    <a:p>
                      <a:r>
                        <a:rPr lang="en-US" sz="1700" kern="1200" dirty="0">
                          <a:solidFill>
                            <a:schemeClr val="dk1"/>
                          </a:solidFill>
                          <a:latin typeface="+mn-lt"/>
                          <a:ea typeface="+mn-ea"/>
                          <a:cs typeface="+mn-cs"/>
                        </a:rPr>
                        <a:t>City of Indianola EECBG Admin</a:t>
                      </a:r>
                    </a:p>
                  </a:txBody>
                  <a:tcPr>
                    <a:solidFill>
                      <a:srgbClr val="CAE8DE"/>
                    </a:solidFill>
                  </a:tcPr>
                </a:tc>
                <a:tc>
                  <a:txBody>
                    <a:bodyPr/>
                    <a:lstStyle/>
                    <a:p>
                      <a:pPr algn="ctr"/>
                      <a:r>
                        <a:rPr lang="en-US" sz="1700" b="1" kern="1200" dirty="0">
                          <a:solidFill>
                            <a:schemeClr val="dk1"/>
                          </a:solidFill>
                          <a:latin typeface="+mn-lt"/>
                          <a:ea typeface="+mn-ea"/>
                          <a:cs typeface="+mn-cs"/>
                        </a:rPr>
                        <a:t>$3,500</a:t>
                      </a:r>
                    </a:p>
                  </a:txBody>
                  <a:tcPr anchor="ctr">
                    <a:solidFill>
                      <a:srgbClr val="CAE8DE"/>
                    </a:solidFill>
                  </a:tcPr>
                </a:tc>
                <a:extLst>
                  <a:ext uri="{0D108BD9-81ED-4DB2-BD59-A6C34878D82A}">
                    <a16:rowId xmlns:a16="http://schemas.microsoft.com/office/drawing/2014/main" val="91391903"/>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1544522177"/>
              </p:ext>
            </p:extLst>
          </p:nvPr>
        </p:nvGraphicFramePr>
        <p:xfrm>
          <a:off x="1524000" y="1072876"/>
          <a:ext cx="6096000" cy="111252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Cincinnati Insurance</a:t>
                      </a:r>
                    </a:p>
                  </a:txBody>
                  <a:tcPr>
                    <a:solidFill>
                      <a:srgbClr val="CAE8DE"/>
                    </a:solidFill>
                  </a:tcPr>
                </a:tc>
                <a:tc>
                  <a:txBody>
                    <a:bodyPr/>
                    <a:lstStyle/>
                    <a:p>
                      <a:pPr algn="ctr"/>
                      <a:r>
                        <a:rPr lang="en-US" sz="1700" b="1" dirty="0"/>
                        <a:t>$5,178</a:t>
                      </a:r>
                    </a:p>
                  </a:txBody>
                  <a:tcPr>
                    <a:solidFill>
                      <a:srgbClr val="CAE8DE"/>
                    </a:solidFill>
                  </a:tcPr>
                </a:tc>
                <a:extLst>
                  <a:ext uri="{0D108BD9-81ED-4DB2-BD59-A6C34878D82A}">
                    <a16:rowId xmlns:a16="http://schemas.microsoft.com/office/drawing/2014/main" val="2852208798"/>
                  </a:ext>
                </a:extLst>
              </a:tr>
              <a:tr h="370840">
                <a:tc>
                  <a:txBody>
                    <a:bodyPr/>
                    <a:lstStyle/>
                    <a:p>
                      <a:r>
                        <a:rPr lang="en-US" sz="1700" dirty="0"/>
                        <a:t>Denman CPA LLP</a:t>
                      </a:r>
                    </a:p>
                  </a:txBody>
                  <a:tcPr>
                    <a:solidFill>
                      <a:srgbClr val="CAE8DE"/>
                    </a:solidFill>
                  </a:tcPr>
                </a:tc>
                <a:tc>
                  <a:txBody>
                    <a:bodyPr/>
                    <a:lstStyle/>
                    <a:p>
                      <a:pPr algn="ctr"/>
                      <a:r>
                        <a:rPr lang="en-US" sz="1700" b="1" dirty="0"/>
                        <a:t>$5,000</a:t>
                      </a:r>
                    </a:p>
                  </a:txBody>
                  <a:tcPr>
                    <a:solidFill>
                      <a:srgbClr val="CAE8DE"/>
                    </a:solidFill>
                  </a:tcPr>
                </a:tc>
                <a:extLst>
                  <a:ext uri="{0D108BD9-81ED-4DB2-BD59-A6C34878D82A}">
                    <a16:rowId xmlns:a16="http://schemas.microsoft.com/office/drawing/2014/main" val="250190085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5B86A-69D0-475F-4BCD-FCA0E0EDA13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E687EA2-252A-7E43-0B59-E27AB6BD1D03}"/>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MIPA Depository List and Autopay Vendors</a:t>
            </a:r>
          </a:p>
        </p:txBody>
      </p:sp>
      <p:pic>
        <p:nvPicPr>
          <p:cNvPr id="3" name="Picture 2" descr="A green and white logo&#10;&#10;Description automatically generated">
            <a:extLst>
              <a:ext uri="{FF2B5EF4-FFF2-40B4-BE49-F238E27FC236}">
                <a16:creationId xmlns:a16="http://schemas.microsoft.com/office/drawing/2014/main" id="{210C7F83-1862-F1DA-5D95-5DE24E98CA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5" name="Table 4">
            <a:extLst>
              <a:ext uri="{FF2B5EF4-FFF2-40B4-BE49-F238E27FC236}">
                <a16:creationId xmlns:a16="http://schemas.microsoft.com/office/drawing/2014/main" id="{3F402EFB-108A-839D-555E-135D7640D15D}"/>
              </a:ext>
            </a:extLst>
          </p:cNvPr>
          <p:cNvGraphicFramePr>
            <a:graphicFrameLocks noGrp="1"/>
          </p:cNvGraphicFramePr>
          <p:nvPr>
            <p:extLst>
              <p:ext uri="{D42A27DB-BD31-4B8C-83A1-F6EECF244321}">
                <p14:modId xmlns:p14="http://schemas.microsoft.com/office/powerpoint/2010/main" val="3988560403"/>
              </p:ext>
            </p:extLst>
          </p:nvPr>
        </p:nvGraphicFramePr>
        <p:xfrm>
          <a:off x="1524000" y="2858476"/>
          <a:ext cx="6096000" cy="185420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Current Depository List</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Bankers Trust – MIPA</a:t>
                      </a:r>
                    </a:p>
                  </a:txBody>
                  <a:tcPr>
                    <a:solidFill>
                      <a:srgbClr val="CAE8DE"/>
                    </a:solidFill>
                  </a:tcPr>
                </a:tc>
                <a:tc>
                  <a:txBody>
                    <a:bodyPr/>
                    <a:lstStyle/>
                    <a:p>
                      <a:pPr algn="ctr"/>
                      <a:r>
                        <a:rPr lang="en-US" sz="1700" b="1" dirty="0"/>
                        <a:t>$219,881.79</a:t>
                      </a:r>
                    </a:p>
                  </a:txBody>
                  <a:tcPr>
                    <a:solidFill>
                      <a:srgbClr val="CAE8DE"/>
                    </a:solidFill>
                  </a:tcPr>
                </a:tc>
                <a:extLst>
                  <a:ext uri="{0D108BD9-81ED-4DB2-BD59-A6C34878D82A}">
                    <a16:rowId xmlns:a16="http://schemas.microsoft.com/office/drawing/2014/main" val="2852208798"/>
                  </a:ext>
                </a:extLst>
              </a:tr>
              <a:tr h="370840">
                <a:tc>
                  <a:txBody>
                    <a:bodyPr/>
                    <a:lstStyle/>
                    <a:p>
                      <a:r>
                        <a:rPr lang="en-US" sz="1700" dirty="0"/>
                        <a:t>First National Bank – MHIP</a:t>
                      </a:r>
                    </a:p>
                  </a:txBody>
                  <a:tcPr>
                    <a:solidFill>
                      <a:srgbClr val="CAE8DE"/>
                    </a:solidFill>
                  </a:tcPr>
                </a:tc>
                <a:tc>
                  <a:txBody>
                    <a:bodyPr/>
                    <a:lstStyle/>
                    <a:p>
                      <a:pPr algn="ctr"/>
                      <a:r>
                        <a:rPr lang="en-US" sz="1700" b="1" dirty="0"/>
                        <a:t>$262,593.91</a:t>
                      </a:r>
                    </a:p>
                  </a:txBody>
                  <a:tcPr>
                    <a:solidFill>
                      <a:srgbClr val="CAE8DE"/>
                    </a:solidFill>
                  </a:tcPr>
                </a:tc>
                <a:extLst>
                  <a:ext uri="{0D108BD9-81ED-4DB2-BD59-A6C34878D82A}">
                    <a16:rowId xmlns:a16="http://schemas.microsoft.com/office/drawing/2014/main" val="2501900858"/>
                  </a:ext>
                </a:extLst>
              </a:tr>
              <a:tr h="370840">
                <a:tc>
                  <a:txBody>
                    <a:bodyPr/>
                    <a:lstStyle/>
                    <a:p>
                      <a:r>
                        <a:rPr lang="en-US" sz="1700" dirty="0"/>
                        <a:t>First National Bank – CIWD</a:t>
                      </a:r>
                    </a:p>
                  </a:txBody>
                  <a:tcPr>
                    <a:solidFill>
                      <a:srgbClr val="CAE8DE"/>
                    </a:solidFill>
                  </a:tcPr>
                </a:tc>
                <a:tc>
                  <a:txBody>
                    <a:bodyPr/>
                    <a:lstStyle/>
                    <a:p>
                      <a:pPr algn="ctr"/>
                      <a:r>
                        <a:rPr lang="en-US" sz="1700" b="1" dirty="0"/>
                        <a:t>$6,442.43</a:t>
                      </a:r>
                    </a:p>
                  </a:txBody>
                  <a:tcPr>
                    <a:solidFill>
                      <a:srgbClr val="CAE8DE"/>
                    </a:solidFill>
                  </a:tcPr>
                </a:tc>
                <a:extLst>
                  <a:ext uri="{0D108BD9-81ED-4DB2-BD59-A6C34878D82A}">
                    <a16:rowId xmlns:a16="http://schemas.microsoft.com/office/drawing/2014/main" val="318841524"/>
                  </a:ext>
                </a:extLst>
              </a:tr>
              <a:tr h="370840">
                <a:tc>
                  <a:txBody>
                    <a:bodyPr/>
                    <a:lstStyle/>
                    <a:p>
                      <a:r>
                        <a:rPr lang="en-US" sz="1700" dirty="0" err="1"/>
                        <a:t>GreenState</a:t>
                      </a:r>
                      <a:r>
                        <a:rPr lang="en-US" sz="1700" dirty="0"/>
                        <a:t> Credit Union - CIWD</a:t>
                      </a:r>
                    </a:p>
                  </a:txBody>
                  <a:tcPr>
                    <a:solidFill>
                      <a:srgbClr val="CAE8DE"/>
                    </a:solidFill>
                  </a:tcPr>
                </a:tc>
                <a:tc>
                  <a:txBody>
                    <a:bodyPr/>
                    <a:lstStyle/>
                    <a:p>
                      <a:pPr algn="ctr"/>
                      <a:r>
                        <a:rPr lang="en-US" sz="1700" b="1" dirty="0"/>
                        <a:t>$370,597.34</a:t>
                      </a:r>
                    </a:p>
                  </a:txBody>
                  <a:tcPr>
                    <a:solidFill>
                      <a:srgbClr val="CAE8DE"/>
                    </a:solidFill>
                  </a:tcPr>
                </a:tc>
                <a:extLst>
                  <a:ext uri="{0D108BD9-81ED-4DB2-BD59-A6C34878D82A}">
                    <a16:rowId xmlns:a16="http://schemas.microsoft.com/office/drawing/2014/main" val="4001198357"/>
                  </a:ext>
                </a:extLst>
              </a:tr>
            </a:tbl>
          </a:graphicData>
        </a:graphic>
      </p:graphicFrame>
      <p:sp>
        <p:nvSpPr>
          <p:cNvPr id="2" name="TextBox 1">
            <a:extLst>
              <a:ext uri="{FF2B5EF4-FFF2-40B4-BE49-F238E27FC236}">
                <a16:creationId xmlns:a16="http://schemas.microsoft.com/office/drawing/2014/main" id="{0D1AE950-615A-442F-E7B6-D294C1F5BA18}"/>
              </a:ext>
            </a:extLst>
          </p:cNvPr>
          <p:cNvSpPr txBox="1"/>
          <p:nvPr/>
        </p:nvSpPr>
        <p:spPr>
          <a:xfrm>
            <a:off x="152400" y="860246"/>
            <a:ext cx="8192400" cy="180600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According to MIPA’s Investment Policy “All MIPA funds deposited and held in a depository shall be in depositories approved by the MIPA Executive Committee.” To ensure compliance, MIPA asks that the Executive Committee approve the list of financial institutions where money shall be held</a:t>
            </a:r>
            <a:endParaRPr lang="en-US" sz="2100" dirty="0">
              <a:solidFill>
                <a:prstClr val="black"/>
              </a:solidFill>
              <a:latin typeface="Calibri" panose="020F0502020204030204"/>
            </a:endParaRPr>
          </a:p>
        </p:txBody>
      </p:sp>
    </p:spTree>
    <p:extLst>
      <p:ext uri="{BB962C8B-B14F-4D97-AF65-F5344CB8AC3E}">
        <p14:creationId xmlns:p14="http://schemas.microsoft.com/office/powerpoint/2010/main" val="1826248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286F2-53B6-3F60-72CA-06FD913AE95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7E01AB4-9D4B-C80D-4266-A9E435A9082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MIPA Depository List and Autopay Vendors</a:t>
            </a:r>
          </a:p>
        </p:txBody>
      </p:sp>
      <p:pic>
        <p:nvPicPr>
          <p:cNvPr id="3" name="Picture 2" descr="A green and white logo&#10;&#10;Description automatically generated">
            <a:extLst>
              <a:ext uri="{FF2B5EF4-FFF2-40B4-BE49-F238E27FC236}">
                <a16:creationId xmlns:a16="http://schemas.microsoft.com/office/drawing/2014/main" id="{59CDC4E8-04D9-0173-89CE-8298E9767D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2" name="TextBox 1">
            <a:extLst>
              <a:ext uri="{FF2B5EF4-FFF2-40B4-BE49-F238E27FC236}">
                <a16:creationId xmlns:a16="http://schemas.microsoft.com/office/drawing/2014/main" id="{81FF633A-D5A0-AD97-440D-86CDA42CA82F}"/>
              </a:ext>
            </a:extLst>
          </p:cNvPr>
          <p:cNvSpPr txBox="1"/>
          <p:nvPr/>
        </p:nvSpPr>
        <p:spPr>
          <a:xfrm>
            <a:off x="152400" y="860246"/>
            <a:ext cx="3642000" cy="215180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Various vendors that MIPA utilizes and are billing on a routine basis are set up to use Autopay. </a:t>
            </a:r>
            <a:r>
              <a:rPr lang="en-US" sz="2100" dirty="0">
                <a:solidFill>
                  <a:prstClr val="black"/>
                </a:solidFill>
                <a:latin typeface="Calibri" panose="020F0502020204030204"/>
                <a:cs typeface="Times New Roman" panose="02020603050405020304" pitchFamily="18" charset="0"/>
              </a:rPr>
              <a:t>Included in the agenda was a list of vendors utilizing Autopay</a:t>
            </a:r>
            <a:endParaRPr lang="en-US" sz="2100" dirty="0">
              <a:solidFill>
                <a:prstClr val="black"/>
              </a:solidFill>
              <a:latin typeface="Calibri" panose="020F0502020204030204"/>
            </a:endParaRPr>
          </a:p>
        </p:txBody>
      </p:sp>
      <p:pic>
        <p:nvPicPr>
          <p:cNvPr id="6" name="Picture 5">
            <a:extLst>
              <a:ext uri="{FF2B5EF4-FFF2-40B4-BE49-F238E27FC236}">
                <a16:creationId xmlns:a16="http://schemas.microsoft.com/office/drawing/2014/main" id="{ED061528-33F1-E613-045E-60AFB96399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337835">
            <a:off x="5518550" y="1064103"/>
            <a:ext cx="2720649" cy="351257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8926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0A255-F7F9-FD7A-E259-BE35AE8E33D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D259A60-758F-0C7D-A837-A8C976DC3919}"/>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a typeface="Calibri" panose="020F0502020204030204" pitchFamily="34" charset="0"/>
                <a:cs typeface="Times New Roman" panose="02020603050405020304" pitchFamily="18" charset="0"/>
              </a:rPr>
              <a:t>PRESENTATION: MIPA Insurance Coverage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a typeface="Calibri" panose="020F0502020204030204" pitchFamily="34" charset="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a typeface="Calibri" panose="020F0502020204030204" pitchFamily="34" charset="0"/>
                <a:cs typeface="Times New Roman" panose="02020603050405020304" pitchFamily="18" charset="0"/>
              </a:rPr>
              <a:t>REPORT and VOTE: MIPA Depository List and Autopay Vendors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February 16</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800C072C-A850-17F7-EB3F-9E5813CF578D}"/>
              </a:ext>
            </a:extLst>
          </p:cNvPr>
          <p:cNvSpPr>
            <a:spLocks noGrp="1"/>
          </p:cNvSpPr>
          <p:nvPr>
            <p:ph type="body" idx="14"/>
          </p:nvPr>
        </p:nvSpPr>
        <p:spPr>
          <a:xfrm>
            <a:off x="533400" y="133350"/>
            <a:ext cx="7543800" cy="381000"/>
          </a:xfrm>
        </p:spPr>
        <p:txBody>
          <a:bodyPr/>
          <a:lstStyle/>
          <a:p>
            <a:r>
              <a:rPr lang="en-US" dirty="0"/>
              <a:t>January 22, 2025 AGENDA</a:t>
            </a:r>
          </a:p>
        </p:txBody>
      </p:sp>
      <p:pic>
        <p:nvPicPr>
          <p:cNvPr id="3" name="Picture 2" descr="A green and white logo&#10;&#10;Description automatically generated">
            <a:extLst>
              <a:ext uri="{FF2B5EF4-FFF2-40B4-BE49-F238E27FC236}">
                <a16:creationId xmlns:a16="http://schemas.microsoft.com/office/drawing/2014/main" id="{F139AD0B-2578-DF91-864D-58A3772E36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734282967"/>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68db450-22c8-408e-bfa9-71f40a4a24c3">
      <Terms xmlns="http://schemas.microsoft.com/office/infopath/2007/PartnerControls"/>
    </lcf76f155ced4ddcb4097134ff3c332f>
    <TaxCatchAll xmlns="7b9fde40-322c-4f3d-b08b-bcf9e059ca6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682b1bf32deff47f2d300aaf818814ae">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4b249308bb5d1f0d0676d7bcdf4523fe"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A56C83-FB34-465A-A0B5-86040FEBBB48}">
  <ds:schemaRefs>
    <ds:schemaRef ds:uri="http://schemas.microsoft.com/office/2006/metadata/properties"/>
    <ds:schemaRef ds:uri="http://schemas.microsoft.com/office/infopath/2007/PartnerControls"/>
    <ds:schemaRef ds:uri="268db450-22c8-408e-bfa9-71f40a4a24c3"/>
    <ds:schemaRef ds:uri="7b9fde40-322c-4f3d-b08b-bcf9e059ca67"/>
  </ds:schemaRefs>
</ds:datastoreItem>
</file>

<file path=customXml/itemProps2.xml><?xml version="1.0" encoding="utf-8"?>
<ds:datastoreItem xmlns:ds="http://schemas.openxmlformats.org/officeDocument/2006/customXml" ds:itemID="{296C7330-F393-4E7F-B927-59C04675E0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8db450-22c8-408e-bfa9-71f40a4a24c3"/>
    <ds:schemaRef ds:uri="7b9fde40-322c-4f3d-b08b-bcf9e059ca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6A1885-315E-4CFD-8B63-C832DBE04F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129</TotalTime>
  <Words>383</Words>
  <Application>Microsoft Office PowerPoint</Application>
  <PresentationFormat>On-screen Show (16:9)</PresentationFormat>
  <Paragraphs>64</Paragraphs>
  <Slides>8</Slides>
  <Notes>5</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8</vt:i4>
      </vt:variant>
    </vt:vector>
  </HeadingPairs>
  <TitlesOfParts>
    <vt:vector size="23"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1</cp:revision>
  <cp:lastPrinted>2021-06-29T16:06:21Z</cp:lastPrinted>
  <dcterms:created xsi:type="dcterms:W3CDTF">2020-12-02T21:38:09Z</dcterms:created>
  <dcterms:modified xsi:type="dcterms:W3CDTF">2026-01-22T16:58:32Z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0x010100D47F60559A91834D98A3CFF56E5B787A</vt:lpwstr>
  </property>
  <property fmtid="{D5CDD505-2E9C-101B-9397-08002B2CF9AE}" pid="3" name="MediaServiceImageTags">
    <vt:lpwstr/>
  </property>
</Properties>
</file>