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69" r:id="rId5"/>
    <p:sldMasterId id="2147483788" r:id="rId6"/>
    <p:sldMasterId id="2147483827" r:id="rId7"/>
    <p:sldMasterId id="2147483851" r:id="rId8"/>
    <p:sldMasterId id="2147483876" r:id="rId9"/>
    <p:sldMasterId id="2147483925" r:id="rId10"/>
    <p:sldMasterId id="2147483966" r:id="rId11"/>
    <p:sldMasterId id="2147484001" r:id="rId12"/>
  </p:sldMasterIdLst>
  <p:notesMasterIdLst>
    <p:notesMasterId r:id="rId32"/>
  </p:notesMasterIdLst>
  <p:handoutMasterIdLst>
    <p:handoutMasterId r:id="rId33"/>
  </p:handoutMasterIdLst>
  <p:sldIdLst>
    <p:sldId id="1914" r:id="rId13"/>
    <p:sldId id="2145705165" r:id="rId14"/>
    <p:sldId id="2145705274" r:id="rId15"/>
    <p:sldId id="2145705344" r:id="rId16"/>
    <p:sldId id="2145705261" r:id="rId17"/>
    <p:sldId id="2145705346" r:id="rId18"/>
    <p:sldId id="2145705349" r:id="rId19"/>
    <p:sldId id="2145705350" r:id="rId20"/>
    <p:sldId id="2145705351" r:id="rId21"/>
    <p:sldId id="2145705352" r:id="rId22"/>
    <p:sldId id="2145705347" r:id="rId23"/>
    <p:sldId id="2145705353" r:id="rId24"/>
    <p:sldId id="2145705354" r:id="rId25"/>
    <p:sldId id="2145705355" r:id="rId26"/>
    <p:sldId id="2145705357" r:id="rId27"/>
    <p:sldId id="2145705358" r:id="rId28"/>
    <p:sldId id="2145705359" r:id="rId29"/>
    <p:sldId id="2145705360" r:id="rId30"/>
    <p:sldId id="2145705361" r:id="rId31"/>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344"/>
            <p14:sldId id="2145705261"/>
            <p14:sldId id="2145705346"/>
            <p14:sldId id="2145705349"/>
            <p14:sldId id="2145705350"/>
            <p14:sldId id="2145705351"/>
            <p14:sldId id="2145705352"/>
            <p14:sldId id="2145705347"/>
            <p14:sldId id="2145705353"/>
            <p14:sldId id="2145705354"/>
            <p14:sldId id="2145705355"/>
            <p14:sldId id="2145705357"/>
            <p14:sldId id="2145705358"/>
            <p14:sldId id="2145705359"/>
            <p14:sldId id="2145705360"/>
            <p14:sldId id="2145705361"/>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BAD711-17DE-4EC1-B2E6-08ECD68FD30B}" v="2" dt="2026-02-25T19:19:33.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microsoft.com/office/2016/11/relationships/changesInfo" Target="changesInfos/changesInfo1.xml"/><Relationship Id="rId21" Type="http://schemas.openxmlformats.org/officeDocument/2006/relationships/slide" Target="slides/slide9.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i Chen" userId="30f98053-dcb5-4214-beca-a24ea84b1e10" providerId="ADAL" clId="{B306805F-61E1-4E52-A804-A90DCAE5A0F9}"/>
    <pc:docChg chg="modSld">
      <pc:chgData name="Zhi Chen" userId="30f98053-dcb5-4214-beca-a24ea84b1e10" providerId="ADAL" clId="{B306805F-61E1-4E52-A804-A90DCAE5A0F9}" dt="2026-02-25T19:19:33.045" v="1" actId="20577"/>
      <pc:docMkLst>
        <pc:docMk/>
      </pc:docMkLst>
      <pc:sldChg chg="modSp mod">
        <pc:chgData name="Zhi Chen" userId="30f98053-dcb5-4214-beca-a24ea84b1e10" providerId="ADAL" clId="{B306805F-61E1-4E52-A804-A90DCAE5A0F9}" dt="2026-02-25T19:19:33.045" v="1" actId="20577"/>
        <pc:sldMkLst>
          <pc:docMk/>
          <pc:sldMk cId="897020560" sldId="1914"/>
        </pc:sldMkLst>
        <pc:spChg chg="mod">
          <ac:chgData name="Zhi Chen" userId="30f98053-dcb5-4214-beca-a24ea84b1e10" providerId="ADAL" clId="{B306805F-61E1-4E52-A804-A90DCAE5A0F9}" dt="2026-02-25T19:19:33.045" v="1" actId="20577"/>
          <ac:spMkLst>
            <pc:docMk/>
            <pc:sldMk cId="897020560" sldId="1914"/>
            <ac:spMk id="4" creationId="{B8FB94D8-EDEF-4486-A0C9-F494E70B2B9B}"/>
          </ac:spMkLst>
        </pc:spChg>
      </pc:sldChg>
    </pc:docChg>
  </pc:docChgLst>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6-02-25T18:47:12.987" v="6611" actId="255"/>
      <pc:docMkLst>
        <pc:docMk/>
      </pc:docMkLst>
      <pc:sldChg chg="modSp mod">
        <pc:chgData name="Andrew Collings" userId="0f84cdc6-c606-46cb-9c21-9a360095f536" providerId="ADAL" clId="{9FA4D38E-9479-4701-9456-444B3EFE8FB2}" dt="2026-02-25T17:24:25.327" v="5646" actId="20577"/>
        <pc:sldMkLst>
          <pc:docMk/>
          <pc:sldMk cId="897020560" sldId="1914"/>
        </pc:sldMkLst>
        <pc:spChg chg="mod">
          <ac:chgData name="Andrew Collings" userId="0f84cdc6-c606-46cb-9c21-9a360095f536" providerId="ADAL" clId="{9FA4D38E-9479-4701-9456-444B3EFE8FB2}" dt="2026-02-25T17:24:25.327" v="5646"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6-02-25T17:34:14.634" v="5686" actId="20577"/>
        <pc:sldMkLst>
          <pc:docMk/>
          <pc:sldMk cId="649967342" sldId="2145705165"/>
        </pc:sldMkLst>
        <pc:spChg chg="mod">
          <ac:chgData name="Andrew Collings" userId="0f84cdc6-c606-46cb-9c21-9a360095f536" providerId="ADAL" clId="{9FA4D38E-9479-4701-9456-444B3EFE8FB2}" dt="2026-02-25T17:34:14.634" v="5686" actId="20577"/>
          <ac:spMkLst>
            <pc:docMk/>
            <pc:sldMk cId="649967342" sldId="2145705165"/>
            <ac:spMk id="6" creationId="{897A7A0D-D3DB-431A-A92B-9D4788B9D125}"/>
          </ac:spMkLst>
        </pc:spChg>
        <pc:spChg chg="mod">
          <ac:chgData name="Andrew Collings" userId="0f84cdc6-c606-46cb-9c21-9a360095f536" providerId="ADAL" clId="{9FA4D38E-9479-4701-9456-444B3EFE8FB2}" dt="2026-02-25T17:24:41.937" v="5659" actId="20577"/>
          <ac:spMkLst>
            <pc:docMk/>
            <pc:sldMk cId="649967342" sldId="2145705165"/>
            <ac:spMk id="7" creationId="{A9444CB1-977C-456C-B903-E0FAA88B1385}"/>
          </ac:spMkLst>
        </pc:spChg>
      </pc:sldChg>
      <pc:sldChg chg="modSp mod">
        <pc:chgData name="Andrew Collings" userId="0f84cdc6-c606-46cb-9c21-9a360095f536" providerId="ADAL" clId="{9FA4D38E-9479-4701-9456-444B3EFE8FB2}" dt="2026-02-25T17:58:56.265" v="6038" actId="20577"/>
        <pc:sldMkLst>
          <pc:docMk/>
          <pc:sldMk cId="3825831119" sldId="2145705261"/>
        </pc:sldMkLst>
        <pc:graphicFrameChg chg="mod modGraphic">
          <ac:chgData name="Andrew Collings" userId="0f84cdc6-c606-46cb-9c21-9a360095f536" providerId="ADAL" clId="{9FA4D38E-9479-4701-9456-444B3EFE8FB2}" dt="2026-02-25T17:58:56.265" v="6038" actId="20577"/>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9FA4D38E-9479-4701-9456-444B3EFE8FB2}" dt="2026-02-25T17:58:41.291" v="6008" actId="20577"/>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9FA4D38E-9479-4701-9456-444B3EFE8FB2}" dt="2026-02-25T18:47:12.987" v="6611" actId="255"/>
        <pc:sldMkLst>
          <pc:docMk/>
          <pc:sldMk cId="3705238078" sldId="2145705274"/>
        </pc:sldMkLst>
        <pc:spChg chg="mod">
          <ac:chgData name="Andrew Collings" userId="0f84cdc6-c606-46cb-9c21-9a360095f536" providerId="ADAL" clId="{9FA4D38E-9479-4701-9456-444B3EFE8FB2}" dt="2026-02-25T18:44:57.003" v="6609" actId="20577"/>
          <ac:spMkLst>
            <pc:docMk/>
            <pc:sldMk cId="3705238078" sldId="2145705274"/>
            <ac:spMk id="2" creationId="{1D394050-94F4-2470-7C0F-93D39B60D332}"/>
          </ac:spMkLst>
        </pc:spChg>
        <pc:spChg chg="mod">
          <ac:chgData name="Andrew Collings" userId="0f84cdc6-c606-46cb-9c21-9a360095f536" providerId="ADAL" clId="{9FA4D38E-9479-4701-9456-444B3EFE8FB2}" dt="2026-02-25T18:47:12.987" v="6611" actId="255"/>
          <ac:spMkLst>
            <pc:docMk/>
            <pc:sldMk cId="3705238078" sldId="2145705274"/>
            <ac:spMk id="7" creationId="{A9444CB1-977C-456C-B903-E0FAA88B1385}"/>
          </ac:spMkLst>
        </pc:spChg>
      </pc:sldChg>
      <pc:sldChg chg="modSp add del mod">
        <pc:chgData name="Andrew Collings" userId="0f84cdc6-c606-46cb-9c21-9a360095f536" providerId="ADAL" clId="{9FA4D38E-9479-4701-9456-444B3EFE8FB2}" dt="2026-02-25T18:20:29.042" v="6187" actId="2696"/>
        <pc:sldMkLst>
          <pc:docMk/>
          <pc:sldMk cId="3474776666" sldId="2145705344"/>
        </pc:sldMkLst>
        <pc:spChg chg="mod">
          <ac:chgData name="Andrew Collings" userId="0f84cdc6-c606-46cb-9c21-9a360095f536" providerId="ADAL" clId="{9FA4D38E-9479-4701-9456-444B3EFE8FB2}" dt="2026-02-25T17:36:22.568" v="5875" actId="20577"/>
          <ac:spMkLst>
            <pc:docMk/>
            <pc:sldMk cId="3474776666" sldId="2145705344"/>
            <ac:spMk id="2" creationId="{DB28E50E-CA6C-0F9C-07D0-714B216C63DA}"/>
          </ac:spMkLst>
        </pc:spChg>
      </pc:sldChg>
      <pc:sldChg chg="addSp delSp modSp mod">
        <pc:chgData name="Andrew Collings" userId="0f84cdc6-c606-46cb-9c21-9a360095f536" providerId="ADAL" clId="{9FA4D38E-9479-4701-9456-444B3EFE8FB2}" dt="2026-02-25T18:03:31.755" v="6084" actId="20577"/>
        <pc:sldMkLst>
          <pc:docMk/>
          <pc:sldMk cId="1826248829" sldId="2145705346"/>
        </pc:sldMkLst>
        <pc:spChg chg="mod">
          <ac:chgData name="Andrew Collings" userId="0f84cdc6-c606-46cb-9c21-9a360095f536" providerId="ADAL" clId="{9FA4D38E-9479-4701-9456-444B3EFE8FB2}" dt="2026-02-25T18:03:31.755" v="6084" actId="20577"/>
          <ac:spMkLst>
            <pc:docMk/>
            <pc:sldMk cId="1826248829" sldId="2145705346"/>
            <ac:spMk id="2" creationId="{0D1AE950-615A-442F-E7B6-D294C1F5BA18}"/>
          </ac:spMkLst>
        </pc:spChg>
        <pc:spChg chg="mod">
          <ac:chgData name="Andrew Collings" userId="0f84cdc6-c606-46cb-9c21-9a360095f536" providerId="ADAL" clId="{9FA4D38E-9479-4701-9456-444B3EFE8FB2}" dt="2026-02-25T18:00:50.584" v="6067" actId="20577"/>
          <ac:spMkLst>
            <pc:docMk/>
            <pc:sldMk cId="1826248829" sldId="2145705346"/>
            <ac:spMk id="7" creationId="{9E687EA2-252A-7E43-0B59-E27AB6BD1D03}"/>
          </ac:spMkLst>
        </pc:spChg>
        <pc:graphicFrameChg chg="del">
          <ac:chgData name="Andrew Collings" userId="0f84cdc6-c606-46cb-9c21-9a360095f536" providerId="ADAL" clId="{9FA4D38E-9479-4701-9456-444B3EFE8FB2}" dt="2026-02-25T18:01:06.565" v="6069" actId="478"/>
          <ac:graphicFrameMkLst>
            <pc:docMk/>
            <pc:sldMk cId="1826248829" sldId="2145705346"/>
            <ac:graphicFrameMk id="5" creationId="{3F402EFB-108A-839D-555E-135D7640D15D}"/>
          </ac:graphicFrameMkLst>
        </pc:graphicFrameChg>
        <pc:picChg chg="add del mod">
          <ac:chgData name="Andrew Collings" userId="0f84cdc6-c606-46cb-9c21-9a360095f536" providerId="ADAL" clId="{9FA4D38E-9479-4701-9456-444B3EFE8FB2}" dt="2026-02-25T18:02:09.620" v="6077" actId="22"/>
          <ac:picMkLst>
            <pc:docMk/>
            <pc:sldMk cId="1826248829" sldId="2145705346"/>
            <ac:picMk id="6" creationId="{46769C3E-1BFB-600C-3898-8F415ACDA323}"/>
          </ac:picMkLst>
        </pc:picChg>
        <pc:picChg chg="add del mod">
          <ac:chgData name="Andrew Collings" userId="0f84cdc6-c606-46cb-9c21-9a360095f536" providerId="ADAL" clId="{9FA4D38E-9479-4701-9456-444B3EFE8FB2}" dt="2026-02-25T18:02:58.790" v="6081" actId="22"/>
          <ac:picMkLst>
            <pc:docMk/>
            <pc:sldMk cId="1826248829" sldId="2145705346"/>
            <ac:picMk id="9" creationId="{C4247212-8D47-E087-EEC0-0133645AFC02}"/>
          </ac:picMkLst>
        </pc:picChg>
        <pc:picChg chg="add mod">
          <ac:chgData name="Andrew Collings" userId="0f84cdc6-c606-46cb-9c21-9a360095f536" providerId="ADAL" clId="{9FA4D38E-9479-4701-9456-444B3EFE8FB2}" dt="2026-02-25T18:03:30.479" v="6083" actId="1076"/>
          <ac:picMkLst>
            <pc:docMk/>
            <pc:sldMk cId="1826248829" sldId="2145705346"/>
            <ac:picMk id="11" creationId="{0B9FFFFE-66AA-E677-5B77-C412A47CACC7}"/>
          </ac:picMkLst>
        </pc:picChg>
      </pc:sldChg>
      <pc:sldChg chg="del">
        <pc:chgData name="Andrew Collings" userId="0f84cdc6-c606-46cb-9c21-9a360095f536" providerId="ADAL" clId="{9FA4D38E-9479-4701-9456-444B3EFE8FB2}" dt="2026-02-25T18:37:06.605" v="6367" actId="2696"/>
        <pc:sldMkLst>
          <pc:docMk/>
          <pc:sldMk cId="2734282967" sldId="2145705348"/>
        </pc:sldMkLst>
      </pc:sldChg>
      <pc:sldChg chg="addSp delSp modSp add mod">
        <pc:chgData name="Andrew Collings" userId="0f84cdc6-c606-46cb-9c21-9a360095f536" providerId="ADAL" clId="{9FA4D38E-9479-4701-9456-444B3EFE8FB2}" dt="2026-02-25T18:04:02.190" v="6089" actId="1076"/>
        <pc:sldMkLst>
          <pc:docMk/>
          <pc:sldMk cId="1389863809" sldId="2145705349"/>
        </pc:sldMkLst>
        <pc:spChg chg="del">
          <ac:chgData name="Andrew Collings" userId="0f84cdc6-c606-46cb-9c21-9a360095f536" providerId="ADAL" clId="{9FA4D38E-9479-4701-9456-444B3EFE8FB2}" dt="2026-02-25T18:03:41.210" v="6086" actId="478"/>
          <ac:spMkLst>
            <pc:docMk/>
            <pc:sldMk cId="1389863809" sldId="2145705349"/>
            <ac:spMk id="2" creationId="{EF04635E-29E7-4AC9-ED2B-81198B0D55C7}"/>
          </ac:spMkLst>
        </pc:spChg>
        <pc:picChg chg="add mod">
          <ac:chgData name="Andrew Collings" userId="0f84cdc6-c606-46cb-9c21-9a360095f536" providerId="ADAL" clId="{9FA4D38E-9479-4701-9456-444B3EFE8FB2}" dt="2026-02-25T18:04:02.190" v="6089" actId="1076"/>
          <ac:picMkLst>
            <pc:docMk/>
            <pc:sldMk cId="1389863809" sldId="2145705349"/>
            <ac:picMk id="5" creationId="{575FAF9F-E012-094C-DB7B-79C65F48F809}"/>
          </ac:picMkLst>
        </pc:picChg>
        <pc:picChg chg="del">
          <ac:chgData name="Andrew Collings" userId="0f84cdc6-c606-46cb-9c21-9a360095f536" providerId="ADAL" clId="{9FA4D38E-9479-4701-9456-444B3EFE8FB2}" dt="2026-02-25T18:03:44.690" v="6087" actId="478"/>
          <ac:picMkLst>
            <pc:docMk/>
            <pc:sldMk cId="1389863809" sldId="2145705349"/>
            <ac:picMk id="11" creationId="{A3A393D6-6EDC-90DF-5065-A3527FDDCBD1}"/>
          </ac:picMkLst>
        </pc:picChg>
      </pc:sldChg>
      <pc:sldChg chg="addSp delSp modSp add mod">
        <pc:chgData name="Andrew Collings" userId="0f84cdc6-c606-46cb-9c21-9a360095f536" providerId="ADAL" clId="{9FA4D38E-9479-4701-9456-444B3EFE8FB2}" dt="2026-02-25T18:05:08.382" v="6093" actId="1076"/>
        <pc:sldMkLst>
          <pc:docMk/>
          <pc:sldMk cId="4294056478" sldId="2145705350"/>
        </pc:sldMkLst>
        <pc:picChg chg="add mod">
          <ac:chgData name="Andrew Collings" userId="0f84cdc6-c606-46cb-9c21-9a360095f536" providerId="ADAL" clId="{9FA4D38E-9479-4701-9456-444B3EFE8FB2}" dt="2026-02-25T18:05:08.382" v="6093" actId="1076"/>
          <ac:picMkLst>
            <pc:docMk/>
            <pc:sldMk cId="4294056478" sldId="2145705350"/>
            <ac:picMk id="4" creationId="{6E25D17A-41BF-44D9-E6D1-95C117071582}"/>
          </ac:picMkLst>
        </pc:picChg>
        <pc:picChg chg="del">
          <ac:chgData name="Andrew Collings" userId="0f84cdc6-c606-46cb-9c21-9a360095f536" providerId="ADAL" clId="{9FA4D38E-9479-4701-9456-444B3EFE8FB2}" dt="2026-02-25T18:04:50.881" v="6091" actId="478"/>
          <ac:picMkLst>
            <pc:docMk/>
            <pc:sldMk cId="4294056478" sldId="2145705350"/>
            <ac:picMk id="5" creationId="{9F5F77BA-3ECC-2465-3B8F-6F694D88482D}"/>
          </ac:picMkLst>
        </pc:picChg>
      </pc:sldChg>
      <pc:sldChg chg="addSp delSp modSp add mod">
        <pc:chgData name="Andrew Collings" userId="0f84cdc6-c606-46cb-9c21-9a360095f536" providerId="ADAL" clId="{9FA4D38E-9479-4701-9456-444B3EFE8FB2}" dt="2026-02-25T18:07:43.237" v="6107" actId="1076"/>
        <pc:sldMkLst>
          <pc:docMk/>
          <pc:sldMk cId="1538460560" sldId="2145705351"/>
        </pc:sldMkLst>
        <pc:picChg chg="del">
          <ac:chgData name="Andrew Collings" userId="0f84cdc6-c606-46cb-9c21-9a360095f536" providerId="ADAL" clId="{9FA4D38E-9479-4701-9456-444B3EFE8FB2}" dt="2026-02-25T18:05:47.984" v="6095" actId="478"/>
          <ac:picMkLst>
            <pc:docMk/>
            <pc:sldMk cId="1538460560" sldId="2145705351"/>
            <ac:picMk id="4" creationId="{A37693F9-E5DE-CD77-CCFC-A491FDEA7B81}"/>
          </ac:picMkLst>
        </pc:picChg>
        <pc:picChg chg="add del mod">
          <ac:chgData name="Andrew Collings" userId="0f84cdc6-c606-46cb-9c21-9a360095f536" providerId="ADAL" clId="{9FA4D38E-9479-4701-9456-444B3EFE8FB2}" dt="2026-02-25T18:07:30.106" v="6105" actId="478"/>
          <ac:picMkLst>
            <pc:docMk/>
            <pc:sldMk cId="1538460560" sldId="2145705351"/>
            <ac:picMk id="5" creationId="{C118BF1A-5B35-DA3C-1BF9-4754115B68E7}"/>
          </ac:picMkLst>
        </pc:picChg>
        <pc:picChg chg="add mod">
          <ac:chgData name="Andrew Collings" userId="0f84cdc6-c606-46cb-9c21-9a360095f536" providerId="ADAL" clId="{9FA4D38E-9479-4701-9456-444B3EFE8FB2}" dt="2026-02-25T18:07:43.237" v="6107" actId="1076"/>
          <ac:picMkLst>
            <pc:docMk/>
            <pc:sldMk cId="1538460560" sldId="2145705351"/>
            <ac:picMk id="8" creationId="{736CC694-5D43-594A-AE81-B8BF4B921E10}"/>
          </ac:picMkLst>
        </pc:picChg>
      </pc:sldChg>
      <pc:sldChg chg="addSp delSp modSp add mod">
        <pc:chgData name="Andrew Collings" userId="0f84cdc6-c606-46cb-9c21-9a360095f536" providerId="ADAL" clId="{9FA4D38E-9479-4701-9456-444B3EFE8FB2}" dt="2026-02-25T18:12:39.807" v="6124" actId="1076"/>
        <pc:sldMkLst>
          <pc:docMk/>
          <pc:sldMk cId="523409689" sldId="2145705352"/>
        </pc:sldMkLst>
        <pc:spChg chg="add mod">
          <ac:chgData name="Andrew Collings" userId="0f84cdc6-c606-46cb-9c21-9a360095f536" providerId="ADAL" clId="{9FA4D38E-9479-4701-9456-444B3EFE8FB2}" dt="2026-02-25T18:12:39.807" v="6124" actId="1076"/>
          <ac:spMkLst>
            <pc:docMk/>
            <pc:sldMk cId="523409689" sldId="2145705352"/>
            <ac:spMk id="11" creationId="{D39865D0-8CA2-2A3C-8763-5828D4607758}"/>
          </ac:spMkLst>
        </pc:spChg>
        <pc:picChg chg="add del">
          <ac:chgData name="Andrew Collings" userId="0f84cdc6-c606-46cb-9c21-9a360095f536" providerId="ADAL" clId="{9FA4D38E-9479-4701-9456-444B3EFE8FB2}" dt="2026-02-25T18:08:08.344" v="6108" actId="478"/>
          <ac:picMkLst>
            <pc:docMk/>
            <pc:sldMk cId="523409689" sldId="2145705352"/>
            <ac:picMk id="4" creationId="{2809776E-AF10-A5C3-890D-442A8D684AAF}"/>
          </ac:picMkLst>
        </pc:picChg>
        <pc:picChg chg="del">
          <ac:chgData name="Andrew Collings" userId="0f84cdc6-c606-46cb-9c21-9a360095f536" providerId="ADAL" clId="{9FA4D38E-9479-4701-9456-444B3EFE8FB2}" dt="2026-02-25T18:07:15.049" v="6103" actId="478"/>
          <ac:picMkLst>
            <pc:docMk/>
            <pc:sldMk cId="523409689" sldId="2145705352"/>
            <ac:picMk id="5" creationId="{9BCF9C09-A572-8F5E-2225-69650A1A6C56}"/>
          </ac:picMkLst>
        </pc:picChg>
        <pc:picChg chg="add del">
          <ac:chgData name="Andrew Collings" userId="0f84cdc6-c606-46cb-9c21-9a360095f536" providerId="ADAL" clId="{9FA4D38E-9479-4701-9456-444B3EFE8FB2}" dt="2026-02-25T18:08:19.147" v="6110" actId="478"/>
          <ac:picMkLst>
            <pc:docMk/>
            <pc:sldMk cId="523409689" sldId="2145705352"/>
            <ac:picMk id="8" creationId="{E13BFFEA-4F17-43B7-A08A-D8DBE8D699F9}"/>
          </ac:picMkLst>
        </pc:picChg>
        <pc:picChg chg="add mod">
          <ac:chgData name="Andrew Collings" userId="0f84cdc6-c606-46cb-9c21-9a360095f536" providerId="ADAL" clId="{9FA4D38E-9479-4701-9456-444B3EFE8FB2}" dt="2026-02-25T18:10:34.022" v="6123" actId="1076"/>
          <ac:picMkLst>
            <pc:docMk/>
            <pc:sldMk cId="523409689" sldId="2145705352"/>
            <ac:picMk id="10" creationId="{4B47A5BA-1A0D-8B85-58D2-F884DFCBEEE5}"/>
          </ac:picMkLst>
        </pc:picChg>
      </pc:sldChg>
      <pc:sldChg chg="add del">
        <pc:chgData name="Andrew Collings" userId="0f84cdc6-c606-46cb-9c21-9a360095f536" providerId="ADAL" clId="{9FA4D38E-9479-4701-9456-444B3EFE8FB2}" dt="2026-02-25T18:12:53.699" v="6125" actId="2696"/>
        <pc:sldMkLst>
          <pc:docMk/>
          <pc:sldMk cId="2785659522" sldId="2145705353"/>
        </pc:sldMkLst>
      </pc:sldChg>
      <pc:sldChg chg="addSp delSp modSp add mod">
        <pc:chgData name="Andrew Collings" userId="0f84cdc6-c606-46cb-9c21-9a360095f536" providerId="ADAL" clId="{9FA4D38E-9479-4701-9456-444B3EFE8FB2}" dt="2026-02-25T18:20:08.999" v="6185" actId="1036"/>
        <pc:sldMkLst>
          <pc:docMk/>
          <pc:sldMk cId="4047797271" sldId="2145705353"/>
        </pc:sldMkLst>
        <pc:spChg chg="mod">
          <ac:chgData name="Andrew Collings" userId="0f84cdc6-c606-46cb-9c21-9a360095f536" providerId="ADAL" clId="{9FA4D38E-9479-4701-9456-444B3EFE8FB2}" dt="2026-02-25T18:13:49.868" v="6152" actId="20577"/>
          <ac:spMkLst>
            <pc:docMk/>
            <pc:sldMk cId="4047797271" sldId="2145705353"/>
            <ac:spMk id="2" creationId="{BE2B3E8A-F566-548D-6B74-D0ADA80DA6FC}"/>
          </ac:spMkLst>
        </pc:spChg>
        <pc:spChg chg="mod">
          <ac:chgData name="Andrew Collings" userId="0f84cdc6-c606-46cb-9c21-9a360095f536" providerId="ADAL" clId="{9FA4D38E-9479-4701-9456-444B3EFE8FB2}" dt="2026-02-25T18:13:32.513" v="6146" actId="20577"/>
          <ac:spMkLst>
            <pc:docMk/>
            <pc:sldMk cId="4047797271" sldId="2145705353"/>
            <ac:spMk id="7" creationId="{D5A46A55-76D6-7251-B6B8-AC917B95057E}"/>
          </ac:spMkLst>
        </pc:spChg>
        <pc:spChg chg="add mod">
          <ac:chgData name="Andrew Collings" userId="0f84cdc6-c606-46cb-9c21-9a360095f536" providerId="ADAL" clId="{9FA4D38E-9479-4701-9456-444B3EFE8FB2}" dt="2026-02-25T18:20:08.999" v="6185" actId="1036"/>
          <ac:spMkLst>
            <pc:docMk/>
            <pc:sldMk cId="4047797271" sldId="2145705353"/>
            <ac:spMk id="8" creationId="{1EC39E4B-4CBD-6192-5B50-AD8BF7FD1DDF}"/>
          </ac:spMkLst>
        </pc:spChg>
        <pc:picChg chg="add mod ord">
          <ac:chgData name="Andrew Collings" userId="0f84cdc6-c606-46cb-9c21-9a360095f536" providerId="ADAL" clId="{9FA4D38E-9479-4701-9456-444B3EFE8FB2}" dt="2026-02-25T18:20:08.999" v="6185" actId="1036"/>
          <ac:picMkLst>
            <pc:docMk/>
            <pc:sldMk cId="4047797271" sldId="2145705353"/>
            <ac:picMk id="5" creationId="{2FAA2D05-6ABD-CCF9-2972-6D6DAE00172C}"/>
          </ac:picMkLst>
        </pc:picChg>
        <pc:picChg chg="del">
          <ac:chgData name="Andrew Collings" userId="0f84cdc6-c606-46cb-9c21-9a360095f536" providerId="ADAL" clId="{9FA4D38E-9479-4701-9456-444B3EFE8FB2}" dt="2026-02-25T18:13:34.697" v="6147" actId="478"/>
          <ac:picMkLst>
            <pc:docMk/>
            <pc:sldMk cId="4047797271" sldId="2145705353"/>
            <ac:picMk id="6" creationId="{ACF6FC21-47DF-E3A6-D169-E58136AEB9E3}"/>
          </ac:picMkLst>
        </pc:picChg>
      </pc:sldChg>
      <pc:sldChg chg="modSp add mod ord">
        <pc:chgData name="Andrew Collings" userId="0f84cdc6-c606-46cb-9c21-9a360095f536" providerId="ADAL" clId="{9FA4D38E-9479-4701-9456-444B3EFE8FB2}" dt="2026-02-25T18:25:59.136" v="6219" actId="20577"/>
        <pc:sldMkLst>
          <pc:docMk/>
          <pc:sldMk cId="3209967993" sldId="2145705354"/>
        </pc:sldMkLst>
        <pc:spChg chg="mod">
          <ac:chgData name="Andrew Collings" userId="0f84cdc6-c606-46cb-9c21-9a360095f536" providerId="ADAL" clId="{9FA4D38E-9479-4701-9456-444B3EFE8FB2}" dt="2026-02-25T18:25:59.136" v="6219" actId="20577"/>
          <ac:spMkLst>
            <pc:docMk/>
            <pc:sldMk cId="3209967993" sldId="2145705354"/>
            <ac:spMk id="2" creationId="{D8550ABD-4D2E-3260-AFF0-FDFFF90685F3}"/>
          </ac:spMkLst>
        </pc:spChg>
        <pc:spChg chg="mod">
          <ac:chgData name="Andrew Collings" userId="0f84cdc6-c606-46cb-9c21-9a360095f536" providerId="ADAL" clId="{9FA4D38E-9479-4701-9456-444B3EFE8FB2}" dt="2026-02-25T18:20:54.825" v="6195" actId="255"/>
          <ac:spMkLst>
            <pc:docMk/>
            <pc:sldMk cId="3209967993" sldId="2145705354"/>
            <ac:spMk id="7" creationId="{D08B64A2-66F0-52DA-78C6-4D63987FC172}"/>
          </ac:spMkLst>
        </pc:spChg>
      </pc:sldChg>
      <pc:sldChg chg="modSp add mod">
        <pc:chgData name="Andrew Collings" userId="0f84cdc6-c606-46cb-9c21-9a360095f536" providerId="ADAL" clId="{9FA4D38E-9479-4701-9456-444B3EFE8FB2}" dt="2026-02-25T18:27:00.288" v="6236" actId="108"/>
        <pc:sldMkLst>
          <pc:docMk/>
          <pc:sldMk cId="1393051113" sldId="2145705355"/>
        </pc:sldMkLst>
        <pc:spChg chg="mod">
          <ac:chgData name="Andrew Collings" userId="0f84cdc6-c606-46cb-9c21-9a360095f536" providerId="ADAL" clId="{9FA4D38E-9479-4701-9456-444B3EFE8FB2}" dt="2026-02-25T18:27:00.288" v="6236" actId="108"/>
          <ac:spMkLst>
            <pc:docMk/>
            <pc:sldMk cId="1393051113" sldId="2145705355"/>
            <ac:spMk id="2" creationId="{B93C2F3E-E67C-5B51-8F8A-0A695FB5A542}"/>
          </ac:spMkLst>
        </pc:spChg>
        <pc:spChg chg="mod">
          <ac:chgData name="Andrew Collings" userId="0f84cdc6-c606-46cb-9c21-9a360095f536" providerId="ADAL" clId="{9FA4D38E-9479-4701-9456-444B3EFE8FB2}" dt="2026-02-25T18:26:09.682" v="6221"/>
          <ac:spMkLst>
            <pc:docMk/>
            <pc:sldMk cId="1393051113" sldId="2145705355"/>
            <ac:spMk id="7" creationId="{18616932-92F9-364B-76AB-FEA9FD4EF7D6}"/>
          </ac:spMkLst>
        </pc:spChg>
      </pc:sldChg>
      <pc:sldChg chg="modSp add del mod">
        <pc:chgData name="Andrew Collings" userId="0f84cdc6-c606-46cb-9c21-9a360095f536" providerId="ADAL" clId="{9FA4D38E-9479-4701-9456-444B3EFE8FB2}" dt="2026-02-25T18:41:21.464" v="6582" actId="2696"/>
        <pc:sldMkLst>
          <pc:docMk/>
          <pc:sldMk cId="2161432112" sldId="2145705356"/>
        </pc:sldMkLst>
        <pc:spChg chg="mod">
          <ac:chgData name="Andrew Collings" userId="0f84cdc6-c606-46cb-9c21-9a360095f536" providerId="ADAL" clId="{9FA4D38E-9479-4701-9456-444B3EFE8FB2}" dt="2026-02-25T18:29:41.892" v="6242" actId="255"/>
          <ac:spMkLst>
            <pc:docMk/>
            <pc:sldMk cId="2161432112" sldId="2145705356"/>
            <ac:spMk id="2" creationId="{383DA093-237F-471B-3CA7-BC00D9139641}"/>
          </ac:spMkLst>
        </pc:spChg>
        <pc:spChg chg="mod">
          <ac:chgData name="Andrew Collings" userId="0f84cdc6-c606-46cb-9c21-9a360095f536" providerId="ADAL" clId="{9FA4D38E-9479-4701-9456-444B3EFE8FB2}" dt="2026-02-25T18:29:14.275" v="6238"/>
          <ac:spMkLst>
            <pc:docMk/>
            <pc:sldMk cId="2161432112" sldId="2145705356"/>
            <ac:spMk id="7" creationId="{F629E9D1-AB4C-1342-1385-C01334D3DA3A}"/>
          </ac:spMkLst>
        </pc:spChg>
      </pc:sldChg>
      <pc:sldChg chg="modSp add mod">
        <pc:chgData name="Andrew Collings" userId="0f84cdc6-c606-46cb-9c21-9a360095f536" providerId="ADAL" clId="{9FA4D38E-9479-4701-9456-444B3EFE8FB2}" dt="2026-02-25T18:31:40.963" v="6247" actId="20577"/>
        <pc:sldMkLst>
          <pc:docMk/>
          <pc:sldMk cId="16259407" sldId="2145705357"/>
        </pc:sldMkLst>
        <pc:spChg chg="mod">
          <ac:chgData name="Andrew Collings" userId="0f84cdc6-c606-46cb-9c21-9a360095f536" providerId="ADAL" clId="{9FA4D38E-9479-4701-9456-444B3EFE8FB2}" dt="2026-02-25T18:31:40.963" v="6247" actId="20577"/>
          <ac:spMkLst>
            <pc:docMk/>
            <pc:sldMk cId="16259407" sldId="2145705357"/>
            <ac:spMk id="2" creationId="{C272CE37-04FB-CC37-CB20-8204CE9743D1}"/>
          </ac:spMkLst>
        </pc:spChg>
      </pc:sldChg>
      <pc:sldChg chg="modSp add mod">
        <pc:chgData name="Andrew Collings" userId="0f84cdc6-c606-46cb-9c21-9a360095f536" providerId="ADAL" clId="{9FA4D38E-9479-4701-9456-444B3EFE8FB2}" dt="2026-02-25T18:32:30.787" v="6253" actId="255"/>
        <pc:sldMkLst>
          <pc:docMk/>
          <pc:sldMk cId="1539731956" sldId="2145705358"/>
        </pc:sldMkLst>
        <pc:spChg chg="mod">
          <ac:chgData name="Andrew Collings" userId="0f84cdc6-c606-46cb-9c21-9a360095f536" providerId="ADAL" clId="{9FA4D38E-9479-4701-9456-444B3EFE8FB2}" dt="2026-02-25T18:32:30.787" v="6253" actId="255"/>
          <ac:spMkLst>
            <pc:docMk/>
            <pc:sldMk cId="1539731956" sldId="2145705358"/>
            <ac:spMk id="2" creationId="{E79AFD57-4D2A-4D64-6853-24B563089446}"/>
          </ac:spMkLst>
        </pc:spChg>
        <pc:spChg chg="mod">
          <ac:chgData name="Andrew Collings" userId="0f84cdc6-c606-46cb-9c21-9a360095f536" providerId="ADAL" clId="{9FA4D38E-9479-4701-9456-444B3EFE8FB2}" dt="2026-02-25T18:31:50.916" v="6249"/>
          <ac:spMkLst>
            <pc:docMk/>
            <pc:sldMk cId="1539731956" sldId="2145705358"/>
            <ac:spMk id="7" creationId="{23B82E58-58D5-012F-621E-EB8FC5BEF527}"/>
          </ac:spMkLst>
        </pc:spChg>
      </pc:sldChg>
      <pc:sldChg chg="modSp add mod">
        <pc:chgData name="Andrew Collings" userId="0f84cdc6-c606-46cb-9c21-9a360095f536" providerId="ADAL" clId="{9FA4D38E-9479-4701-9456-444B3EFE8FB2}" dt="2026-02-25T18:33:59.802" v="6345" actId="20577"/>
        <pc:sldMkLst>
          <pc:docMk/>
          <pc:sldMk cId="3004849325" sldId="2145705359"/>
        </pc:sldMkLst>
        <pc:spChg chg="mod">
          <ac:chgData name="Andrew Collings" userId="0f84cdc6-c606-46cb-9c21-9a360095f536" providerId="ADAL" clId="{9FA4D38E-9479-4701-9456-444B3EFE8FB2}" dt="2026-02-25T18:33:59.802" v="6345" actId="20577"/>
          <ac:spMkLst>
            <pc:docMk/>
            <pc:sldMk cId="3004849325" sldId="2145705359"/>
            <ac:spMk id="2" creationId="{09032B92-4B01-132A-AEE4-F7B2DCB776FF}"/>
          </ac:spMkLst>
        </pc:spChg>
      </pc:sldChg>
      <pc:sldChg chg="modSp add mod ord">
        <pc:chgData name="Andrew Collings" userId="0f84cdc6-c606-46cb-9c21-9a360095f536" providerId="ADAL" clId="{9FA4D38E-9479-4701-9456-444B3EFE8FB2}" dt="2026-02-25T18:40:19.746" v="6581" actId="20577"/>
        <pc:sldMkLst>
          <pc:docMk/>
          <pc:sldMk cId="3032793096" sldId="2145705360"/>
        </pc:sldMkLst>
        <pc:spChg chg="mod">
          <ac:chgData name="Andrew Collings" userId="0f84cdc6-c606-46cb-9c21-9a360095f536" providerId="ADAL" clId="{9FA4D38E-9479-4701-9456-444B3EFE8FB2}" dt="2026-02-25T18:40:19.746" v="6581" actId="20577"/>
          <ac:spMkLst>
            <pc:docMk/>
            <pc:sldMk cId="3032793096" sldId="2145705360"/>
            <ac:spMk id="2" creationId="{EF3471D0-15AB-7216-8A7A-72C9EF9DE395}"/>
          </ac:spMkLst>
        </pc:spChg>
        <pc:spChg chg="mod">
          <ac:chgData name="Andrew Collings" userId="0f84cdc6-c606-46cb-9c21-9a360095f536" providerId="ADAL" clId="{9FA4D38E-9479-4701-9456-444B3EFE8FB2}" dt="2026-02-25T18:36:54.449" v="6365" actId="20577"/>
          <ac:spMkLst>
            <pc:docMk/>
            <pc:sldMk cId="3032793096" sldId="2145705360"/>
            <ac:spMk id="7" creationId="{BE993F33-8BB5-E051-47CF-D06755AF6EE7}"/>
          </ac:spMkLst>
        </pc:spChg>
      </pc:sldChg>
      <pc:sldChg chg="add">
        <pc:chgData name="Andrew Collings" userId="0f84cdc6-c606-46cb-9c21-9a360095f536" providerId="ADAL" clId="{9FA4D38E-9479-4701-9456-444B3EFE8FB2}" dt="2026-02-25T18:37:04.169" v="6366"/>
        <pc:sldMkLst>
          <pc:docMk/>
          <pc:sldMk cId="2462957936" sldId="214570536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2/25/2026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2/25/2026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961E-37A6-E398-EC95-80E83C7DB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69FC5-71CE-FCAE-FEF3-42790EF0F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D054E-6744-C25F-43F0-2BACAB836D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0C6CCD-7F0A-C6E7-83D4-4CF7F74BC0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7964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0129-50DB-DD51-6B99-382B63422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0F4AD-7C10-1428-2CDD-BA113C06B7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C85F71-D2AB-D0D3-05F2-948EA2E719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A79313-EBDD-A926-3BDA-CA4A968A61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4613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89658-9EAE-9B6B-7977-B49318C56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432BE-2472-6EC0-1115-6EF8EC17B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9B5A9-7D55-F307-B3C8-8E602CEC95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A938D4-AC40-886C-845E-7713602289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5842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1C94D-9810-087A-4097-85CFD9AB2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4A765-E70C-0EB1-7DC9-ADDE4BA5C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67515-000D-2654-F975-F00185B72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61DE1F-C396-D992-2B3E-65BA0D6628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3558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09171-78FD-5F45-BDA9-7284CC0AC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22DF0-3AA7-9673-BA25-FDB7E53CAB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B80DE5-5561-2F0C-689E-C13B242C72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264EAA-1D09-AA6A-8A4B-0B9C7FC226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7644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A333B-E2D2-E265-1C58-7F7C83B0C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E4497-C0C8-6B85-38E8-9A83D832FE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4FA7C-A1C0-B667-885D-8CCDEE25C3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DDF64D-4DB9-E24C-19CF-3B9730B42E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9982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03152-5BD3-FEE4-09C5-2883033B9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BA4D2-B095-98C1-EE24-AA3A4598A0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7EB6C-DE7A-74CD-F0A7-6FEA499E6D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5C74F1-11B0-3DF9-C3EE-67B7E467E5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897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96197-722A-ACE4-D71A-31611FDDA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3B8CE-6F8E-5F5C-DE8B-7867512AF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8D9A9-11FF-9DD7-B22F-449EB49EC9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E6FEA4-A4CC-AC4A-2EF1-B6ADF93F17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961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7E5C8-04CB-E96D-C747-E09284FA9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BD663-0D92-7AA1-49E4-50D7341A5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FCE21-9397-4912-7FAD-5757ED695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AEA465-4A87-A763-73E0-FBF708183A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595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1AA58-35DD-263F-3816-63BB7F700E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7876C-2584-99FD-891E-921654BF7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4EC38-0B2C-2B2C-6DAE-42F3D62CE4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784A60-8F67-E693-733A-37DA46E3F7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6878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4A2ED-72F5-4DBD-AA6E-F3BA7589D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EA892-4979-30DF-A703-316AEE79C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59CC6-C527-AACF-3E0C-54FE820154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30D871-182B-DC46-5738-F2E16AACBB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220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3B975-5025-0D2A-EB0F-9A97CDB1E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EF437-5F46-763D-BDD9-D207E40EE8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641BB-E273-0F30-2DCF-9FD1C98C7F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426B0F-02C6-7E71-891E-61A1195C4B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5596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33C9-CB97-F1AB-1AFB-DBE278B79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88F37-C9CE-7BD6-2979-23BAB35FE7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80A5F-0616-4AE1-1302-8953175D50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5E5D6DB-A9D9-0135-DB2D-DA869BAE7B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252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EB476-C699-E868-7BEF-A25456467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3523B-C675-588D-37EE-A23EA666A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97C29F-F2F2-30EC-F58D-8E0C1C3A1F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C14629-A4FD-53D4-9CBA-D7B991E0C4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1676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a:solidFill>
                  <a:srgbClr val="11635B"/>
                </a:solidFill>
              </a:rPr>
              <a:t>February 25, 2026</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a:t>PRESENTATION and VOTE: MIPA FY 2025 Audit</a:t>
            </a:r>
          </a:p>
          <a:p>
            <a:pPr marL="342900" indent="-342900">
              <a:lnSpc>
                <a:spcPct val="107000"/>
              </a:lnSpc>
              <a:spcBef>
                <a:spcPts val="0"/>
              </a:spcBef>
              <a:spcAft>
                <a:spcPts val="400"/>
              </a:spcAft>
              <a:buFont typeface="+mj-lt"/>
              <a:buAutoNum type="arabicPeriod"/>
              <a:tabLst>
                <a:tab pos="228600" algn="l"/>
                <a:tab pos="5943600" algn="r"/>
              </a:tabLst>
            </a:pPr>
            <a:r>
              <a:rPr lang="en-US" sz="1300" b="1">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FY 2026 Budget Amendment #2</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MIPA Organizational Chart</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Current WIOA Title I Youth and Young Adult Contract and FY 2027 RFP</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Lobbyist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MIPA COG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MIPA 501(c)3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FY 2026 Audit RFP</a:t>
            </a:r>
          </a:p>
          <a:p>
            <a:pPr marL="34290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Next Meeting Date – March 16</a:t>
            </a:r>
            <a:r>
              <a:rPr lang="en-US" sz="1300" b="1" baseline="30000">
                <a:cs typeface="Times New Roman" panose="02020603050405020304" pitchFamily="18" charset="0"/>
              </a:rPr>
              <a:t>th</a:t>
            </a:r>
            <a:r>
              <a:rPr lang="en-US" sz="13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a:t>February 25, 2026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MIPA FY 2025 Audit</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92400" cy="1335366"/>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a:solidFill>
                  <a:prstClr val="black"/>
                </a:solidFill>
                <a:latin typeface="Calibri" panose="020F0502020204030204"/>
                <a:cs typeface="Times New Roman" panose="02020603050405020304" pitchFamily="18" charset="0"/>
              </a:rPr>
              <a:t>Denman will discuss MIPA’s FY 2025 Audit</a:t>
            </a:r>
            <a:endParaRPr lang="en-US" sz="2000">
              <a:solidFill>
                <a:prstClr val="black"/>
              </a:solidFill>
              <a:latin typeface="Calibri" panose="020F0502020204030204"/>
            </a:endParaRPr>
          </a:p>
          <a:p>
            <a:pPr marL="339725" indent="-339725">
              <a:lnSpc>
                <a:spcPct val="107000"/>
              </a:lnSpc>
              <a:spcAft>
                <a:spcPts val="800"/>
              </a:spcAft>
              <a:buFont typeface="Arial" panose="020B0604020202020204" pitchFamily="34" charset="0"/>
              <a:buChar char="•"/>
              <a:defRPr/>
            </a:pPr>
            <a:endParaRPr lang="en-US" sz="2000">
              <a:solidFill>
                <a:prstClr val="black"/>
              </a:solidFill>
              <a:latin typeface="Calibri" panose="020F0502020204030204"/>
            </a:endParaRPr>
          </a:p>
          <a:p>
            <a:pPr marL="800100" lvl="1" indent="-342900">
              <a:lnSpc>
                <a:spcPct val="107000"/>
              </a:lnSpc>
              <a:spcAft>
                <a:spcPts val="800"/>
              </a:spcAft>
              <a:buFont typeface="Arial" panose="020B0604020202020204" pitchFamily="34" charset="0"/>
              <a:buChar char="•"/>
              <a:defRPr/>
            </a:pPr>
            <a:endParaRPr lang="en-US" sz="220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AB1C8-C31C-DADB-FBA2-22DFC5521A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6640B46-9E85-6033-6A9C-C7DD35C56B56}"/>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DB28E50E-CA6C-0F9C-07D0-714B216C63DA}"/>
              </a:ext>
            </a:extLst>
          </p:cNvPr>
          <p:cNvSpPr txBox="1"/>
          <p:nvPr/>
        </p:nvSpPr>
        <p:spPr>
          <a:xfrm>
            <a:off x="152400" y="860246"/>
            <a:ext cx="8192400" cy="306301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a:rPr>
              <a:t>January Statement of Financial Position</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a:rPr>
              <a:t>January Statement of Activity</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a:rPr>
              <a:t>A/R Aging Report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a:rPr>
              <a:t>Budget vs Actual</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a:solidFill>
                  <a:prstClr val="black"/>
                </a:solidFill>
                <a:latin typeface="Calibri" panose="020F0502020204030204"/>
              </a:rPr>
              <a:t>January Transactional Detail</a:t>
            </a:r>
          </a:p>
          <a:p>
            <a:pPr marL="800100" lvl="1" indent="-342900">
              <a:lnSpc>
                <a:spcPct val="107000"/>
              </a:lnSpc>
              <a:spcAft>
                <a:spcPts val="800"/>
              </a:spcAft>
              <a:buFont typeface="Arial" panose="020B0604020202020204" pitchFamily="34" charset="0"/>
              <a:buChar char="•"/>
              <a:defRPr/>
            </a:pPr>
            <a:endParaRPr lang="en-US" sz="220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F53A9E83-8302-24EB-6763-B770CB390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474776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2738284344"/>
              </p:ext>
            </p:extLst>
          </p:nvPr>
        </p:nvGraphicFramePr>
        <p:xfrm>
          <a:off x="1524000" y="2310857"/>
          <a:ext cx="6096000" cy="185420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Contracts - Revenue</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kern="1200">
                          <a:solidFill>
                            <a:schemeClr val="dk1"/>
                          </a:solidFill>
                          <a:latin typeface="+mn-lt"/>
                          <a:ea typeface="+mn-ea"/>
                          <a:cs typeface="+mn-cs"/>
                        </a:rPr>
                        <a:t>IEDA Clean Cities Grant</a:t>
                      </a:r>
                    </a:p>
                  </a:txBody>
                  <a:tcPr>
                    <a:solidFill>
                      <a:srgbClr val="CAE8DE"/>
                    </a:solidFill>
                  </a:tcPr>
                </a:tc>
                <a:tc>
                  <a:txBody>
                    <a:bodyPr/>
                    <a:lstStyle/>
                    <a:p>
                      <a:pPr algn="ctr"/>
                      <a:r>
                        <a:rPr lang="en-US" sz="1700" b="1" kern="1200">
                          <a:solidFill>
                            <a:schemeClr val="dk1"/>
                          </a:solidFill>
                          <a:latin typeface="+mn-lt"/>
                          <a:ea typeface="+mn-ea"/>
                          <a:cs typeface="+mn-cs"/>
                        </a:rPr>
                        <a:t>$142,624.20 – One Time</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kern="1200">
                          <a:solidFill>
                            <a:schemeClr val="dk1"/>
                          </a:solidFill>
                          <a:latin typeface="+mn-lt"/>
                          <a:ea typeface="+mn-ea"/>
                          <a:cs typeface="+mn-cs"/>
                        </a:rPr>
                        <a:t>DOE Clean Cities Grant</a:t>
                      </a:r>
                    </a:p>
                  </a:txBody>
                  <a:tcPr>
                    <a:solidFill>
                      <a:srgbClr val="CAE8DE"/>
                    </a:solidFill>
                  </a:tcPr>
                </a:tc>
                <a:tc>
                  <a:txBody>
                    <a:bodyPr/>
                    <a:lstStyle/>
                    <a:p>
                      <a:pPr algn="ctr"/>
                      <a:r>
                        <a:rPr lang="en-US" sz="1700" b="1" kern="1200">
                          <a:solidFill>
                            <a:schemeClr val="dk1"/>
                          </a:solidFill>
                          <a:latin typeface="+mn-lt"/>
                          <a:ea typeface="+mn-ea"/>
                          <a:cs typeface="+mn-cs"/>
                        </a:rPr>
                        <a:t>$215,000 – Annual Award</a:t>
                      </a:r>
                    </a:p>
                  </a:txBody>
                  <a:tcPr anchor="ctr">
                    <a:solidFill>
                      <a:srgbClr val="CAE8DE"/>
                    </a:solidFill>
                  </a:tcPr>
                </a:tc>
                <a:extLst>
                  <a:ext uri="{0D108BD9-81ED-4DB2-BD59-A6C34878D82A}">
                    <a16:rowId xmlns:a16="http://schemas.microsoft.com/office/drawing/2014/main" val="91391903"/>
                  </a:ext>
                </a:extLst>
              </a:tr>
              <a:tr h="370840">
                <a:tc>
                  <a:txBody>
                    <a:bodyPr/>
                    <a:lstStyle/>
                    <a:p>
                      <a:r>
                        <a:rPr lang="en-US" sz="1700" kern="1200">
                          <a:solidFill>
                            <a:schemeClr val="dk1"/>
                          </a:solidFill>
                          <a:latin typeface="+mn-lt"/>
                          <a:ea typeface="+mn-ea"/>
                          <a:cs typeface="+mn-cs"/>
                        </a:rPr>
                        <a:t>Slater OOR</a:t>
                      </a:r>
                    </a:p>
                  </a:txBody>
                  <a:tcPr>
                    <a:solidFill>
                      <a:srgbClr val="CAE8DE"/>
                    </a:solidFill>
                  </a:tcPr>
                </a:tc>
                <a:tc>
                  <a:txBody>
                    <a:bodyPr/>
                    <a:lstStyle/>
                    <a:p>
                      <a:pPr algn="ctr"/>
                      <a:r>
                        <a:rPr lang="en-US" sz="1700" b="1" kern="1200">
                          <a:solidFill>
                            <a:schemeClr val="dk1"/>
                          </a:solidFill>
                          <a:latin typeface="+mn-lt"/>
                          <a:ea typeface="+mn-ea"/>
                          <a:cs typeface="+mn-cs"/>
                        </a:rPr>
                        <a:t>$9,000 (Approximant)</a:t>
                      </a:r>
                    </a:p>
                  </a:txBody>
                  <a:tcPr anchor="ctr">
                    <a:solidFill>
                      <a:srgbClr val="CAE8DE"/>
                    </a:solidFill>
                  </a:tcPr>
                </a:tc>
                <a:extLst>
                  <a:ext uri="{0D108BD9-81ED-4DB2-BD59-A6C34878D82A}">
                    <a16:rowId xmlns:a16="http://schemas.microsoft.com/office/drawing/2014/main" val="1778147168"/>
                  </a:ext>
                </a:extLst>
              </a:tr>
              <a:tr h="370840">
                <a:tc>
                  <a:txBody>
                    <a:bodyPr/>
                    <a:lstStyle/>
                    <a:p>
                      <a:r>
                        <a:rPr lang="en-US" sz="1700" kern="1200">
                          <a:solidFill>
                            <a:schemeClr val="dk1"/>
                          </a:solidFill>
                          <a:latin typeface="+mn-lt"/>
                          <a:ea typeface="+mn-ea"/>
                          <a:cs typeface="+mn-cs"/>
                        </a:rPr>
                        <a:t>Slater LMI Survey</a:t>
                      </a:r>
                    </a:p>
                  </a:txBody>
                  <a:tcPr>
                    <a:solidFill>
                      <a:srgbClr val="CAE8DE"/>
                    </a:solidFill>
                  </a:tcPr>
                </a:tc>
                <a:tc>
                  <a:txBody>
                    <a:bodyPr/>
                    <a:lstStyle/>
                    <a:p>
                      <a:pPr algn="ctr"/>
                      <a:r>
                        <a:rPr lang="en-US" sz="1700" b="1" kern="1200">
                          <a:solidFill>
                            <a:schemeClr val="dk1"/>
                          </a:solidFill>
                          <a:latin typeface="+mn-lt"/>
                          <a:ea typeface="+mn-ea"/>
                          <a:cs typeface="+mn-cs"/>
                        </a:rPr>
                        <a:t>$200</a:t>
                      </a:r>
                    </a:p>
                  </a:txBody>
                  <a:tcPr anchor="ctr">
                    <a:solidFill>
                      <a:srgbClr val="CAE8DE"/>
                    </a:solidFill>
                  </a:tcPr>
                </a:tc>
                <a:extLst>
                  <a:ext uri="{0D108BD9-81ED-4DB2-BD59-A6C34878D82A}">
                    <a16:rowId xmlns:a16="http://schemas.microsoft.com/office/drawing/2014/main" val="528726196"/>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1957969794"/>
              </p:ext>
            </p:extLst>
          </p:nvPr>
        </p:nvGraphicFramePr>
        <p:xfrm>
          <a:off x="1524000" y="1072876"/>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a:t>None</a:t>
                      </a:r>
                    </a:p>
                  </a:txBody>
                  <a:tcPr>
                    <a:solidFill>
                      <a:srgbClr val="CAE8DE"/>
                    </a:solidFill>
                  </a:tcPr>
                </a:tc>
                <a:tc>
                  <a:txBody>
                    <a:bodyPr/>
                    <a:lstStyle/>
                    <a:p>
                      <a:pPr algn="ctr"/>
                      <a:endParaRPr lang="en-US" sz="1700" b="1"/>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5B86A-69D0-475F-4BCD-FCA0E0EDA13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E687EA2-252A-7E43-0B59-E27AB6BD1D03}"/>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FY 2026 Budget Amendment #2</a:t>
            </a:r>
          </a:p>
        </p:txBody>
      </p:sp>
      <p:pic>
        <p:nvPicPr>
          <p:cNvPr id="3" name="Picture 2" descr="A green and white logo&#10;&#10;Description automatically generated">
            <a:extLst>
              <a:ext uri="{FF2B5EF4-FFF2-40B4-BE49-F238E27FC236}">
                <a16:creationId xmlns:a16="http://schemas.microsoft.com/office/drawing/2014/main" id="{210C7F83-1862-F1DA-5D95-5DE24E98CA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0D1AE950-615A-442F-E7B6-D294C1F5BA18}"/>
              </a:ext>
            </a:extLst>
          </p:cNvPr>
          <p:cNvSpPr txBox="1"/>
          <p:nvPr/>
        </p:nvSpPr>
        <p:spPr>
          <a:xfrm>
            <a:off x="152400" y="860246"/>
            <a:ext cx="8192400" cy="968278"/>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a:t>With the additional contracts that have been signed by MIPA and the need to hire an additional staff person, a budget amendment is needed to update the expected costs and revenues for FY 2026</a:t>
            </a:r>
            <a:endParaRPr lang="en-US" sz="2100">
              <a:solidFill>
                <a:prstClr val="black"/>
              </a:solidFill>
              <a:latin typeface="Calibri" panose="020F0502020204030204"/>
            </a:endParaRPr>
          </a:p>
        </p:txBody>
      </p:sp>
      <p:pic>
        <p:nvPicPr>
          <p:cNvPr id="11" name="Picture 10">
            <a:extLst>
              <a:ext uri="{FF2B5EF4-FFF2-40B4-BE49-F238E27FC236}">
                <a16:creationId xmlns:a16="http://schemas.microsoft.com/office/drawing/2014/main" id="{0B9FFFFE-66AA-E677-5B77-C412A47CACC7}"/>
              </a:ext>
            </a:extLst>
          </p:cNvPr>
          <p:cNvPicPr>
            <a:picLocks noChangeAspect="1"/>
          </p:cNvPicPr>
          <p:nvPr/>
        </p:nvPicPr>
        <p:blipFill>
          <a:blip r:embed="rId4"/>
          <a:stretch>
            <a:fillRect/>
          </a:stretch>
        </p:blipFill>
        <p:spPr>
          <a:xfrm>
            <a:off x="719383" y="2111251"/>
            <a:ext cx="7544853" cy="2172003"/>
          </a:xfrm>
          <a:prstGeom prst="rect">
            <a:avLst/>
          </a:prstGeom>
        </p:spPr>
      </p:pic>
    </p:spTree>
    <p:extLst>
      <p:ext uri="{BB962C8B-B14F-4D97-AF65-F5344CB8AC3E}">
        <p14:creationId xmlns:p14="http://schemas.microsoft.com/office/powerpoint/2010/main" val="1826248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34B07-838E-4AC9-00B0-23C64087469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1D1EE6F-D4E4-8E4C-4E9D-8934AA9A383B}"/>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FY 2026 Budget Amendment #2</a:t>
            </a:r>
          </a:p>
        </p:txBody>
      </p:sp>
      <p:pic>
        <p:nvPicPr>
          <p:cNvPr id="3" name="Picture 2" descr="A green and white logo&#10;&#10;Description automatically generated">
            <a:extLst>
              <a:ext uri="{FF2B5EF4-FFF2-40B4-BE49-F238E27FC236}">
                <a16:creationId xmlns:a16="http://schemas.microsoft.com/office/drawing/2014/main" id="{E53BB05A-6E72-6C2F-87F8-08E9D7B28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a:extLst>
              <a:ext uri="{FF2B5EF4-FFF2-40B4-BE49-F238E27FC236}">
                <a16:creationId xmlns:a16="http://schemas.microsoft.com/office/drawing/2014/main" id="{575FAF9F-E012-094C-DB7B-79C65F48F809}"/>
              </a:ext>
            </a:extLst>
          </p:cNvPr>
          <p:cNvPicPr>
            <a:picLocks noChangeAspect="1"/>
          </p:cNvPicPr>
          <p:nvPr/>
        </p:nvPicPr>
        <p:blipFill>
          <a:blip r:embed="rId4"/>
          <a:stretch>
            <a:fillRect/>
          </a:stretch>
        </p:blipFill>
        <p:spPr>
          <a:xfrm>
            <a:off x="642389" y="860246"/>
            <a:ext cx="7859222" cy="3848637"/>
          </a:xfrm>
          <a:prstGeom prst="rect">
            <a:avLst/>
          </a:prstGeom>
        </p:spPr>
      </p:pic>
    </p:spTree>
    <p:extLst>
      <p:ext uri="{BB962C8B-B14F-4D97-AF65-F5344CB8AC3E}">
        <p14:creationId xmlns:p14="http://schemas.microsoft.com/office/powerpoint/2010/main" val="1389863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CCD84-E95F-B559-740F-E02D5F1D282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044B178-9ABA-6D95-C8FF-634281081984}"/>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FY 2026 Budget Amendment #2</a:t>
            </a:r>
          </a:p>
        </p:txBody>
      </p:sp>
      <p:pic>
        <p:nvPicPr>
          <p:cNvPr id="3" name="Picture 2" descr="A green and white logo&#10;&#10;Description automatically generated">
            <a:extLst>
              <a:ext uri="{FF2B5EF4-FFF2-40B4-BE49-F238E27FC236}">
                <a16:creationId xmlns:a16="http://schemas.microsoft.com/office/drawing/2014/main" id="{27E93A82-CFE6-04BC-0249-CBFF56BBFD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6E25D17A-41BF-44D9-E6D1-95C117071582}"/>
              </a:ext>
            </a:extLst>
          </p:cNvPr>
          <p:cNvPicPr>
            <a:picLocks noChangeAspect="1"/>
          </p:cNvPicPr>
          <p:nvPr/>
        </p:nvPicPr>
        <p:blipFill>
          <a:blip r:embed="rId4"/>
          <a:stretch>
            <a:fillRect/>
          </a:stretch>
        </p:blipFill>
        <p:spPr>
          <a:xfrm>
            <a:off x="452646" y="797078"/>
            <a:ext cx="7811590" cy="4067743"/>
          </a:xfrm>
          <a:prstGeom prst="rect">
            <a:avLst/>
          </a:prstGeom>
        </p:spPr>
      </p:pic>
    </p:spTree>
    <p:extLst>
      <p:ext uri="{BB962C8B-B14F-4D97-AF65-F5344CB8AC3E}">
        <p14:creationId xmlns:p14="http://schemas.microsoft.com/office/powerpoint/2010/main" val="4294056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2384A-C93E-50CF-7235-50CD63A94A9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4231862-1AD1-D46C-741A-F25F874C4FCC}"/>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FY 2026 Budget Amendment #2</a:t>
            </a:r>
          </a:p>
        </p:txBody>
      </p:sp>
      <p:pic>
        <p:nvPicPr>
          <p:cNvPr id="3" name="Picture 2" descr="A green and white logo&#10;&#10;Description automatically generated">
            <a:extLst>
              <a:ext uri="{FF2B5EF4-FFF2-40B4-BE49-F238E27FC236}">
                <a16:creationId xmlns:a16="http://schemas.microsoft.com/office/drawing/2014/main" id="{41C2BB4C-3EB2-58B2-8E91-1DE6C80542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8" name="Picture 7">
            <a:extLst>
              <a:ext uri="{FF2B5EF4-FFF2-40B4-BE49-F238E27FC236}">
                <a16:creationId xmlns:a16="http://schemas.microsoft.com/office/drawing/2014/main" id="{736CC694-5D43-594A-AE81-B8BF4B921E10}"/>
              </a:ext>
            </a:extLst>
          </p:cNvPr>
          <p:cNvPicPr>
            <a:picLocks noChangeAspect="1"/>
          </p:cNvPicPr>
          <p:nvPr/>
        </p:nvPicPr>
        <p:blipFill>
          <a:blip r:embed="rId4"/>
          <a:stretch>
            <a:fillRect/>
          </a:stretch>
        </p:blipFill>
        <p:spPr>
          <a:xfrm>
            <a:off x="575705" y="1066142"/>
            <a:ext cx="7992590" cy="3515216"/>
          </a:xfrm>
          <a:prstGeom prst="rect">
            <a:avLst/>
          </a:prstGeom>
        </p:spPr>
      </p:pic>
    </p:spTree>
    <p:extLst>
      <p:ext uri="{BB962C8B-B14F-4D97-AF65-F5344CB8AC3E}">
        <p14:creationId xmlns:p14="http://schemas.microsoft.com/office/powerpoint/2010/main" val="1538460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3F783-CB1B-4BAF-3637-94C28B1BB91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B38FA09-E4FF-9702-D7F6-3916BEEE6BDC}"/>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FY 2026 Budget Amendment #2</a:t>
            </a:r>
          </a:p>
        </p:txBody>
      </p:sp>
      <p:pic>
        <p:nvPicPr>
          <p:cNvPr id="3" name="Picture 2" descr="A green and white logo&#10;&#10;Description automatically generated">
            <a:extLst>
              <a:ext uri="{FF2B5EF4-FFF2-40B4-BE49-F238E27FC236}">
                <a16:creationId xmlns:a16="http://schemas.microsoft.com/office/drawing/2014/main" id="{8B902F9A-722D-6CE6-6902-6B0267CB1E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 name="Picture 9">
            <a:extLst>
              <a:ext uri="{FF2B5EF4-FFF2-40B4-BE49-F238E27FC236}">
                <a16:creationId xmlns:a16="http://schemas.microsoft.com/office/drawing/2014/main" id="{4B47A5BA-1A0D-8B85-58D2-F884DFCBEEE5}"/>
              </a:ext>
            </a:extLst>
          </p:cNvPr>
          <p:cNvPicPr>
            <a:picLocks noChangeAspect="1"/>
          </p:cNvPicPr>
          <p:nvPr/>
        </p:nvPicPr>
        <p:blipFill>
          <a:blip r:embed="rId4"/>
          <a:stretch>
            <a:fillRect/>
          </a:stretch>
        </p:blipFill>
        <p:spPr>
          <a:xfrm>
            <a:off x="639621" y="694338"/>
            <a:ext cx="7763958" cy="3096057"/>
          </a:xfrm>
          <a:prstGeom prst="rect">
            <a:avLst/>
          </a:prstGeom>
        </p:spPr>
      </p:pic>
      <p:sp>
        <p:nvSpPr>
          <p:cNvPr id="11" name="TextBox 10">
            <a:extLst>
              <a:ext uri="{FF2B5EF4-FFF2-40B4-BE49-F238E27FC236}">
                <a16:creationId xmlns:a16="http://schemas.microsoft.com/office/drawing/2014/main" id="{D39865D0-8CA2-2A3C-8763-5828D4607758}"/>
              </a:ext>
            </a:extLst>
          </p:cNvPr>
          <p:cNvSpPr txBox="1"/>
          <p:nvPr/>
        </p:nvSpPr>
        <p:spPr>
          <a:xfrm>
            <a:off x="740421" y="3624486"/>
            <a:ext cx="8192400" cy="1323439"/>
          </a:xfrm>
          <a:prstGeom prst="rect">
            <a:avLst/>
          </a:prstGeom>
          <a:noFill/>
        </p:spPr>
        <p:txBody>
          <a:bodyPr wrap="square" rtlCol="0">
            <a:spAutoFit/>
          </a:bodyPr>
          <a:lstStyle/>
          <a:p>
            <a:r>
              <a:rPr lang="en-US" sz="1600"/>
              <a:t>The following are proposed changes to the budget:</a:t>
            </a:r>
          </a:p>
          <a:p>
            <a:pPr marL="285750" lvl="0" indent="-285750">
              <a:buFont typeface="Arial" panose="020B0604020202020204" pitchFamily="34" charset="0"/>
              <a:buChar char="•"/>
            </a:pPr>
            <a:r>
              <a:rPr lang="en-US" sz="1600"/>
              <a:t>Salaries and wages - $8,583</a:t>
            </a:r>
          </a:p>
          <a:p>
            <a:pPr marL="285750" lvl="0" indent="-285750">
              <a:buFont typeface="Arial" panose="020B0604020202020204" pitchFamily="34" charset="0"/>
              <a:buChar char="•"/>
            </a:pPr>
            <a:r>
              <a:rPr lang="en-US" sz="1600"/>
              <a:t>Non-Personnel Costs - $20,000</a:t>
            </a:r>
          </a:p>
          <a:p>
            <a:pPr marL="285750" lvl="0" indent="-285750">
              <a:buFont typeface="Arial" panose="020B0604020202020204" pitchFamily="34" charset="0"/>
              <a:buChar char="•"/>
            </a:pPr>
            <a:r>
              <a:rPr lang="en-US" sz="1600"/>
              <a:t>Revenues - $87,492</a:t>
            </a:r>
          </a:p>
          <a:p>
            <a:pPr marL="285750" lvl="0" indent="-285750">
              <a:buFont typeface="Arial" panose="020B0604020202020204" pitchFamily="34" charset="0"/>
              <a:buChar char="•"/>
            </a:pPr>
            <a:r>
              <a:rPr lang="en-US" sz="1600"/>
              <a:t>Balance - $58,909</a:t>
            </a:r>
          </a:p>
        </p:txBody>
      </p:sp>
    </p:spTree>
    <p:extLst>
      <p:ext uri="{BB962C8B-B14F-4D97-AF65-F5344CB8AC3E}">
        <p14:creationId xmlns:p14="http://schemas.microsoft.com/office/powerpoint/2010/main" val="523409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286F2-53B6-3F60-72CA-06FD913AE9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7E01AB4-9D4B-C80D-4266-A9E435A9082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MIPA Depository List and Autopay Vendors</a:t>
            </a:r>
          </a:p>
        </p:txBody>
      </p:sp>
      <p:pic>
        <p:nvPicPr>
          <p:cNvPr id="3" name="Picture 2" descr="A green and white logo&#10;&#10;Description automatically generated">
            <a:extLst>
              <a:ext uri="{FF2B5EF4-FFF2-40B4-BE49-F238E27FC236}">
                <a16:creationId xmlns:a16="http://schemas.microsoft.com/office/drawing/2014/main" id="{59CDC4E8-04D9-0173-89CE-8298E9767D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81FF633A-D5A0-AD97-440D-86CDA42CA82F}"/>
              </a:ext>
            </a:extLst>
          </p:cNvPr>
          <p:cNvSpPr txBox="1"/>
          <p:nvPr/>
        </p:nvSpPr>
        <p:spPr>
          <a:xfrm>
            <a:off x="152400" y="860246"/>
            <a:ext cx="3642000" cy="215180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Various vendors that MIPA utilizes and are billing on a routine basis are set up to use Autopay. </a:t>
            </a:r>
            <a:r>
              <a:rPr lang="en-US" sz="2100">
                <a:solidFill>
                  <a:prstClr val="black"/>
                </a:solidFill>
                <a:latin typeface="Calibri" panose="020F0502020204030204"/>
                <a:cs typeface="Times New Roman" panose="02020603050405020304" pitchFamily="18" charset="0"/>
              </a:rPr>
              <a:t>Included in the agenda was a list of vendors utilizing Autopay</a:t>
            </a:r>
            <a:endParaRPr lang="en-US" sz="2100">
              <a:solidFill>
                <a:prstClr val="black"/>
              </a:solidFill>
              <a:latin typeface="Calibri" panose="020F0502020204030204"/>
            </a:endParaRPr>
          </a:p>
        </p:txBody>
      </p:sp>
      <p:pic>
        <p:nvPicPr>
          <p:cNvPr id="6" name="Picture 5">
            <a:extLst>
              <a:ext uri="{FF2B5EF4-FFF2-40B4-BE49-F238E27FC236}">
                <a16:creationId xmlns:a16="http://schemas.microsoft.com/office/drawing/2014/main" id="{ED061528-33F1-E613-045E-60AFB96399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37835">
            <a:off x="5518550" y="1064103"/>
            <a:ext cx="2720649" cy="351257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8926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BD89F-10C2-AE64-C174-F1AF654767C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AA2D05-6ABD-CCF9-2972-6D6DAE001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400" y="1490448"/>
            <a:ext cx="7207200" cy="4053542"/>
          </a:xfrm>
          <a:prstGeom prst="rect">
            <a:avLst/>
          </a:prstGeom>
        </p:spPr>
      </p:pic>
      <p:sp>
        <p:nvSpPr>
          <p:cNvPr id="7" name="Text Placeholder 6">
            <a:extLst>
              <a:ext uri="{FF2B5EF4-FFF2-40B4-BE49-F238E27FC236}">
                <a16:creationId xmlns:a16="http://schemas.microsoft.com/office/drawing/2014/main" id="{D5A46A55-76D6-7251-B6B8-AC917B95057E}"/>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MIPA Organizational Chart</a:t>
            </a:r>
          </a:p>
        </p:txBody>
      </p:sp>
      <p:pic>
        <p:nvPicPr>
          <p:cNvPr id="3" name="Picture 2" descr="A green and white logo&#10;&#10;Description automatically generated">
            <a:extLst>
              <a:ext uri="{FF2B5EF4-FFF2-40B4-BE49-F238E27FC236}">
                <a16:creationId xmlns:a16="http://schemas.microsoft.com/office/drawing/2014/main" id="{C9E903EC-4AC9-0489-DFC2-7638EFCD3C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BE2B3E8A-F566-548D-6B74-D0ADA80DA6FC}"/>
              </a:ext>
            </a:extLst>
          </p:cNvPr>
          <p:cNvSpPr txBox="1"/>
          <p:nvPr/>
        </p:nvSpPr>
        <p:spPr>
          <a:xfrm>
            <a:off x="152400" y="860246"/>
            <a:ext cx="8041200" cy="76860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To hire additional staff, the MIPA Organizational Chart must be updated to accommodate the new staff position</a:t>
            </a:r>
            <a:endParaRPr lang="en-US" sz="2100">
              <a:solidFill>
                <a:prstClr val="black"/>
              </a:solidFill>
              <a:latin typeface="Calibri" panose="020F0502020204030204"/>
            </a:endParaRPr>
          </a:p>
        </p:txBody>
      </p:sp>
      <p:sp>
        <p:nvSpPr>
          <p:cNvPr id="8" name="Rectangle 7">
            <a:extLst>
              <a:ext uri="{FF2B5EF4-FFF2-40B4-BE49-F238E27FC236}">
                <a16:creationId xmlns:a16="http://schemas.microsoft.com/office/drawing/2014/main" id="{1EC39E4B-4CBD-6192-5B50-AD8BF7FD1DDF}"/>
              </a:ext>
            </a:extLst>
          </p:cNvPr>
          <p:cNvSpPr/>
          <p:nvPr/>
        </p:nvSpPr>
        <p:spPr>
          <a:xfrm>
            <a:off x="7070400" y="3283200"/>
            <a:ext cx="972600" cy="900000"/>
          </a:xfrm>
          <a:prstGeom prst="rect">
            <a:avLst/>
          </a:prstGeom>
          <a:noFill/>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47797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FAD6-3C02-FAE0-A850-E29E4570FE8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08B64A2-66F0-52DA-78C6-4D63987FC172}"/>
              </a:ext>
            </a:extLst>
          </p:cNvPr>
          <p:cNvSpPr>
            <a:spLocks noGrp="1"/>
          </p:cNvSpPr>
          <p:nvPr>
            <p:ph type="body" idx="14"/>
          </p:nvPr>
        </p:nvSpPr>
        <p:spPr>
          <a:xfrm>
            <a:off x="447040" y="195575"/>
            <a:ext cx="7467600" cy="381000"/>
          </a:xfrm>
        </p:spPr>
        <p:txBody>
          <a:bodyPr/>
          <a:lstStyle/>
          <a:p>
            <a:r>
              <a:rPr lang="en-US" sz="2600"/>
              <a:t>WIOA Title I Youth and Young Adult Contract and FY 2027 RFP</a:t>
            </a:r>
            <a:endParaRPr lang="en-US" sz="2600">
              <a:cs typeface="Times New Roman" panose="02020603050405020304" pitchFamily="18" charset="0"/>
            </a:endParaRPr>
          </a:p>
        </p:txBody>
      </p:sp>
      <p:sp>
        <p:nvSpPr>
          <p:cNvPr id="2" name="TextBox 1">
            <a:extLst>
              <a:ext uri="{FF2B5EF4-FFF2-40B4-BE49-F238E27FC236}">
                <a16:creationId xmlns:a16="http://schemas.microsoft.com/office/drawing/2014/main" id="{D8550ABD-4D2E-3260-AFF0-FDFFF90685F3}"/>
              </a:ext>
            </a:extLst>
          </p:cNvPr>
          <p:cNvSpPr txBox="1"/>
          <p:nvPr/>
        </p:nvSpPr>
        <p:spPr>
          <a:xfrm>
            <a:off x="152400" y="989846"/>
            <a:ext cx="8192400" cy="3179717"/>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a:t>Currently, YSS provides Title I Youth and Young Adult services for the Central Iowa Workforce Development Board</a:t>
            </a:r>
          </a:p>
          <a:p>
            <a:pPr marL="339725" lvl="0" indent="-339725">
              <a:lnSpc>
                <a:spcPct val="107000"/>
              </a:lnSpc>
              <a:spcAft>
                <a:spcPts val="800"/>
              </a:spcAft>
              <a:buFont typeface="Arial" panose="020B0604020202020204" pitchFamily="34" charset="0"/>
              <a:buChar char="•"/>
              <a:defRPr/>
            </a:pPr>
            <a:r>
              <a:rPr lang="en-US" sz="2200"/>
              <a:t>It is the desire of the Chief Lead Elected Official Supervisor Heddens, the County Board, and the CILWDB to issue an RFP for Title 1 services for FY 2027</a:t>
            </a:r>
          </a:p>
          <a:p>
            <a:pPr marL="339725" lvl="0" indent="-339725">
              <a:lnSpc>
                <a:spcPct val="107000"/>
              </a:lnSpc>
              <a:spcAft>
                <a:spcPts val="800"/>
              </a:spcAft>
              <a:buFont typeface="Arial" panose="020B0604020202020204" pitchFamily="34" charset="0"/>
              <a:buChar char="•"/>
              <a:defRPr/>
            </a:pPr>
            <a:r>
              <a:rPr lang="en-US" sz="2200"/>
              <a:t>As the designated grant recipient, MIPA is responsible for contracting with service providers to deliver Title 1 services and therefore is responsible for issuing RFPs for services</a:t>
            </a:r>
          </a:p>
        </p:txBody>
      </p:sp>
      <p:pic>
        <p:nvPicPr>
          <p:cNvPr id="3" name="Picture 2" descr="A green and white logo&#10;&#10;Description automatically generated">
            <a:extLst>
              <a:ext uri="{FF2B5EF4-FFF2-40B4-BE49-F238E27FC236}">
                <a16:creationId xmlns:a16="http://schemas.microsoft.com/office/drawing/2014/main" id="{0F3CB6D3-9A85-E76C-B3F8-D13367975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09967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9317C-E4A0-873A-EB74-E12A138149F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8616932-92F9-364B-76AB-FEA9FD4EF7D6}"/>
              </a:ext>
            </a:extLst>
          </p:cNvPr>
          <p:cNvSpPr>
            <a:spLocks noGrp="1"/>
          </p:cNvSpPr>
          <p:nvPr>
            <p:ph type="body" idx="14"/>
          </p:nvPr>
        </p:nvSpPr>
        <p:spPr>
          <a:xfrm>
            <a:off x="447040" y="195575"/>
            <a:ext cx="7467600" cy="381000"/>
          </a:xfrm>
        </p:spPr>
        <p:txBody>
          <a:bodyPr/>
          <a:lstStyle/>
          <a:p>
            <a:r>
              <a:rPr lang="en-US"/>
              <a:t>Lobbyist Designation</a:t>
            </a:r>
            <a:endParaRPr lang="en-US" sz="2600">
              <a:cs typeface="Times New Roman" panose="02020603050405020304" pitchFamily="18" charset="0"/>
            </a:endParaRPr>
          </a:p>
        </p:txBody>
      </p:sp>
      <p:sp>
        <p:nvSpPr>
          <p:cNvPr id="2" name="TextBox 1">
            <a:extLst>
              <a:ext uri="{FF2B5EF4-FFF2-40B4-BE49-F238E27FC236}">
                <a16:creationId xmlns:a16="http://schemas.microsoft.com/office/drawing/2014/main" id="{B93C2F3E-E67C-5B51-8F8A-0A695FB5A542}"/>
              </a:ext>
            </a:extLst>
          </p:cNvPr>
          <p:cNvSpPr txBox="1"/>
          <p:nvPr/>
        </p:nvSpPr>
        <p:spPr>
          <a:xfrm>
            <a:off x="152400" y="989846"/>
            <a:ext cx="8192400" cy="2817438"/>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a:t>The State of Iowa requires individuals who will be lobbying directly to State Representatives and Senators to register as a lobbyist</a:t>
            </a:r>
          </a:p>
          <a:p>
            <a:pPr marL="339725" lvl="0" indent="-339725">
              <a:lnSpc>
                <a:spcPct val="107000"/>
              </a:lnSpc>
              <a:spcAft>
                <a:spcPts val="800"/>
              </a:spcAft>
              <a:buFont typeface="Arial" panose="020B0604020202020204" pitchFamily="34" charset="0"/>
              <a:buChar char="•"/>
              <a:defRPr/>
            </a:pPr>
            <a:r>
              <a:rPr lang="en-US" sz="2200"/>
              <a:t>Due to the initiative to designate MIPA as a COG, MIPA’s Executive Director will be engaging directly with the Legislature to change State Code</a:t>
            </a:r>
          </a:p>
          <a:p>
            <a:pPr marL="339725" lvl="0" indent="-339725">
              <a:lnSpc>
                <a:spcPct val="107000"/>
              </a:lnSpc>
              <a:spcAft>
                <a:spcPts val="800"/>
              </a:spcAft>
              <a:buFont typeface="Arial" panose="020B0604020202020204" pitchFamily="34" charset="0"/>
              <a:buChar char="•"/>
              <a:defRPr/>
            </a:pPr>
            <a:r>
              <a:rPr lang="en-US" sz="2200"/>
              <a:t>Therefore, MIPA should designate the Executive Director as its Lobbyist to ensure compliance with State Code</a:t>
            </a:r>
          </a:p>
        </p:txBody>
      </p:sp>
      <p:pic>
        <p:nvPicPr>
          <p:cNvPr id="3" name="Picture 2" descr="A green and white logo&#10;&#10;Description automatically generated">
            <a:extLst>
              <a:ext uri="{FF2B5EF4-FFF2-40B4-BE49-F238E27FC236}">
                <a16:creationId xmlns:a16="http://schemas.microsoft.com/office/drawing/2014/main" id="{6378AD2E-FE17-6849-4A94-7C98B1510A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393051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C7A02-67D3-1E6C-DC02-31A30BF45D5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EF109B-867E-C6A7-54E0-19CF6B6754FF}"/>
              </a:ext>
            </a:extLst>
          </p:cNvPr>
          <p:cNvSpPr>
            <a:spLocks noGrp="1"/>
          </p:cNvSpPr>
          <p:nvPr>
            <p:ph type="body" idx="14"/>
          </p:nvPr>
        </p:nvSpPr>
        <p:spPr>
          <a:xfrm>
            <a:off x="447040" y="195575"/>
            <a:ext cx="7467600" cy="381000"/>
          </a:xfrm>
        </p:spPr>
        <p:txBody>
          <a:bodyPr/>
          <a:lstStyle/>
          <a:p>
            <a:r>
              <a:rPr lang="en-US"/>
              <a:t>MIPA COG Designation</a:t>
            </a:r>
            <a:endParaRPr lang="en-US" sz="2600">
              <a:cs typeface="Times New Roman" panose="02020603050405020304" pitchFamily="18" charset="0"/>
            </a:endParaRPr>
          </a:p>
        </p:txBody>
      </p:sp>
      <p:sp>
        <p:nvSpPr>
          <p:cNvPr id="2" name="TextBox 1">
            <a:extLst>
              <a:ext uri="{FF2B5EF4-FFF2-40B4-BE49-F238E27FC236}">
                <a16:creationId xmlns:a16="http://schemas.microsoft.com/office/drawing/2014/main" id="{C272CE37-04FB-CC37-CB20-8204CE9743D1}"/>
              </a:ext>
            </a:extLst>
          </p:cNvPr>
          <p:cNvSpPr txBox="1"/>
          <p:nvPr/>
        </p:nvSpPr>
        <p:spPr>
          <a:xfrm>
            <a:off x="152400" y="989846"/>
            <a:ext cx="8192400" cy="3904274"/>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a:t>At the December 2025 MIPA Board Meeting, the Board voted to move forward with seeking COG designation by the State Legislature. The Board also requested a legal opinion to answer questions that were presented at the meeting</a:t>
            </a:r>
          </a:p>
          <a:p>
            <a:pPr marL="339725" lvl="0" indent="-339725">
              <a:lnSpc>
                <a:spcPct val="107000"/>
              </a:lnSpc>
              <a:spcAft>
                <a:spcPts val="800"/>
              </a:spcAft>
              <a:buFont typeface="Arial" panose="020B0604020202020204" pitchFamily="34" charset="0"/>
              <a:buChar char="•"/>
              <a:defRPr/>
            </a:pPr>
            <a:r>
              <a:rPr lang="en-US" sz="2200"/>
              <a:t>An initial legal opinion was provided that answered most of the questions that were asked. However, it did not address the major question of whether the proposed initiative would be consistent with MIPA’s Bylaws</a:t>
            </a:r>
          </a:p>
          <a:p>
            <a:pPr marL="339725" lvl="0" indent="-339725">
              <a:lnSpc>
                <a:spcPct val="107000"/>
              </a:lnSpc>
              <a:spcAft>
                <a:spcPts val="800"/>
              </a:spcAft>
              <a:buFont typeface="Arial" panose="020B0604020202020204" pitchFamily="34" charset="0"/>
              <a:buChar char="•"/>
              <a:defRPr/>
            </a:pPr>
            <a:r>
              <a:rPr lang="en-US" sz="2200"/>
              <a:t>Staff is continuing to work with Denton Davis Brown to get the updated legal opinion to the MIPA Board</a:t>
            </a:r>
          </a:p>
        </p:txBody>
      </p:sp>
      <p:pic>
        <p:nvPicPr>
          <p:cNvPr id="3" name="Picture 2" descr="A green and white logo&#10;&#10;Description automatically generated">
            <a:extLst>
              <a:ext uri="{FF2B5EF4-FFF2-40B4-BE49-F238E27FC236}">
                <a16:creationId xmlns:a16="http://schemas.microsoft.com/office/drawing/2014/main" id="{7911B352-3BB4-885C-9C97-F32099C17B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6259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DA2E3-302E-C165-D2CB-8FEA9AD5835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23B82E58-58D5-012F-621E-EB8FC5BEF527}"/>
              </a:ext>
            </a:extLst>
          </p:cNvPr>
          <p:cNvSpPr>
            <a:spLocks noGrp="1"/>
          </p:cNvSpPr>
          <p:nvPr>
            <p:ph type="body" idx="14"/>
          </p:nvPr>
        </p:nvSpPr>
        <p:spPr>
          <a:xfrm>
            <a:off x="447040" y="195575"/>
            <a:ext cx="7467600" cy="381000"/>
          </a:xfrm>
        </p:spPr>
        <p:txBody>
          <a:bodyPr/>
          <a:lstStyle/>
          <a:p>
            <a:r>
              <a:rPr lang="en-US"/>
              <a:t>MIPA 501(c)3 Designation</a:t>
            </a:r>
          </a:p>
        </p:txBody>
      </p:sp>
      <p:sp>
        <p:nvSpPr>
          <p:cNvPr id="2" name="TextBox 1">
            <a:extLst>
              <a:ext uri="{FF2B5EF4-FFF2-40B4-BE49-F238E27FC236}">
                <a16:creationId xmlns:a16="http://schemas.microsoft.com/office/drawing/2014/main" id="{E79AFD57-4D2A-4D64-6853-24B563089446}"/>
              </a:ext>
            </a:extLst>
          </p:cNvPr>
          <p:cNvSpPr txBox="1"/>
          <p:nvPr/>
        </p:nvSpPr>
        <p:spPr>
          <a:xfrm>
            <a:off x="152400" y="989846"/>
            <a:ext cx="8192400" cy="2352567"/>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a:t>At the June 2025 MIPA Board Meeting, the Board voted to move forward with changing MIPA’s IRS designation from a 501(c)4 to a 501(c)3. Staff submitted the application in the Summer and received a response last week asking for additional information</a:t>
            </a:r>
          </a:p>
          <a:p>
            <a:pPr marL="339725" lvl="0" indent="-339725">
              <a:lnSpc>
                <a:spcPct val="107000"/>
              </a:lnSpc>
              <a:spcAft>
                <a:spcPts val="800"/>
              </a:spcAft>
              <a:buFont typeface="Arial" panose="020B0604020202020204" pitchFamily="34" charset="0"/>
              <a:buChar char="•"/>
              <a:defRPr/>
            </a:pPr>
            <a:r>
              <a:rPr lang="en-US" sz="2200"/>
              <a:t>The only potential voting item requested by the IRS would be to amend the Articles of Incorporation </a:t>
            </a:r>
          </a:p>
        </p:txBody>
      </p:sp>
      <p:pic>
        <p:nvPicPr>
          <p:cNvPr id="3" name="Picture 2" descr="A green and white logo&#10;&#10;Description automatically generated">
            <a:extLst>
              <a:ext uri="{FF2B5EF4-FFF2-40B4-BE49-F238E27FC236}">
                <a16:creationId xmlns:a16="http://schemas.microsoft.com/office/drawing/2014/main" id="{02B06D4F-E190-9E56-ECD9-E0B8E98285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539731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F58BE-03E5-EEB9-FB04-5EBFBBF81C7E}"/>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8B31CF6-398A-E803-B001-D9F97939B909}"/>
              </a:ext>
            </a:extLst>
          </p:cNvPr>
          <p:cNvSpPr>
            <a:spLocks noGrp="1"/>
          </p:cNvSpPr>
          <p:nvPr>
            <p:ph type="body" idx="14"/>
          </p:nvPr>
        </p:nvSpPr>
        <p:spPr>
          <a:xfrm>
            <a:off x="447040" y="195575"/>
            <a:ext cx="7467600" cy="381000"/>
          </a:xfrm>
        </p:spPr>
        <p:txBody>
          <a:bodyPr/>
          <a:lstStyle/>
          <a:p>
            <a:r>
              <a:rPr lang="en-US"/>
              <a:t>MIPA 501(c)3 Designation</a:t>
            </a:r>
          </a:p>
        </p:txBody>
      </p:sp>
      <p:sp>
        <p:nvSpPr>
          <p:cNvPr id="2" name="TextBox 1">
            <a:extLst>
              <a:ext uri="{FF2B5EF4-FFF2-40B4-BE49-F238E27FC236}">
                <a16:creationId xmlns:a16="http://schemas.microsoft.com/office/drawing/2014/main" id="{09032B92-4B01-132A-AEE4-F7B2DCB776FF}"/>
              </a:ext>
            </a:extLst>
          </p:cNvPr>
          <p:cNvSpPr txBox="1"/>
          <p:nvPr/>
        </p:nvSpPr>
        <p:spPr>
          <a:xfrm>
            <a:off x="152400" y="989846"/>
            <a:ext cx="8192400" cy="3685624"/>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a:t>Proposed Amendment:</a:t>
            </a:r>
          </a:p>
          <a:p>
            <a:pPr lvl="0">
              <a:lnSpc>
                <a:spcPct val="107000"/>
              </a:lnSpc>
              <a:spcAft>
                <a:spcPts val="800"/>
              </a:spcAft>
              <a:defRPr/>
            </a:pPr>
            <a:r>
              <a:rPr lang="en-US" sz="1400" i="1"/>
              <a:t>Upon the dissolution of the organization, assets shall be distributed for one or more exempt purposes within the meaning of Section 501 ( c )(3) of the Internal Revenue Code, or corresponding section of any future federal tax code, or shall be distributed to the federal government, or to a state or local government, for a public purpose</a:t>
            </a:r>
          </a:p>
          <a:p>
            <a:pPr marL="339725" lvl="0" indent="-339725">
              <a:lnSpc>
                <a:spcPct val="107000"/>
              </a:lnSpc>
              <a:spcAft>
                <a:spcPts val="800"/>
              </a:spcAft>
              <a:buFont typeface="Arial" panose="020B0604020202020204" pitchFamily="34" charset="0"/>
              <a:buChar char="•"/>
              <a:defRPr/>
            </a:pPr>
            <a:r>
              <a:rPr lang="en-US" sz="2200"/>
              <a:t>Current Article X – Dissolution:</a:t>
            </a:r>
          </a:p>
          <a:p>
            <a:r>
              <a:rPr lang="en-US" sz="1400" i="1"/>
              <a:t>Upon the dissolution of the Corporation, the Board of Directors shall, after paying or</a:t>
            </a:r>
            <a:endParaRPr lang="en-US" sz="1400"/>
          </a:p>
          <a:p>
            <a:r>
              <a:rPr lang="en-US" sz="1400" i="1"/>
              <a:t>making provision for the payment of all the liabilities of the Corporation, dispose of all of the</a:t>
            </a:r>
            <a:r>
              <a:rPr lang="en-US" sz="1400"/>
              <a:t> </a:t>
            </a:r>
            <a:r>
              <a:rPr lang="en-US" sz="1400" i="1"/>
              <a:t>assets of the Corporation exclusively for the purposes of the Corporation as the Board of</a:t>
            </a:r>
            <a:r>
              <a:rPr lang="en-US" sz="1400"/>
              <a:t> </a:t>
            </a:r>
            <a:r>
              <a:rPr lang="en-US" sz="1400" i="1"/>
              <a:t>Directors shall determine. Any of such assets not so disposed of shall be disposed of by the</a:t>
            </a:r>
            <a:r>
              <a:rPr lang="en-US" sz="1400"/>
              <a:t> </a:t>
            </a:r>
            <a:r>
              <a:rPr lang="en-US" sz="1400" i="1"/>
              <a:t>District Court of the County in which the principal office of the Corporation is then located,</a:t>
            </a:r>
            <a:r>
              <a:rPr lang="en-US" sz="1400"/>
              <a:t> </a:t>
            </a:r>
            <a:r>
              <a:rPr lang="en-US" sz="1400" i="1"/>
              <a:t>exclusively for such purposes or to such organization or organizations, as said Court shall</a:t>
            </a:r>
            <a:r>
              <a:rPr lang="en-US" sz="1400"/>
              <a:t> </a:t>
            </a:r>
            <a:r>
              <a:rPr lang="en-US" sz="1400" i="1"/>
              <a:t>determine, which are organized and operated exclusively for such purposes</a:t>
            </a:r>
            <a:endParaRPr lang="en-US" sz="1400"/>
          </a:p>
          <a:p>
            <a:pPr marL="339725" lvl="0" indent="-339725">
              <a:lnSpc>
                <a:spcPct val="107000"/>
              </a:lnSpc>
              <a:spcAft>
                <a:spcPts val="800"/>
              </a:spcAft>
              <a:buFont typeface="Arial" panose="020B0604020202020204" pitchFamily="34" charset="0"/>
              <a:buChar char="•"/>
              <a:defRPr/>
            </a:pPr>
            <a:endParaRPr lang="en-US" sz="2200"/>
          </a:p>
        </p:txBody>
      </p:sp>
      <p:pic>
        <p:nvPicPr>
          <p:cNvPr id="3" name="Picture 2" descr="A green and white logo&#10;&#10;Description automatically generated">
            <a:extLst>
              <a:ext uri="{FF2B5EF4-FFF2-40B4-BE49-F238E27FC236}">
                <a16:creationId xmlns:a16="http://schemas.microsoft.com/office/drawing/2014/main" id="{17EA90D9-9033-D29E-C6EC-C84D26BCCF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04849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92AC8-7C7E-CF5F-85B9-25C3AC35B5F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E993F33-8BB5-E051-47CF-D06755AF6EE7}"/>
              </a:ext>
            </a:extLst>
          </p:cNvPr>
          <p:cNvSpPr>
            <a:spLocks noGrp="1"/>
          </p:cNvSpPr>
          <p:nvPr>
            <p:ph type="body" idx="14"/>
          </p:nvPr>
        </p:nvSpPr>
        <p:spPr>
          <a:xfrm>
            <a:off x="447040" y="195575"/>
            <a:ext cx="7467600" cy="381000"/>
          </a:xfrm>
        </p:spPr>
        <p:txBody>
          <a:bodyPr/>
          <a:lstStyle/>
          <a:p>
            <a:r>
              <a:rPr lang="en-US"/>
              <a:t>FY 2026 Audit RFP</a:t>
            </a:r>
          </a:p>
        </p:txBody>
      </p:sp>
      <p:sp>
        <p:nvSpPr>
          <p:cNvPr id="2" name="TextBox 1">
            <a:extLst>
              <a:ext uri="{FF2B5EF4-FFF2-40B4-BE49-F238E27FC236}">
                <a16:creationId xmlns:a16="http://schemas.microsoft.com/office/drawing/2014/main" id="{EF3471D0-15AB-7216-8A7A-72C9EF9DE395}"/>
              </a:ext>
            </a:extLst>
          </p:cNvPr>
          <p:cNvSpPr txBox="1"/>
          <p:nvPr/>
        </p:nvSpPr>
        <p:spPr>
          <a:xfrm>
            <a:off x="152400" y="989846"/>
            <a:ext cx="8192400" cy="3954737"/>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a:t>Denman currently provides auditing and 990 services for:</a:t>
            </a:r>
          </a:p>
          <a:p>
            <a:pPr marL="796925" lvl="1" indent="-339725">
              <a:lnSpc>
                <a:spcPct val="107000"/>
              </a:lnSpc>
              <a:spcAft>
                <a:spcPts val="800"/>
              </a:spcAft>
              <a:buFont typeface="Arial" panose="020B0604020202020204" pitchFamily="34" charset="0"/>
              <a:buChar char="•"/>
              <a:defRPr/>
            </a:pPr>
            <a:r>
              <a:rPr lang="en-US"/>
              <a:t>MIPA</a:t>
            </a:r>
          </a:p>
          <a:p>
            <a:pPr marL="796925" lvl="1" indent="-339725">
              <a:lnSpc>
                <a:spcPct val="107000"/>
              </a:lnSpc>
              <a:spcAft>
                <a:spcPts val="800"/>
              </a:spcAft>
              <a:buFont typeface="Arial" panose="020B0604020202020204" pitchFamily="34" charset="0"/>
              <a:buChar char="•"/>
              <a:defRPr/>
            </a:pPr>
            <a:r>
              <a:rPr lang="en-US"/>
              <a:t>Central Iowa Regional Transportation Planning Alliance (CIRTPA</a:t>
            </a:r>
          </a:p>
          <a:p>
            <a:pPr marL="796925" lvl="1" indent="-339725">
              <a:lnSpc>
                <a:spcPct val="107000"/>
              </a:lnSpc>
              <a:spcAft>
                <a:spcPts val="800"/>
              </a:spcAft>
              <a:buFont typeface="Arial" panose="020B0604020202020204" pitchFamily="34" charset="0"/>
              <a:buChar char="•"/>
              <a:defRPr/>
            </a:pPr>
            <a:r>
              <a:rPr lang="en-US"/>
              <a:t>Central Iowa Housing Trust Fund (CIHTF)</a:t>
            </a:r>
          </a:p>
          <a:p>
            <a:pPr marL="796925" lvl="1" indent="-339725">
              <a:lnSpc>
                <a:spcPct val="107000"/>
              </a:lnSpc>
              <a:spcAft>
                <a:spcPts val="800"/>
              </a:spcAft>
              <a:buFont typeface="Arial" panose="020B0604020202020204" pitchFamily="34" charset="0"/>
              <a:buChar char="•"/>
              <a:defRPr/>
            </a:pPr>
            <a:r>
              <a:rPr lang="en-US"/>
              <a:t>Dallas County Local Housing Trust Fund (DCLHTF)</a:t>
            </a:r>
          </a:p>
          <a:p>
            <a:pPr marL="339725" indent="-339725">
              <a:lnSpc>
                <a:spcPct val="107000"/>
              </a:lnSpc>
              <a:spcAft>
                <a:spcPts val="800"/>
              </a:spcAft>
              <a:buFont typeface="Arial" panose="020B0604020202020204" pitchFamily="34" charset="0"/>
              <a:buChar char="•"/>
              <a:defRPr/>
            </a:pPr>
            <a:r>
              <a:rPr lang="en-US"/>
              <a:t>Staff has been notified that costs will be increasing for FY 2026. Not including the increase in MIPA’s audit to a Single Audit, costs will be increasing from $24,400 to $43,000</a:t>
            </a:r>
          </a:p>
          <a:p>
            <a:pPr marL="339725" indent="-339725">
              <a:lnSpc>
                <a:spcPct val="107000"/>
              </a:lnSpc>
              <a:spcAft>
                <a:spcPts val="800"/>
              </a:spcAft>
              <a:buFont typeface="Arial" panose="020B0604020202020204" pitchFamily="34" charset="0"/>
              <a:buChar char="•"/>
              <a:defRPr/>
            </a:pPr>
            <a:r>
              <a:rPr lang="en-US"/>
              <a:t>To ensure competitiveness of pricing for auditing services, staff proposes to initiate an RFP for FY 2026 auding services. A draft RFP will be brought back to the Executive Committee for review</a:t>
            </a:r>
          </a:p>
        </p:txBody>
      </p:sp>
      <p:pic>
        <p:nvPicPr>
          <p:cNvPr id="3" name="Picture 2" descr="A green and white logo&#10;&#10;Description automatically generated">
            <a:extLst>
              <a:ext uri="{FF2B5EF4-FFF2-40B4-BE49-F238E27FC236}">
                <a16:creationId xmlns:a16="http://schemas.microsoft.com/office/drawing/2014/main" id="{1F01FC8D-D226-1B6E-2B58-2C6C055137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32793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16D43-71D7-76AA-965F-8B7296C4FE8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63B0EEB-115B-C35C-829E-E3688E15B3E9}"/>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a:t>PRESENTATION and VOTE: MIPA FY 2025 Audit</a:t>
            </a:r>
          </a:p>
          <a:p>
            <a:pPr marL="342900" indent="-342900">
              <a:lnSpc>
                <a:spcPct val="107000"/>
              </a:lnSpc>
              <a:spcBef>
                <a:spcPts val="0"/>
              </a:spcBef>
              <a:spcAft>
                <a:spcPts val="400"/>
              </a:spcAft>
              <a:buFont typeface="+mj-lt"/>
              <a:buAutoNum type="arabicPeriod"/>
              <a:tabLst>
                <a:tab pos="228600" algn="l"/>
                <a:tab pos="5943600" algn="r"/>
              </a:tabLst>
            </a:pPr>
            <a:r>
              <a:rPr lang="en-US" sz="1300" b="1">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FY 2026 Budget Amendment #2</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MIPA Organizational Chart</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Current WIOA Title I Youth and Young Adult Contract and FY 2027 RFP</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and VOTE: Lobbyist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MIPA COG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MIPA 501(c)3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a:t>REPORT: FY 2026 Audit RFP</a:t>
            </a:r>
          </a:p>
          <a:p>
            <a:pPr marL="34290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a:cs typeface="Times New Roman" panose="02020603050405020304" pitchFamily="18" charset="0"/>
              </a:rPr>
              <a:t>Next Meeting Date – March 16</a:t>
            </a:r>
            <a:r>
              <a:rPr lang="en-US" sz="1300" b="1" baseline="30000">
                <a:cs typeface="Times New Roman" panose="02020603050405020304" pitchFamily="18" charset="0"/>
              </a:rPr>
              <a:t>th</a:t>
            </a:r>
            <a:r>
              <a:rPr lang="en-US" sz="1300" b="1">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a:cs typeface="Times New Roman" panose="02020603050405020304" pitchFamily="18" charset="0"/>
            </a:endParaRPr>
          </a:p>
          <a:p>
            <a:pPr marR="0" lvl="0">
              <a:lnSpc>
                <a:spcPct val="107000"/>
              </a:lnSpc>
              <a:spcBef>
                <a:spcPts val="0"/>
              </a:spcBef>
              <a:spcAft>
                <a:spcPts val="600"/>
              </a:spcAft>
            </a:pPr>
            <a:endParaRPr lang="en-US" sz="200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6E878A2E-DA9D-9669-0B8F-3408FE2186A2}"/>
              </a:ext>
            </a:extLst>
          </p:cNvPr>
          <p:cNvSpPr>
            <a:spLocks noGrp="1"/>
          </p:cNvSpPr>
          <p:nvPr>
            <p:ph type="body" idx="14"/>
          </p:nvPr>
        </p:nvSpPr>
        <p:spPr>
          <a:xfrm>
            <a:off x="533400" y="133350"/>
            <a:ext cx="7543800" cy="381000"/>
          </a:xfrm>
        </p:spPr>
        <p:txBody>
          <a:bodyPr/>
          <a:lstStyle/>
          <a:p>
            <a:r>
              <a:rPr lang="en-US"/>
              <a:t>February 25, 2026 AGENDA</a:t>
            </a:r>
          </a:p>
        </p:txBody>
      </p:sp>
      <p:pic>
        <p:nvPicPr>
          <p:cNvPr id="3" name="Picture 2" descr="A green and white logo&#10;&#10;Description automatically generated">
            <a:extLst>
              <a:ext uri="{FF2B5EF4-FFF2-40B4-BE49-F238E27FC236}">
                <a16:creationId xmlns:a16="http://schemas.microsoft.com/office/drawing/2014/main" id="{9D7906ED-2B3E-5E1E-3F03-A960B51D58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462957936"/>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682b1bf32deff47f2d300aaf818814ae">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4b249308bb5d1f0d0676d7bcdf4523fe"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8db450-22c8-408e-bfa9-71f40a4a24c3">
      <Terms xmlns="http://schemas.microsoft.com/office/infopath/2007/PartnerControls"/>
    </lcf76f155ced4ddcb4097134ff3c332f>
    <TaxCatchAll xmlns="7b9fde40-322c-4f3d-b08b-bcf9e059ca67" xsi:nil="true"/>
  </documentManagement>
</p:properties>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296C7330-F393-4E7F-B927-59C04675E077}">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8A56C83-FB34-465A-A0B5-86040FEBBB48}">
  <ds:schemaRefs>
    <ds:schemaRef ds:uri="268db450-22c8-408e-bfa9-71f40a4a24c3"/>
    <ds:schemaRef ds:uri="7b9fde40-322c-4f3d-b08b-bcf9e059ca6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19</Slides>
  <Notes>16</Notes>
  <HiddenSlides>0</HiddenSlides>
  <ScaleCrop>false</ScaleCrop>
  <HeadingPairs>
    <vt:vector size="4" baseType="variant">
      <vt:variant>
        <vt:lpstr>Theme</vt:lpstr>
      </vt:variant>
      <vt:variant>
        <vt:i4>9</vt:i4>
      </vt:variant>
      <vt:variant>
        <vt:lpstr>Slide Titles</vt:lpstr>
      </vt:variant>
      <vt:variant>
        <vt:i4>19</vt:i4>
      </vt:variant>
    </vt:vector>
  </HeadingPairs>
  <TitlesOfParts>
    <vt:vector size="28" baseType="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revision>1</cp:revision>
  <cp:lastPrinted>2021-06-29T16:06:21Z</cp:lastPrinted>
  <dcterms:created xsi:type="dcterms:W3CDTF">2020-12-02T21:38:09Z</dcterms:created>
  <dcterms:modified xsi:type="dcterms:W3CDTF">2026-02-25T19:19:36Z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0x010100D47F60559A91834D98A3CFF56E5B787A</vt:lpwstr>
  </property>
  <property fmtid="{D5CDD505-2E9C-101B-9397-08002B2CF9AE}" pid="3" name="MediaServiceImageTags">
    <vt:lpwstr/>
  </property>
</Properties>
</file>