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69" r:id="rId5"/>
    <p:sldMasterId id="2147483788" r:id="rId6"/>
    <p:sldMasterId id="2147483827" r:id="rId7"/>
    <p:sldMasterId id="2147483851" r:id="rId8"/>
    <p:sldMasterId id="2147483876" r:id="rId9"/>
    <p:sldMasterId id="2147483925" r:id="rId10"/>
    <p:sldMasterId id="2147483966" r:id="rId11"/>
    <p:sldMasterId id="2147484001" r:id="rId12"/>
  </p:sldMasterIdLst>
  <p:notesMasterIdLst>
    <p:notesMasterId r:id="rId33"/>
  </p:notesMasterIdLst>
  <p:handoutMasterIdLst>
    <p:handoutMasterId r:id="rId34"/>
  </p:handoutMasterIdLst>
  <p:sldIdLst>
    <p:sldId id="1914" r:id="rId13"/>
    <p:sldId id="2145705165" r:id="rId14"/>
    <p:sldId id="2145705344" r:id="rId15"/>
    <p:sldId id="2145705261" r:id="rId16"/>
    <p:sldId id="2145705347" r:id="rId17"/>
    <p:sldId id="2145705362" r:id="rId18"/>
    <p:sldId id="2145705354" r:id="rId19"/>
    <p:sldId id="2145705363" r:id="rId20"/>
    <p:sldId id="2145705364" r:id="rId21"/>
    <p:sldId id="2145705365" r:id="rId22"/>
    <p:sldId id="2145705366" r:id="rId23"/>
    <p:sldId id="2145705367" r:id="rId24"/>
    <p:sldId id="2145705368" r:id="rId25"/>
    <p:sldId id="2145705369" r:id="rId26"/>
    <p:sldId id="2145705370" r:id="rId27"/>
    <p:sldId id="2145705371" r:id="rId28"/>
    <p:sldId id="2145705372" r:id="rId29"/>
    <p:sldId id="2145705357" r:id="rId30"/>
    <p:sldId id="2145705374" r:id="rId31"/>
    <p:sldId id="2145705373" r:id="rId3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344"/>
            <p14:sldId id="2145705261"/>
            <p14:sldId id="2145705347"/>
            <p14:sldId id="2145705362"/>
            <p14:sldId id="2145705354"/>
            <p14:sldId id="2145705363"/>
            <p14:sldId id="2145705364"/>
            <p14:sldId id="2145705365"/>
            <p14:sldId id="2145705366"/>
            <p14:sldId id="2145705367"/>
            <p14:sldId id="2145705368"/>
            <p14:sldId id="2145705369"/>
            <p14:sldId id="2145705370"/>
            <p14:sldId id="2145705371"/>
            <p14:sldId id="2145705372"/>
            <p14:sldId id="2145705357"/>
            <p14:sldId id="2145705374"/>
            <p14:sldId id="2145705373"/>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6" d="100"/>
          <a:sy n="126" d="100"/>
        </p:scale>
        <p:origin x="389"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21" Type="http://schemas.openxmlformats.org/officeDocument/2006/relationships/slide" Target="slides/slide9.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commentAuthors" Target="commentAuthor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 Chen" userId="30f98053-dcb5-4214-beca-a24ea84b1e10" providerId="ADAL" clId="{B306805F-61E1-4E52-A804-A90DCAE5A0F9}"/>
    <pc:docChg chg="modSld">
      <pc:chgData name="Zhi Chen" userId="30f98053-dcb5-4214-beca-a24ea84b1e10" providerId="ADAL" clId="{B306805F-61E1-4E52-A804-A90DCAE5A0F9}" dt="2026-02-25T19:19:33.045" v="1" actId="20577"/>
      <pc:docMkLst>
        <pc:docMk/>
      </pc:docMkLst>
      <pc:sldChg chg="modSp mod">
        <pc:chgData name="Zhi Chen" userId="30f98053-dcb5-4214-beca-a24ea84b1e10" providerId="ADAL" clId="{B306805F-61E1-4E52-A804-A90DCAE5A0F9}" dt="2026-02-25T19:19:33.045" v="1" actId="20577"/>
        <pc:sldMkLst>
          <pc:docMk/>
          <pc:sldMk cId="897020560" sldId="1914"/>
        </pc:sldMkLst>
        <pc:spChg chg="mod">
          <ac:chgData name="Zhi Chen" userId="30f98053-dcb5-4214-beca-a24ea84b1e10" providerId="ADAL" clId="{B306805F-61E1-4E52-A804-A90DCAE5A0F9}" dt="2026-02-25T19:19:33.045" v="1" actId="20577"/>
          <ac:spMkLst>
            <pc:docMk/>
            <pc:sldMk cId="897020560" sldId="1914"/>
            <ac:spMk id="4" creationId="{B8FB94D8-EDEF-4486-A0C9-F494E70B2B9B}"/>
          </ac:spMkLst>
        </pc:spChg>
      </pc:sldChg>
    </pc:docChg>
  </pc:docChgLst>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6-03-12T18:38:19.220" v="8800" actId="108"/>
      <pc:docMkLst>
        <pc:docMk/>
      </pc:docMkLst>
      <pc:sldChg chg="modSp mod">
        <pc:chgData name="Andrew Collings" userId="0f84cdc6-c606-46cb-9c21-9a360095f536" providerId="ADAL" clId="{9FA4D38E-9479-4701-9456-444B3EFE8FB2}" dt="2026-03-12T14:08:49.432" v="6621" actId="20577"/>
        <pc:sldMkLst>
          <pc:docMk/>
          <pc:sldMk cId="897020560" sldId="1914"/>
        </pc:sldMkLst>
        <pc:spChg chg="mod">
          <ac:chgData name="Andrew Collings" userId="0f84cdc6-c606-46cb-9c21-9a360095f536" providerId="ADAL" clId="{9FA4D38E-9479-4701-9456-444B3EFE8FB2}" dt="2026-03-12T14:08:49.432" v="6621"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6-03-12T14:13:45.474" v="6650" actId="20577"/>
        <pc:sldMkLst>
          <pc:docMk/>
          <pc:sldMk cId="649967342" sldId="2145705165"/>
        </pc:sldMkLst>
        <pc:spChg chg="mod">
          <ac:chgData name="Andrew Collings" userId="0f84cdc6-c606-46cb-9c21-9a360095f536" providerId="ADAL" clId="{9FA4D38E-9479-4701-9456-444B3EFE8FB2}" dt="2026-03-12T14:13:45.474" v="6650" actId="20577"/>
          <ac:spMkLst>
            <pc:docMk/>
            <pc:sldMk cId="649967342" sldId="2145705165"/>
            <ac:spMk id="6" creationId="{897A7A0D-D3DB-431A-A92B-9D4788B9D125}"/>
          </ac:spMkLst>
        </pc:spChg>
        <pc:spChg chg="mod">
          <ac:chgData name="Andrew Collings" userId="0f84cdc6-c606-46cb-9c21-9a360095f536" providerId="ADAL" clId="{9FA4D38E-9479-4701-9456-444B3EFE8FB2}" dt="2026-03-12T14:08:55.760" v="6629" actId="20577"/>
          <ac:spMkLst>
            <pc:docMk/>
            <pc:sldMk cId="649967342" sldId="2145705165"/>
            <ac:spMk id="7" creationId="{A9444CB1-977C-456C-B903-E0FAA88B1385}"/>
          </ac:spMkLst>
        </pc:spChg>
      </pc:sldChg>
      <pc:sldChg chg="modSp mod">
        <pc:chgData name="Andrew Collings" userId="0f84cdc6-c606-46cb-9c21-9a360095f536" providerId="ADAL" clId="{9FA4D38E-9479-4701-9456-444B3EFE8FB2}" dt="2026-03-12T14:20:56.210" v="6804" actId="20577"/>
        <pc:sldMkLst>
          <pc:docMk/>
          <pc:sldMk cId="3825831119" sldId="2145705261"/>
        </pc:sldMkLst>
        <pc:graphicFrameChg chg="mod modGraphic">
          <ac:chgData name="Andrew Collings" userId="0f84cdc6-c606-46cb-9c21-9a360095f536" providerId="ADAL" clId="{9FA4D38E-9479-4701-9456-444B3EFE8FB2}" dt="2026-03-12T14:20:56.210" v="6804" actId="20577"/>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9FA4D38E-9479-4701-9456-444B3EFE8FB2}" dt="2026-03-12T14:18:08.090" v="6689" actId="20577"/>
          <ac:graphicFrameMkLst>
            <pc:docMk/>
            <pc:sldMk cId="3825831119" sldId="2145705261"/>
            <ac:graphicFrameMk id="5" creationId="{D3BD6F0E-8154-16BF-FEEC-94E1476F72CF}"/>
          </ac:graphicFrameMkLst>
        </pc:graphicFrameChg>
      </pc:sldChg>
      <pc:sldChg chg="modSp del mod">
        <pc:chgData name="Andrew Collings" userId="0f84cdc6-c606-46cb-9c21-9a360095f536" providerId="ADAL" clId="{9FA4D38E-9479-4701-9456-444B3EFE8FB2}" dt="2026-03-12T14:13:48.690" v="6651" actId="2696"/>
        <pc:sldMkLst>
          <pc:docMk/>
          <pc:sldMk cId="3705238078" sldId="2145705274"/>
        </pc:sldMkLst>
      </pc:sldChg>
      <pc:sldChg chg="add del">
        <pc:chgData name="Andrew Collings" userId="0f84cdc6-c606-46cb-9c21-9a360095f536" providerId="ADAL" clId="{9FA4D38E-9479-4701-9456-444B3EFE8FB2}" dt="2026-03-12T14:46:38.945" v="7007" actId="2696"/>
        <pc:sldMkLst>
          <pc:docMk/>
          <pc:sldMk cId="1165609462" sldId="2145705306"/>
        </pc:sldMkLst>
      </pc:sldChg>
      <pc:sldChg chg="modSp add del mod">
        <pc:chgData name="Andrew Collings" userId="0f84cdc6-c606-46cb-9c21-9a360095f536" providerId="ADAL" clId="{9FA4D38E-9479-4701-9456-444B3EFE8FB2}" dt="2026-03-12T18:37:19.999" v="8799" actId="20577"/>
        <pc:sldMkLst>
          <pc:docMk/>
          <pc:sldMk cId="3474776666" sldId="2145705344"/>
        </pc:sldMkLst>
        <pc:spChg chg="mod">
          <ac:chgData name="Andrew Collings" userId="0f84cdc6-c606-46cb-9c21-9a360095f536" providerId="ADAL" clId="{9FA4D38E-9479-4701-9456-444B3EFE8FB2}" dt="2026-03-12T18:37:19.999" v="8799" actId="20577"/>
          <ac:spMkLst>
            <pc:docMk/>
            <pc:sldMk cId="3474776666" sldId="2145705344"/>
            <ac:spMk id="2" creationId="{DB28E50E-CA6C-0F9C-07D0-714B216C63DA}"/>
          </ac:spMkLst>
        </pc:spChg>
      </pc:sldChg>
      <pc:sldChg chg="addSp delSp modSp del mod">
        <pc:chgData name="Andrew Collings" userId="0f84cdc6-c606-46cb-9c21-9a360095f536" providerId="ADAL" clId="{9FA4D38E-9479-4701-9456-444B3EFE8FB2}" dt="2026-03-12T15:28:43.867" v="7575" actId="2696"/>
        <pc:sldMkLst>
          <pc:docMk/>
          <pc:sldMk cId="1826248829" sldId="2145705346"/>
        </pc:sldMkLst>
      </pc:sldChg>
      <pc:sldChg chg="addSp delSp modSp mod ord">
        <pc:chgData name="Andrew Collings" userId="0f84cdc6-c606-46cb-9c21-9a360095f536" providerId="ADAL" clId="{9FA4D38E-9479-4701-9456-444B3EFE8FB2}" dt="2026-03-12T14:32:26.763" v="6866" actId="255"/>
        <pc:sldMkLst>
          <pc:docMk/>
          <pc:sldMk cId="3708926803" sldId="2145705347"/>
        </pc:sldMkLst>
        <pc:spChg chg="mod">
          <ac:chgData name="Andrew Collings" userId="0f84cdc6-c606-46cb-9c21-9a360095f536" providerId="ADAL" clId="{9FA4D38E-9479-4701-9456-444B3EFE8FB2}" dt="2026-03-12T14:32:26.763" v="6866" actId="255"/>
          <ac:spMkLst>
            <pc:docMk/>
            <pc:sldMk cId="3708926803" sldId="2145705347"/>
            <ac:spMk id="2" creationId="{81FF633A-D5A0-AD97-440D-86CDA42CA82F}"/>
          </ac:spMkLst>
        </pc:spChg>
        <pc:spChg chg="mod">
          <ac:chgData name="Andrew Collings" userId="0f84cdc6-c606-46cb-9c21-9a360095f536" providerId="ADAL" clId="{9FA4D38E-9479-4701-9456-444B3EFE8FB2}" dt="2026-03-12T14:26:49.202" v="6835" actId="20577"/>
          <ac:spMkLst>
            <pc:docMk/>
            <pc:sldMk cId="3708926803" sldId="2145705347"/>
            <ac:spMk id="7" creationId="{77E01AB4-9D4B-C80D-4266-A9E435A90825}"/>
          </ac:spMkLst>
        </pc:spChg>
        <pc:picChg chg="add del mod">
          <ac:chgData name="Andrew Collings" userId="0f84cdc6-c606-46cb-9c21-9a360095f536" providerId="ADAL" clId="{9FA4D38E-9479-4701-9456-444B3EFE8FB2}" dt="2026-03-12T14:27:02.032" v="6836" actId="14826"/>
          <ac:picMkLst>
            <pc:docMk/>
            <pc:sldMk cId="3708926803" sldId="2145705347"/>
            <ac:picMk id="6" creationId="{ED061528-33F1-E613-045E-60AFB963993F}"/>
          </ac:picMkLst>
        </pc:picChg>
      </pc:sldChg>
      <pc:sldChg chg="addSp delSp modSp add del mod">
        <pc:chgData name="Andrew Collings" userId="0f84cdc6-c606-46cb-9c21-9a360095f536" providerId="ADAL" clId="{9FA4D38E-9479-4701-9456-444B3EFE8FB2}" dt="2026-03-12T15:28:43.867" v="7575" actId="2696"/>
        <pc:sldMkLst>
          <pc:docMk/>
          <pc:sldMk cId="1389863809" sldId="2145705349"/>
        </pc:sldMkLst>
      </pc:sldChg>
      <pc:sldChg chg="addSp delSp modSp add del mod">
        <pc:chgData name="Andrew Collings" userId="0f84cdc6-c606-46cb-9c21-9a360095f536" providerId="ADAL" clId="{9FA4D38E-9479-4701-9456-444B3EFE8FB2}" dt="2026-03-12T15:28:43.867" v="7575" actId="2696"/>
        <pc:sldMkLst>
          <pc:docMk/>
          <pc:sldMk cId="4294056478" sldId="2145705350"/>
        </pc:sldMkLst>
      </pc:sldChg>
      <pc:sldChg chg="addSp delSp modSp add del mod">
        <pc:chgData name="Andrew Collings" userId="0f84cdc6-c606-46cb-9c21-9a360095f536" providerId="ADAL" clId="{9FA4D38E-9479-4701-9456-444B3EFE8FB2}" dt="2026-03-12T15:28:43.867" v="7575" actId="2696"/>
        <pc:sldMkLst>
          <pc:docMk/>
          <pc:sldMk cId="1538460560" sldId="2145705351"/>
        </pc:sldMkLst>
      </pc:sldChg>
      <pc:sldChg chg="addSp delSp modSp add del mod">
        <pc:chgData name="Andrew Collings" userId="0f84cdc6-c606-46cb-9c21-9a360095f536" providerId="ADAL" clId="{9FA4D38E-9479-4701-9456-444B3EFE8FB2}" dt="2026-03-12T15:28:43.867" v="7575" actId="2696"/>
        <pc:sldMkLst>
          <pc:docMk/>
          <pc:sldMk cId="523409689" sldId="2145705352"/>
        </pc:sldMkLst>
      </pc:sldChg>
      <pc:sldChg chg="addSp delSp modSp add del mod">
        <pc:chgData name="Andrew Collings" userId="0f84cdc6-c606-46cb-9c21-9a360095f536" providerId="ADAL" clId="{9FA4D38E-9479-4701-9456-444B3EFE8FB2}" dt="2026-03-12T15:28:43.867" v="7575" actId="2696"/>
        <pc:sldMkLst>
          <pc:docMk/>
          <pc:sldMk cId="4047797271" sldId="2145705353"/>
        </pc:sldMkLst>
      </pc:sldChg>
      <pc:sldChg chg="modSp add mod ord">
        <pc:chgData name="Andrew Collings" userId="0f84cdc6-c606-46cb-9c21-9a360095f536" providerId="ADAL" clId="{9FA4D38E-9479-4701-9456-444B3EFE8FB2}" dt="2026-03-12T14:45:03.016" v="7005" actId="20577"/>
        <pc:sldMkLst>
          <pc:docMk/>
          <pc:sldMk cId="3209967993" sldId="2145705354"/>
        </pc:sldMkLst>
        <pc:spChg chg="mod">
          <ac:chgData name="Andrew Collings" userId="0f84cdc6-c606-46cb-9c21-9a360095f536" providerId="ADAL" clId="{9FA4D38E-9479-4701-9456-444B3EFE8FB2}" dt="2026-03-12T14:45:03.016" v="7005" actId="20577"/>
          <ac:spMkLst>
            <pc:docMk/>
            <pc:sldMk cId="3209967993" sldId="2145705354"/>
            <ac:spMk id="2" creationId="{D8550ABD-4D2E-3260-AFF0-FDFFF90685F3}"/>
          </ac:spMkLst>
        </pc:spChg>
        <pc:spChg chg="mod">
          <ac:chgData name="Andrew Collings" userId="0f84cdc6-c606-46cb-9c21-9a360095f536" providerId="ADAL" clId="{9FA4D38E-9479-4701-9456-444B3EFE8FB2}" dt="2026-03-12T14:38:38.265" v="7000" actId="20577"/>
          <ac:spMkLst>
            <pc:docMk/>
            <pc:sldMk cId="3209967993" sldId="2145705354"/>
            <ac:spMk id="7" creationId="{D08B64A2-66F0-52DA-78C6-4D63987FC172}"/>
          </ac:spMkLst>
        </pc:spChg>
      </pc:sldChg>
      <pc:sldChg chg="modSp add del mod">
        <pc:chgData name="Andrew Collings" userId="0f84cdc6-c606-46cb-9c21-9a360095f536" providerId="ADAL" clId="{9FA4D38E-9479-4701-9456-444B3EFE8FB2}" dt="2026-03-12T15:28:43.867" v="7575" actId="2696"/>
        <pc:sldMkLst>
          <pc:docMk/>
          <pc:sldMk cId="1393051113" sldId="2145705355"/>
        </pc:sldMkLst>
      </pc:sldChg>
      <pc:sldChg chg="modSp add mod">
        <pc:chgData name="Andrew Collings" userId="0f84cdc6-c606-46cb-9c21-9a360095f536" providerId="ADAL" clId="{9FA4D38E-9479-4701-9456-444B3EFE8FB2}" dt="2026-03-12T15:30:10.122" v="7579" actId="6549"/>
        <pc:sldMkLst>
          <pc:docMk/>
          <pc:sldMk cId="16259407" sldId="2145705357"/>
        </pc:sldMkLst>
        <pc:spChg chg="mod">
          <ac:chgData name="Andrew Collings" userId="0f84cdc6-c606-46cb-9c21-9a360095f536" providerId="ADAL" clId="{9FA4D38E-9479-4701-9456-444B3EFE8FB2}" dt="2026-03-12T15:30:10.122" v="7579" actId="6549"/>
          <ac:spMkLst>
            <pc:docMk/>
            <pc:sldMk cId="16259407" sldId="2145705357"/>
            <ac:spMk id="2" creationId="{C272CE37-04FB-CC37-CB20-8204CE9743D1}"/>
          </ac:spMkLst>
        </pc:spChg>
      </pc:sldChg>
      <pc:sldChg chg="modSp add del mod">
        <pc:chgData name="Andrew Collings" userId="0f84cdc6-c606-46cb-9c21-9a360095f536" providerId="ADAL" clId="{9FA4D38E-9479-4701-9456-444B3EFE8FB2}" dt="2026-03-12T15:28:48.777" v="7576" actId="2696"/>
        <pc:sldMkLst>
          <pc:docMk/>
          <pc:sldMk cId="1539731956" sldId="2145705358"/>
        </pc:sldMkLst>
      </pc:sldChg>
      <pc:sldChg chg="modSp add del mod">
        <pc:chgData name="Andrew Collings" userId="0f84cdc6-c606-46cb-9c21-9a360095f536" providerId="ADAL" clId="{9FA4D38E-9479-4701-9456-444B3EFE8FB2}" dt="2026-03-12T15:28:48.777" v="7576" actId="2696"/>
        <pc:sldMkLst>
          <pc:docMk/>
          <pc:sldMk cId="3004849325" sldId="2145705359"/>
        </pc:sldMkLst>
      </pc:sldChg>
      <pc:sldChg chg="modSp add del mod ord">
        <pc:chgData name="Andrew Collings" userId="0f84cdc6-c606-46cb-9c21-9a360095f536" providerId="ADAL" clId="{9FA4D38E-9479-4701-9456-444B3EFE8FB2}" dt="2026-03-12T15:28:48.777" v="7576" actId="2696"/>
        <pc:sldMkLst>
          <pc:docMk/>
          <pc:sldMk cId="3032793096" sldId="2145705360"/>
        </pc:sldMkLst>
      </pc:sldChg>
      <pc:sldChg chg="add del">
        <pc:chgData name="Andrew Collings" userId="0f84cdc6-c606-46cb-9c21-9a360095f536" providerId="ADAL" clId="{9FA4D38E-9479-4701-9456-444B3EFE8FB2}" dt="2026-03-12T15:28:58.354" v="7578" actId="47"/>
        <pc:sldMkLst>
          <pc:docMk/>
          <pc:sldMk cId="2462957936" sldId="2145705361"/>
        </pc:sldMkLst>
      </pc:sldChg>
      <pc:sldChg chg="addSp delSp modSp add mod">
        <pc:chgData name="Andrew Collings" userId="0f84cdc6-c606-46cb-9c21-9a360095f536" providerId="ADAL" clId="{9FA4D38E-9479-4701-9456-444B3EFE8FB2}" dt="2026-03-12T18:38:19.220" v="8800" actId="108"/>
        <pc:sldMkLst>
          <pc:docMk/>
          <pc:sldMk cId="123224910" sldId="2145705362"/>
        </pc:sldMkLst>
        <pc:spChg chg="mod">
          <ac:chgData name="Andrew Collings" userId="0f84cdc6-c606-46cb-9c21-9a360095f536" providerId="ADAL" clId="{9FA4D38E-9479-4701-9456-444B3EFE8FB2}" dt="2026-03-12T18:38:19.220" v="8800" actId="108"/>
          <ac:spMkLst>
            <pc:docMk/>
            <pc:sldMk cId="123224910" sldId="2145705362"/>
            <ac:spMk id="2" creationId="{E158B7D9-68B3-75EE-1E09-D1F84986CC22}"/>
          </ac:spMkLst>
        </pc:spChg>
        <pc:graphicFrameChg chg="add mod">
          <ac:chgData name="Andrew Collings" userId="0f84cdc6-c606-46cb-9c21-9a360095f536" providerId="ADAL" clId="{9FA4D38E-9479-4701-9456-444B3EFE8FB2}" dt="2026-03-12T14:35:33.482" v="6947" actId="1036"/>
          <ac:graphicFrameMkLst>
            <pc:docMk/>
            <pc:sldMk cId="123224910" sldId="2145705362"/>
            <ac:graphicFrameMk id="4" creationId="{2B27BDF6-4918-679A-CC82-DC56B9B9FD92}"/>
          </ac:graphicFrameMkLst>
        </pc:graphicFrameChg>
        <pc:graphicFrameChg chg="add mod">
          <ac:chgData name="Andrew Collings" userId="0f84cdc6-c606-46cb-9c21-9a360095f536" providerId="ADAL" clId="{9FA4D38E-9479-4701-9456-444B3EFE8FB2}" dt="2026-03-12T14:35:46.881" v="6976"/>
          <ac:graphicFrameMkLst>
            <pc:docMk/>
            <pc:sldMk cId="123224910" sldId="2145705362"/>
            <ac:graphicFrameMk id="5" creationId="{54EAEE99-30AB-442B-B9B7-9A431B036341}"/>
          </ac:graphicFrameMkLst>
        </pc:graphicFrameChg>
        <pc:graphicFrameChg chg="add mod">
          <ac:chgData name="Andrew Collings" userId="0f84cdc6-c606-46cb-9c21-9a360095f536" providerId="ADAL" clId="{9FA4D38E-9479-4701-9456-444B3EFE8FB2}" dt="2026-03-12T14:35:59.035" v="6978" actId="1076"/>
          <ac:graphicFrameMkLst>
            <pc:docMk/>
            <pc:sldMk cId="123224910" sldId="2145705362"/>
            <ac:graphicFrameMk id="8" creationId="{C5552851-954A-8D82-8D1B-4A7D9621954E}"/>
          </ac:graphicFrameMkLst>
        </pc:graphicFrameChg>
        <pc:picChg chg="del">
          <ac:chgData name="Andrew Collings" userId="0f84cdc6-c606-46cb-9c21-9a360095f536" providerId="ADAL" clId="{9FA4D38E-9479-4701-9456-444B3EFE8FB2}" dt="2026-03-12T14:32:31.113" v="6868" actId="478"/>
          <ac:picMkLst>
            <pc:docMk/>
            <pc:sldMk cId="123224910" sldId="2145705362"/>
            <ac:picMk id="6" creationId="{93D836C2-D860-5DA2-820E-839261726F6B}"/>
          </ac:picMkLst>
        </pc:picChg>
      </pc:sldChg>
      <pc:sldChg chg="addSp delSp modSp add mod">
        <pc:chgData name="Andrew Collings" userId="0f84cdc6-c606-46cb-9c21-9a360095f536" providerId="ADAL" clId="{9FA4D38E-9479-4701-9456-444B3EFE8FB2}" dt="2026-03-12T14:53:36.399" v="7021" actId="14100"/>
        <pc:sldMkLst>
          <pc:docMk/>
          <pc:sldMk cId="4080717101" sldId="2145705363"/>
        </pc:sldMkLst>
        <pc:spChg chg="del">
          <ac:chgData name="Andrew Collings" userId="0f84cdc6-c606-46cb-9c21-9a360095f536" providerId="ADAL" clId="{9FA4D38E-9479-4701-9456-444B3EFE8FB2}" dt="2026-03-12T14:50:24.810" v="7009" actId="478"/>
          <ac:spMkLst>
            <pc:docMk/>
            <pc:sldMk cId="4080717101" sldId="2145705363"/>
            <ac:spMk id="2" creationId="{2B094C25-4717-0EA3-9653-81C2B919763C}"/>
          </ac:spMkLst>
        </pc:spChg>
        <pc:graphicFrameChg chg="add mod">
          <ac:chgData name="Andrew Collings" userId="0f84cdc6-c606-46cb-9c21-9a360095f536" providerId="ADAL" clId="{9FA4D38E-9479-4701-9456-444B3EFE8FB2}" dt="2026-03-12T14:53:36.399" v="7021" actId="14100"/>
          <ac:graphicFrameMkLst>
            <pc:docMk/>
            <pc:sldMk cId="4080717101" sldId="2145705363"/>
            <ac:graphicFrameMk id="4" creationId="{607FDD21-97DA-FE54-61B0-8A0B9FAB86BA}"/>
          </ac:graphicFrameMkLst>
        </pc:graphicFrameChg>
      </pc:sldChg>
      <pc:sldChg chg="addSp delSp modSp add mod">
        <pc:chgData name="Andrew Collings" userId="0f84cdc6-c606-46cb-9c21-9a360095f536" providerId="ADAL" clId="{9FA4D38E-9479-4701-9456-444B3EFE8FB2}" dt="2026-03-12T14:53:31.407" v="7020" actId="14100"/>
        <pc:sldMkLst>
          <pc:docMk/>
          <pc:sldMk cId="2499306805" sldId="2145705364"/>
        </pc:sldMkLst>
        <pc:graphicFrameChg chg="add mod">
          <ac:chgData name="Andrew Collings" userId="0f84cdc6-c606-46cb-9c21-9a360095f536" providerId="ADAL" clId="{9FA4D38E-9479-4701-9456-444B3EFE8FB2}" dt="2026-03-12T14:52:11.958" v="7016"/>
          <ac:graphicFrameMkLst>
            <pc:docMk/>
            <pc:sldMk cId="2499306805" sldId="2145705364"/>
            <ac:graphicFrameMk id="2" creationId="{EB286A87-C4DB-EFC9-CF6F-7D60ECF26FE9}"/>
          </ac:graphicFrameMkLst>
        </pc:graphicFrameChg>
        <pc:graphicFrameChg chg="del">
          <ac:chgData name="Andrew Collings" userId="0f84cdc6-c606-46cb-9c21-9a360095f536" providerId="ADAL" clId="{9FA4D38E-9479-4701-9456-444B3EFE8FB2}" dt="2026-03-12T14:52:23.059" v="7017" actId="478"/>
          <ac:graphicFrameMkLst>
            <pc:docMk/>
            <pc:sldMk cId="2499306805" sldId="2145705364"/>
            <ac:graphicFrameMk id="4" creationId="{6F34C299-DE53-4C31-6DB8-CEABD7E406D9}"/>
          </ac:graphicFrameMkLst>
        </pc:graphicFrameChg>
        <pc:graphicFrameChg chg="add mod">
          <ac:chgData name="Andrew Collings" userId="0f84cdc6-c606-46cb-9c21-9a360095f536" providerId="ADAL" clId="{9FA4D38E-9479-4701-9456-444B3EFE8FB2}" dt="2026-03-12T14:53:31.407" v="7020" actId="14100"/>
          <ac:graphicFrameMkLst>
            <pc:docMk/>
            <pc:sldMk cId="2499306805" sldId="2145705364"/>
            <ac:graphicFrameMk id="5" creationId="{EB286A87-C4DB-EFC9-CF6F-7D60ECF26FE9}"/>
          </ac:graphicFrameMkLst>
        </pc:graphicFrameChg>
      </pc:sldChg>
      <pc:sldChg chg="modSp add mod ord">
        <pc:chgData name="Andrew Collings" userId="0f84cdc6-c606-46cb-9c21-9a360095f536" providerId="ADAL" clId="{9FA4D38E-9479-4701-9456-444B3EFE8FB2}" dt="2026-03-12T15:15:39.313" v="7516" actId="20577"/>
        <pc:sldMkLst>
          <pc:docMk/>
          <pc:sldMk cId="3927312613" sldId="2145705365"/>
        </pc:sldMkLst>
        <pc:spChg chg="mod">
          <ac:chgData name="Andrew Collings" userId="0f84cdc6-c606-46cb-9c21-9a360095f536" providerId="ADAL" clId="{9FA4D38E-9479-4701-9456-444B3EFE8FB2}" dt="2026-03-12T15:15:39.313" v="7516" actId="20577"/>
          <ac:spMkLst>
            <pc:docMk/>
            <pc:sldMk cId="3927312613" sldId="2145705365"/>
            <ac:spMk id="2" creationId="{0624A06F-D717-0AD6-0B69-43E3BFF8552A}"/>
          </ac:spMkLst>
        </pc:spChg>
        <pc:spChg chg="mod">
          <ac:chgData name="Andrew Collings" userId="0f84cdc6-c606-46cb-9c21-9a360095f536" providerId="ADAL" clId="{9FA4D38E-9479-4701-9456-444B3EFE8FB2}" dt="2026-03-12T15:00:12.004" v="7042" actId="5793"/>
          <ac:spMkLst>
            <pc:docMk/>
            <pc:sldMk cId="3927312613" sldId="2145705365"/>
            <ac:spMk id="7" creationId="{F77FD7DA-0E28-DEED-67BA-1661D0C830C5}"/>
          </ac:spMkLst>
        </pc:spChg>
      </pc:sldChg>
      <pc:sldChg chg="addSp delSp modSp add mod">
        <pc:chgData name="Andrew Collings" userId="0f84cdc6-c606-46cb-9c21-9a360095f536" providerId="ADAL" clId="{9FA4D38E-9479-4701-9456-444B3EFE8FB2}" dt="2026-03-12T15:10:40.569" v="7415" actId="478"/>
        <pc:sldMkLst>
          <pc:docMk/>
          <pc:sldMk cId="1643826948" sldId="2145705366"/>
        </pc:sldMkLst>
        <pc:spChg chg="del">
          <ac:chgData name="Andrew Collings" userId="0f84cdc6-c606-46cb-9c21-9a360095f536" providerId="ADAL" clId="{9FA4D38E-9479-4701-9456-444B3EFE8FB2}" dt="2026-03-12T15:10:24.897" v="7412" actId="478"/>
          <ac:spMkLst>
            <pc:docMk/>
            <pc:sldMk cId="1643826948" sldId="2145705366"/>
            <ac:spMk id="2" creationId="{531866BD-B87D-B737-4D0E-9181A4F395A5}"/>
          </ac:spMkLst>
        </pc:spChg>
        <pc:spChg chg="del">
          <ac:chgData name="Andrew Collings" userId="0f84cdc6-c606-46cb-9c21-9a360095f536" providerId="ADAL" clId="{9FA4D38E-9479-4701-9456-444B3EFE8FB2}" dt="2026-03-12T15:10:38.552" v="7414" actId="478"/>
          <ac:spMkLst>
            <pc:docMk/>
            <pc:sldMk cId="1643826948" sldId="2145705366"/>
            <ac:spMk id="7" creationId="{0C8A0977-1D8A-99B9-5047-F344A31A6BAA}"/>
          </ac:spMkLst>
        </pc:spChg>
        <pc:spChg chg="add del mod">
          <ac:chgData name="Andrew Collings" userId="0f84cdc6-c606-46cb-9c21-9a360095f536" providerId="ADAL" clId="{9FA4D38E-9479-4701-9456-444B3EFE8FB2}" dt="2026-03-12T15:10:40.569" v="7415" actId="478"/>
          <ac:spMkLst>
            <pc:docMk/>
            <pc:sldMk cId="1643826948" sldId="2145705366"/>
            <ac:spMk id="8" creationId="{4FDD9187-7446-5DFB-C983-BB6A7FDD5401}"/>
          </ac:spMkLst>
        </pc:spChg>
        <pc:picChg chg="add">
          <ac:chgData name="Andrew Collings" userId="0f84cdc6-c606-46cb-9c21-9a360095f536" providerId="ADAL" clId="{9FA4D38E-9479-4701-9456-444B3EFE8FB2}" dt="2026-03-12T15:10:28.402" v="7413" actId="22"/>
          <ac:picMkLst>
            <pc:docMk/>
            <pc:sldMk cId="1643826948" sldId="2145705366"/>
            <ac:picMk id="5" creationId="{145BBC35-60BD-6692-9023-8D9A91D8078E}"/>
          </ac:picMkLst>
        </pc:picChg>
      </pc:sldChg>
      <pc:sldChg chg="addSp delSp add mod">
        <pc:chgData name="Andrew Collings" userId="0f84cdc6-c606-46cb-9c21-9a360095f536" providerId="ADAL" clId="{9FA4D38E-9479-4701-9456-444B3EFE8FB2}" dt="2026-03-12T15:11:03.910" v="7418" actId="22"/>
        <pc:sldMkLst>
          <pc:docMk/>
          <pc:sldMk cId="2467880034" sldId="2145705367"/>
        </pc:sldMkLst>
        <pc:picChg chg="add">
          <ac:chgData name="Andrew Collings" userId="0f84cdc6-c606-46cb-9c21-9a360095f536" providerId="ADAL" clId="{9FA4D38E-9479-4701-9456-444B3EFE8FB2}" dt="2026-03-12T15:11:03.910" v="7418" actId="22"/>
          <ac:picMkLst>
            <pc:docMk/>
            <pc:sldMk cId="2467880034" sldId="2145705367"/>
            <ac:picMk id="4" creationId="{3C6110B7-577E-86DB-5E3D-A4168A86C864}"/>
          </ac:picMkLst>
        </pc:picChg>
        <pc:picChg chg="del">
          <ac:chgData name="Andrew Collings" userId="0f84cdc6-c606-46cb-9c21-9a360095f536" providerId="ADAL" clId="{9FA4D38E-9479-4701-9456-444B3EFE8FB2}" dt="2026-03-12T15:11:03.697" v="7417" actId="478"/>
          <ac:picMkLst>
            <pc:docMk/>
            <pc:sldMk cId="2467880034" sldId="2145705367"/>
            <ac:picMk id="5" creationId="{E2D975A7-6AE6-9F8C-45BC-6C7136DC7051}"/>
          </ac:picMkLst>
        </pc:picChg>
      </pc:sldChg>
      <pc:sldChg chg="addSp delSp add mod">
        <pc:chgData name="Andrew Collings" userId="0f84cdc6-c606-46cb-9c21-9a360095f536" providerId="ADAL" clId="{9FA4D38E-9479-4701-9456-444B3EFE8FB2}" dt="2026-03-12T15:11:26.607" v="7421" actId="22"/>
        <pc:sldMkLst>
          <pc:docMk/>
          <pc:sldMk cId="3771863552" sldId="2145705368"/>
        </pc:sldMkLst>
        <pc:picChg chg="del">
          <ac:chgData name="Andrew Collings" userId="0f84cdc6-c606-46cb-9c21-9a360095f536" providerId="ADAL" clId="{9FA4D38E-9479-4701-9456-444B3EFE8FB2}" dt="2026-03-12T15:11:26.353" v="7420" actId="478"/>
          <ac:picMkLst>
            <pc:docMk/>
            <pc:sldMk cId="3771863552" sldId="2145705368"/>
            <ac:picMk id="4" creationId="{35C1703D-B921-B49C-CCBF-CC26EE398B21}"/>
          </ac:picMkLst>
        </pc:picChg>
        <pc:picChg chg="add">
          <ac:chgData name="Andrew Collings" userId="0f84cdc6-c606-46cb-9c21-9a360095f536" providerId="ADAL" clId="{9FA4D38E-9479-4701-9456-444B3EFE8FB2}" dt="2026-03-12T15:11:26.607" v="7421" actId="22"/>
          <ac:picMkLst>
            <pc:docMk/>
            <pc:sldMk cId="3771863552" sldId="2145705368"/>
            <ac:picMk id="5" creationId="{0E181276-107F-0A71-3EAF-25631C3E44F4}"/>
          </ac:picMkLst>
        </pc:picChg>
      </pc:sldChg>
      <pc:sldChg chg="modSp add mod">
        <pc:chgData name="Andrew Collings" userId="0f84cdc6-c606-46cb-9c21-9a360095f536" providerId="ADAL" clId="{9FA4D38E-9479-4701-9456-444B3EFE8FB2}" dt="2026-03-12T15:22:09.321" v="7565" actId="20577"/>
        <pc:sldMkLst>
          <pc:docMk/>
          <pc:sldMk cId="3665024269" sldId="2145705369"/>
        </pc:sldMkLst>
        <pc:spChg chg="mod">
          <ac:chgData name="Andrew Collings" userId="0f84cdc6-c606-46cb-9c21-9a360095f536" providerId="ADAL" clId="{9FA4D38E-9479-4701-9456-444B3EFE8FB2}" dt="2026-03-12T15:22:09.321" v="7565" actId="20577"/>
          <ac:spMkLst>
            <pc:docMk/>
            <pc:sldMk cId="3665024269" sldId="2145705369"/>
            <ac:spMk id="2" creationId="{4AE9E136-D973-1DE7-9AC4-C4EA6FC257A9}"/>
          </ac:spMkLst>
        </pc:spChg>
        <pc:spChg chg="mod">
          <ac:chgData name="Andrew Collings" userId="0f84cdc6-c606-46cb-9c21-9a360095f536" providerId="ADAL" clId="{9FA4D38E-9479-4701-9456-444B3EFE8FB2}" dt="2026-03-12T15:14:57.474" v="7430" actId="20577"/>
          <ac:spMkLst>
            <pc:docMk/>
            <pc:sldMk cId="3665024269" sldId="2145705369"/>
            <ac:spMk id="7" creationId="{BED0E226-465D-EEBA-3618-7DD74DE22B93}"/>
          </ac:spMkLst>
        </pc:spChg>
      </pc:sldChg>
      <pc:sldChg chg="addSp delSp add mod">
        <pc:chgData name="Andrew Collings" userId="0f84cdc6-c606-46cb-9c21-9a360095f536" providerId="ADAL" clId="{9FA4D38E-9479-4701-9456-444B3EFE8FB2}" dt="2026-03-12T15:22:44.325" v="7568" actId="22"/>
        <pc:sldMkLst>
          <pc:docMk/>
          <pc:sldMk cId="2169265776" sldId="2145705370"/>
        </pc:sldMkLst>
        <pc:picChg chg="add">
          <ac:chgData name="Andrew Collings" userId="0f84cdc6-c606-46cb-9c21-9a360095f536" providerId="ADAL" clId="{9FA4D38E-9479-4701-9456-444B3EFE8FB2}" dt="2026-03-12T15:22:44.325" v="7568" actId="22"/>
          <ac:picMkLst>
            <pc:docMk/>
            <pc:sldMk cId="2169265776" sldId="2145705370"/>
            <ac:picMk id="4" creationId="{6A606FA9-29F9-F763-EF99-F06799D405ED}"/>
          </ac:picMkLst>
        </pc:picChg>
        <pc:picChg chg="del">
          <ac:chgData name="Andrew Collings" userId="0f84cdc6-c606-46cb-9c21-9a360095f536" providerId="ADAL" clId="{9FA4D38E-9479-4701-9456-444B3EFE8FB2}" dt="2026-03-12T15:22:44.050" v="7567" actId="478"/>
          <ac:picMkLst>
            <pc:docMk/>
            <pc:sldMk cId="2169265776" sldId="2145705370"/>
            <ac:picMk id="5" creationId="{99D3354C-1DB4-2140-E808-4EE43CF2EAA3}"/>
          </ac:picMkLst>
        </pc:picChg>
      </pc:sldChg>
      <pc:sldChg chg="addSp delSp add mod">
        <pc:chgData name="Andrew Collings" userId="0f84cdc6-c606-46cb-9c21-9a360095f536" providerId="ADAL" clId="{9FA4D38E-9479-4701-9456-444B3EFE8FB2}" dt="2026-03-12T15:23:09.244" v="7570" actId="22"/>
        <pc:sldMkLst>
          <pc:docMk/>
          <pc:sldMk cId="1228761227" sldId="2145705371"/>
        </pc:sldMkLst>
        <pc:picChg chg="del">
          <ac:chgData name="Andrew Collings" userId="0f84cdc6-c606-46cb-9c21-9a360095f536" providerId="ADAL" clId="{9FA4D38E-9479-4701-9456-444B3EFE8FB2}" dt="2026-03-12T15:23:08.833" v="7569" actId="478"/>
          <ac:picMkLst>
            <pc:docMk/>
            <pc:sldMk cId="1228761227" sldId="2145705371"/>
            <ac:picMk id="4" creationId="{7F1CAC3D-181F-6762-4295-FC6EA4750C75}"/>
          </ac:picMkLst>
        </pc:picChg>
        <pc:picChg chg="add">
          <ac:chgData name="Andrew Collings" userId="0f84cdc6-c606-46cb-9c21-9a360095f536" providerId="ADAL" clId="{9FA4D38E-9479-4701-9456-444B3EFE8FB2}" dt="2026-03-12T15:23:09.244" v="7570" actId="22"/>
          <ac:picMkLst>
            <pc:docMk/>
            <pc:sldMk cId="1228761227" sldId="2145705371"/>
            <ac:picMk id="5" creationId="{38B3E33E-6D8C-5164-5946-76D0C5C32891}"/>
          </ac:picMkLst>
        </pc:picChg>
      </pc:sldChg>
      <pc:sldChg chg="addSp delSp add mod">
        <pc:chgData name="Andrew Collings" userId="0f84cdc6-c606-46cb-9c21-9a360095f536" providerId="ADAL" clId="{9FA4D38E-9479-4701-9456-444B3EFE8FB2}" dt="2026-03-12T15:23:52.548" v="7574" actId="22"/>
        <pc:sldMkLst>
          <pc:docMk/>
          <pc:sldMk cId="3481002758" sldId="2145705372"/>
        </pc:sldMkLst>
        <pc:picChg chg="add del">
          <ac:chgData name="Andrew Collings" userId="0f84cdc6-c606-46cb-9c21-9a360095f536" providerId="ADAL" clId="{9FA4D38E-9479-4701-9456-444B3EFE8FB2}" dt="2026-03-12T15:23:31.226" v="7573" actId="478"/>
          <ac:picMkLst>
            <pc:docMk/>
            <pc:sldMk cId="3481002758" sldId="2145705372"/>
            <ac:picMk id="4" creationId="{EB868317-77EE-FD94-D0F3-E496F86BDCBF}"/>
          </ac:picMkLst>
        </pc:picChg>
        <pc:picChg chg="del">
          <ac:chgData name="Andrew Collings" userId="0f84cdc6-c606-46cb-9c21-9a360095f536" providerId="ADAL" clId="{9FA4D38E-9479-4701-9456-444B3EFE8FB2}" dt="2026-03-12T15:23:28.227" v="7571" actId="478"/>
          <ac:picMkLst>
            <pc:docMk/>
            <pc:sldMk cId="3481002758" sldId="2145705372"/>
            <ac:picMk id="5" creationId="{7E0E21C2-C115-3829-D56D-84E9D5809F18}"/>
          </ac:picMkLst>
        </pc:picChg>
        <pc:picChg chg="add">
          <ac:chgData name="Andrew Collings" userId="0f84cdc6-c606-46cb-9c21-9a360095f536" providerId="ADAL" clId="{9FA4D38E-9479-4701-9456-444B3EFE8FB2}" dt="2026-03-12T15:23:52.548" v="7574" actId="22"/>
          <ac:picMkLst>
            <pc:docMk/>
            <pc:sldMk cId="3481002758" sldId="2145705372"/>
            <ac:picMk id="7" creationId="{95435EDE-2091-BD84-BC8A-AC05E3ADE2C0}"/>
          </ac:picMkLst>
        </pc:picChg>
      </pc:sldChg>
      <pc:sldChg chg="add">
        <pc:chgData name="Andrew Collings" userId="0f84cdc6-c606-46cb-9c21-9a360095f536" providerId="ADAL" clId="{9FA4D38E-9479-4701-9456-444B3EFE8FB2}" dt="2026-03-12T15:28:56.128" v="7577"/>
        <pc:sldMkLst>
          <pc:docMk/>
          <pc:sldMk cId="3832254636" sldId="2145705373"/>
        </pc:sldMkLst>
      </pc:sldChg>
      <pc:sldChg chg="modSp add mod">
        <pc:chgData name="Andrew Collings" userId="0f84cdc6-c606-46cb-9c21-9a360095f536" providerId="ADAL" clId="{9FA4D38E-9479-4701-9456-444B3EFE8FB2}" dt="2026-03-12T16:18:26.745" v="8759" actId="20577"/>
        <pc:sldMkLst>
          <pc:docMk/>
          <pc:sldMk cId="427484068" sldId="2145705374"/>
        </pc:sldMkLst>
        <pc:spChg chg="mod">
          <ac:chgData name="Andrew Collings" userId="0f84cdc6-c606-46cb-9c21-9a360095f536" providerId="ADAL" clId="{9FA4D38E-9479-4701-9456-444B3EFE8FB2}" dt="2026-03-12T16:18:26.745" v="8759" actId="20577"/>
          <ac:spMkLst>
            <pc:docMk/>
            <pc:sldMk cId="427484068" sldId="2145705374"/>
            <ac:spMk id="2" creationId="{E68AAEB3-85B2-C2B8-EB6C-F41D67F6868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idiowaplanning.sharepoint.com/sites/HR/Shared%20Documents/HR/Accounting/Budget/FY%202027/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idiowaplanning.sharepoint.com/sites/HR/Shared%20Documents/HR/Accounting/Budget/FY%202027/Graph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MIPA Net Assets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Net Asset End of Year</c:v>
                </c:pt>
              </c:strCache>
            </c:strRef>
          </c:tx>
          <c:spPr>
            <a:solidFill>
              <a:schemeClr val="accent1"/>
            </a:solidFill>
            <a:ln>
              <a:noFill/>
            </a:ln>
            <a:effectLst/>
          </c:spPr>
          <c:invertIfNegative val="0"/>
          <c:cat>
            <c:strRef>
              <c:f>Sheet1!$B$1:$D$1</c:f>
              <c:strCache>
                <c:ptCount val="3"/>
                <c:pt idx="0">
                  <c:v>FY 2023</c:v>
                </c:pt>
                <c:pt idx="1">
                  <c:v>FY 2024</c:v>
                </c:pt>
                <c:pt idx="2">
                  <c:v>FY 2025</c:v>
                </c:pt>
              </c:strCache>
            </c:strRef>
          </c:cat>
          <c:val>
            <c:numRef>
              <c:f>Sheet1!$B$2:$D$2</c:f>
              <c:numCache>
                <c:formatCode>_("$"* #,##0_);_("$"* \(#,##0\);_("$"* "-"??_);_(@_)</c:formatCode>
                <c:ptCount val="3"/>
                <c:pt idx="0">
                  <c:v>54880</c:v>
                </c:pt>
                <c:pt idx="1">
                  <c:v>123596</c:v>
                </c:pt>
                <c:pt idx="2">
                  <c:v>313525</c:v>
                </c:pt>
              </c:numCache>
            </c:numRef>
          </c:val>
          <c:extLst>
            <c:ext xmlns:c16="http://schemas.microsoft.com/office/drawing/2014/chart" uri="{C3380CC4-5D6E-409C-BE32-E72D297353CC}">
              <c16:uniqueId val="{00000000-9AC3-4F92-83FD-3B44F6957864}"/>
            </c:ext>
          </c:extLst>
        </c:ser>
        <c:dLbls>
          <c:showLegendKey val="0"/>
          <c:showVal val="0"/>
          <c:showCatName val="0"/>
          <c:showSerName val="0"/>
          <c:showPercent val="0"/>
          <c:showBubbleSize val="0"/>
        </c:dLbls>
        <c:gapWidth val="150"/>
        <c:axId val="1477887824"/>
        <c:axId val="1477888784"/>
      </c:barChart>
      <c:lineChart>
        <c:grouping val="standard"/>
        <c:varyColors val="0"/>
        <c:ser>
          <c:idx val="1"/>
          <c:order val="1"/>
          <c:tx>
            <c:strRef>
              <c:f>Sheet1!$A$3</c:f>
              <c:strCache>
                <c:ptCount val="1"/>
                <c:pt idx="0">
                  <c:v>Net Asset Change</c:v>
                </c:pt>
              </c:strCache>
            </c:strRef>
          </c:tx>
          <c:spPr>
            <a:ln w="28575" cap="rnd">
              <a:solidFill>
                <a:schemeClr val="accent2"/>
              </a:solidFill>
              <a:round/>
            </a:ln>
            <a:effectLst/>
          </c:spPr>
          <c:marker>
            <c:symbol val="none"/>
          </c:marker>
          <c:cat>
            <c:strRef>
              <c:f>Sheet1!$B$1:$D$1</c:f>
              <c:strCache>
                <c:ptCount val="3"/>
                <c:pt idx="0">
                  <c:v>FY 2023</c:v>
                </c:pt>
                <c:pt idx="1">
                  <c:v>FY 2024</c:v>
                </c:pt>
                <c:pt idx="2">
                  <c:v>FY 2025</c:v>
                </c:pt>
              </c:strCache>
            </c:strRef>
          </c:cat>
          <c:val>
            <c:numRef>
              <c:f>Sheet1!$B$3:$D$3</c:f>
              <c:numCache>
                <c:formatCode>_("$"* #,##0_);_("$"* \(#,##0\);_("$"* "-"??_);_(@_)</c:formatCode>
                <c:ptCount val="3"/>
                <c:pt idx="0">
                  <c:v>32039</c:v>
                </c:pt>
                <c:pt idx="1">
                  <c:v>68716</c:v>
                </c:pt>
                <c:pt idx="2">
                  <c:v>123596</c:v>
                </c:pt>
              </c:numCache>
            </c:numRef>
          </c:val>
          <c:smooth val="0"/>
          <c:extLst>
            <c:ext xmlns:c16="http://schemas.microsoft.com/office/drawing/2014/chart" uri="{C3380CC4-5D6E-409C-BE32-E72D297353CC}">
              <c16:uniqueId val="{00000001-9AC3-4F92-83FD-3B44F6957864}"/>
            </c:ext>
          </c:extLst>
        </c:ser>
        <c:dLbls>
          <c:showLegendKey val="0"/>
          <c:showVal val="0"/>
          <c:showCatName val="0"/>
          <c:showSerName val="0"/>
          <c:showPercent val="0"/>
          <c:showBubbleSize val="0"/>
        </c:dLbls>
        <c:marker val="1"/>
        <c:smooth val="0"/>
        <c:axId val="1674257952"/>
        <c:axId val="1674266592"/>
      </c:lineChart>
      <c:catAx>
        <c:axId val="147788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888784"/>
        <c:crosses val="autoZero"/>
        <c:auto val="1"/>
        <c:lblAlgn val="ctr"/>
        <c:lblOffset val="100"/>
        <c:noMultiLvlLbl val="0"/>
      </c:catAx>
      <c:valAx>
        <c:axId val="14778887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7887824"/>
        <c:crosses val="autoZero"/>
        <c:crossBetween val="between"/>
      </c:valAx>
      <c:valAx>
        <c:axId val="1674266592"/>
        <c:scaling>
          <c:orientation val="minMax"/>
        </c:scaling>
        <c:delete val="0"/>
        <c:axPos val="r"/>
        <c:numFmt formatCode="_(&quot;$&quot;* #,##0_);_(&quot;$&quot;* \(#,##0\);_(&quot;$&quot;*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4257952"/>
        <c:crosses val="max"/>
        <c:crossBetween val="between"/>
      </c:valAx>
      <c:catAx>
        <c:axId val="1674257952"/>
        <c:scaling>
          <c:orientation val="minMax"/>
        </c:scaling>
        <c:delete val="1"/>
        <c:axPos val="b"/>
        <c:numFmt formatCode="General" sourceLinked="1"/>
        <c:majorTickMark val="out"/>
        <c:minorTickMark val="none"/>
        <c:tickLblPos val="nextTo"/>
        <c:crossAx val="167426659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MIPA Cash</a:t>
            </a:r>
            <a:r>
              <a:rPr lang="en-US" baseline="0"/>
              <a:t> Flows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2"/>
          <c:tx>
            <c:strRef>
              <c:f>Sheet1!$E$4</c:f>
              <c:strCache>
                <c:ptCount val="1"/>
                <c:pt idx="0">
                  <c:v>Cash End of Year Balance</c:v>
                </c:pt>
              </c:strCache>
            </c:strRef>
          </c:tx>
          <c:spPr>
            <a:solidFill>
              <a:schemeClr val="accent1"/>
            </a:solidFill>
            <a:ln>
              <a:noFill/>
            </a:ln>
            <a:effectLst/>
          </c:spPr>
          <c:invertIfNegative val="0"/>
          <c:cat>
            <c:strRef>
              <c:f>Sheet1!$F$1:$H$1</c:f>
              <c:strCache>
                <c:ptCount val="3"/>
                <c:pt idx="0">
                  <c:v>FY 2023</c:v>
                </c:pt>
                <c:pt idx="1">
                  <c:v>FY 2024</c:v>
                </c:pt>
                <c:pt idx="2">
                  <c:v>FY 2025</c:v>
                </c:pt>
              </c:strCache>
            </c:strRef>
          </c:cat>
          <c:val>
            <c:numRef>
              <c:f>Sheet1!$F$4:$H$4</c:f>
              <c:numCache>
                <c:formatCode>_("$"* #,##0_);_("$"* \(#,##0\);_("$"* "-"??_);_(@_)</c:formatCode>
                <c:ptCount val="3"/>
                <c:pt idx="0">
                  <c:v>65589</c:v>
                </c:pt>
                <c:pt idx="1">
                  <c:v>100159</c:v>
                </c:pt>
                <c:pt idx="2">
                  <c:v>103931</c:v>
                </c:pt>
              </c:numCache>
            </c:numRef>
          </c:val>
          <c:extLst>
            <c:ext xmlns:c16="http://schemas.microsoft.com/office/drawing/2014/chart" uri="{C3380CC4-5D6E-409C-BE32-E72D297353CC}">
              <c16:uniqueId val="{00000000-F06A-4578-8240-24231CD35C4C}"/>
            </c:ext>
          </c:extLst>
        </c:ser>
        <c:dLbls>
          <c:showLegendKey val="0"/>
          <c:showVal val="0"/>
          <c:showCatName val="0"/>
          <c:showSerName val="0"/>
          <c:showPercent val="0"/>
          <c:showBubbleSize val="0"/>
        </c:dLbls>
        <c:gapWidth val="219"/>
        <c:axId val="1594897520"/>
        <c:axId val="1594892240"/>
      </c:barChart>
      <c:lineChart>
        <c:grouping val="standard"/>
        <c:varyColors val="0"/>
        <c:ser>
          <c:idx val="0"/>
          <c:order val="0"/>
          <c:tx>
            <c:strRef>
              <c:f>Sheet1!$E$2</c:f>
              <c:strCache>
                <c:ptCount val="1"/>
                <c:pt idx="0">
                  <c:v>Net Cash Flows from Operating Activities</c:v>
                </c:pt>
              </c:strCache>
            </c:strRef>
          </c:tx>
          <c:spPr>
            <a:ln w="28575" cap="rnd">
              <a:solidFill>
                <a:schemeClr val="tx1"/>
              </a:solidFill>
              <a:round/>
            </a:ln>
            <a:effectLst/>
          </c:spPr>
          <c:marker>
            <c:symbol val="none"/>
          </c:marker>
          <c:cat>
            <c:strRef>
              <c:f>Sheet1!$F$1:$H$1</c:f>
              <c:strCache>
                <c:ptCount val="3"/>
                <c:pt idx="0">
                  <c:v>FY 2023</c:v>
                </c:pt>
                <c:pt idx="1">
                  <c:v>FY 2024</c:v>
                </c:pt>
                <c:pt idx="2">
                  <c:v>FY 2025</c:v>
                </c:pt>
              </c:strCache>
            </c:strRef>
          </c:cat>
          <c:val>
            <c:numRef>
              <c:f>Sheet1!$F$2:$H$2</c:f>
              <c:numCache>
                <c:formatCode>_("$"* #,##0_);_("$"* \(#,##0\);_("$"* "-"??_);_(@_)</c:formatCode>
                <c:ptCount val="3"/>
                <c:pt idx="0">
                  <c:v>25915</c:v>
                </c:pt>
                <c:pt idx="1">
                  <c:v>34570</c:v>
                </c:pt>
                <c:pt idx="2">
                  <c:v>15620</c:v>
                </c:pt>
              </c:numCache>
            </c:numRef>
          </c:val>
          <c:smooth val="0"/>
          <c:extLst>
            <c:ext xmlns:c16="http://schemas.microsoft.com/office/drawing/2014/chart" uri="{C3380CC4-5D6E-409C-BE32-E72D297353CC}">
              <c16:uniqueId val="{00000001-F06A-4578-8240-24231CD35C4C}"/>
            </c:ext>
          </c:extLst>
        </c:ser>
        <c:ser>
          <c:idx val="1"/>
          <c:order val="1"/>
          <c:tx>
            <c:strRef>
              <c:f>Sheet1!$E$3</c:f>
              <c:strCache>
                <c:ptCount val="1"/>
                <c:pt idx="0">
                  <c:v>Net Change in Cash</c:v>
                </c:pt>
              </c:strCache>
            </c:strRef>
          </c:tx>
          <c:spPr>
            <a:ln w="28575" cap="rnd">
              <a:solidFill>
                <a:schemeClr val="accent2"/>
              </a:solidFill>
              <a:round/>
            </a:ln>
            <a:effectLst/>
          </c:spPr>
          <c:marker>
            <c:symbol val="none"/>
          </c:marker>
          <c:cat>
            <c:strRef>
              <c:f>Sheet1!$F$1:$H$1</c:f>
              <c:strCache>
                <c:ptCount val="3"/>
                <c:pt idx="0">
                  <c:v>FY 2023</c:v>
                </c:pt>
                <c:pt idx="1">
                  <c:v>FY 2024</c:v>
                </c:pt>
                <c:pt idx="2">
                  <c:v>FY 2025</c:v>
                </c:pt>
              </c:strCache>
            </c:strRef>
          </c:cat>
          <c:val>
            <c:numRef>
              <c:f>Sheet1!$F$3:$H$3</c:f>
              <c:numCache>
                <c:formatCode>_("$"* #,##0_);_("$"* \(#,##0\);_("$"* "-"??_);_(@_)</c:formatCode>
                <c:ptCount val="3"/>
                <c:pt idx="0">
                  <c:v>25915</c:v>
                </c:pt>
                <c:pt idx="1">
                  <c:v>34570</c:v>
                </c:pt>
                <c:pt idx="2">
                  <c:v>3772</c:v>
                </c:pt>
              </c:numCache>
            </c:numRef>
          </c:val>
          <c:smooth val="0"/>
          <c:extLst>
            <c:ext xmlns:c16="http://schemas.microsoft.com/office/drawing/2014/chart" uri="{C3380CC4-5D6E-409C-BE32-E72D297353CC}">
              <c16:uniqueId val="{00000002-F06A-4578-8240-24231CD35C4C}"/>
            </c:ext>
          </c:extLst>
        </c:ser>
        <c:dLbls>
          <c:showLegendKey val="0"/>
          <c:showVal val="0"/>
          <c:showCatName val="0"/>
          <c:showSerName val="0"/>
          <c:showPercent val="0"/>
          <c:showBubbleSize val="0"/>
        </c:dLbls>
        <c:marker val="1"/>
        <c:smooth val="0"/>
        <c:axId val="1594897520"/>
        <c:axId val="1594892240"/>
      </c:lineChart>
      <c:catAx>
        <c:axId val="159489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892240"/>
        <c:crosses val="autoZero"/>
        <c:auto val="1"/>
        <c:lblAlgn val="ctr"/>
        <c:lblOffset val="100"/>
        <c:noMultiLvlLbl val="0"/>
      </c:catAx>
      <c:valAx>
        <c:axId val="15948922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489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3/12/2026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3/12/2026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961E-37A6-E398-EC95-80E83C7DB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69FC5-71CE-FCAE-FEF3-42790EF0F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D054E-6744-C25F-43F0-2BACAB836D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C6CCD-7F0A-C6E7-83D4-4CF7F74BC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796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03152-5BD3-FEE4-09C5-2883033B9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BA4D2-B095-98C1-EE24-AA3A4598A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7EB6C-DE7A-74CD-F0A7-6FEA499E6D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5C74F1-11B0-3DF9-C3EE-67B7E467E5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89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6698-FBE7-D45B-A69D-B9EAFFB40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9FA61-9B8F-7462-DA53-469D7E968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905FA-4A10-9E1F-E9EF-F09C435B7B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9AD7CA-9010-02F7-6310-511C96A8C2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09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E5C8-04CB-E96D-C747-E09284FA9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BD663-0D92-7AA1-49E4-50D7341A5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FCE21-9397-4912-7FAD-5757ED695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AEA465-4A87-A763-73E0-FBF708183A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595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89D8-34A4-9CEE-D1CB-CE789ED4D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C6B26-22B3-996A-CC6B-AEEC461E3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24CB12-C059-8C4D-8438-BC20EB5A98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FED163-73E5-6469-92F8-284EB17885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483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D7ABA-C19C-4153-8706-FA5BC7651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95AB9-12B9-EC8D-5B15-A8E90E4E4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EA76C-B66A-96C8-E1C4-A1885CC357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674F00-3D01-AFCB-6B83-65F56D2AA9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517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864AC-2978-7414-D229-10338C944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D4027-C9E8-0453-7EF2-BBEA51931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12B30-A942-3BE6-E118-885C08A7F6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CB030D-CA94-0A87-C4D4-B5CE3D80EB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9243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834C-1C1A-00BF-8627-ACF9BE80B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18864-9CD5-57B6-11A5-BC478FA28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AA2EA-1EAB-1977-E195-83379799EE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1917EC-855E-5BD7-935B-DF51814CF3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848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95DDB-3144-E72B-C6AD-08020ABF3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52749-B997-2AA8-82A9-9B60B6794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FC9DD-CC35-9C9D-93B2-97285FB8C1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C4AFD-24E3-BC14-C468-3D85A73D01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0043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E6A53-69FF-0A62-6A48-050F735A9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6C2DA-971A-E9D8-7C68-22CE82177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935DED-8B2E-EB84-5B50-754C1DEDDC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EF235E-58FE-82A1-1927-6E40A27BC7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7613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D056-1C2C-B1CE-91A2-88D51295F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0EB6E-B79C-8CFE-C0A7-99E6979F6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DACF4-CB6E-67B4-DB53-38CFF5800C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B826A6-DF4C-68D8-07A1-CCF66F36B7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422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0E24F-F5E5-A891-8922-BD0C4C343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808FF-8AD9-8293-4579-9711BC110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F85FB-6B4E-B95B-909C-4E26970D5F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61A1AF-06EF-3BCB-AEEF-D903FE03BA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587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7EF70-CA64-AC73-96CC-F6D4E1F2B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2CB2C-96CC-E9B8-5DC3-CA007A4C4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54760-721B-DA5D-AC11-F19EB25353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232983-3783-A3EE-ED1B-26E0D1BFAF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6158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9886B-3ABF-5866-DCFD-1D47A6130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F7975-3668-70B3-99B6-E353B5F19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A01A1-ECBB-B842-E3F0-869158AAF9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4B67F0-2729-4321-29A2-82FE9834F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0759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4A2ED-72F5-4DBD-AA6E-F3BA7589D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EA892-4979-30DF-A703-316AEE79C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59CC6-C527-AACF-3E0C-54FE820154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30D871-182B-DC46-5738-F2E16AACBB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220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238A-0A39-30E9-7AC3-8A9BCEEB3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3EA53-A395-0E98-7103-1635889B5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171FE-2EB9-989B-707D-8314F3A7AA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A6771E-3DA3-5592-5C88-EB55199B70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4444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March 12, 2026</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FY 2026 Audit and 990 RFP</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FY 2027 Budget Draft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MIPA COG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April 20</a:t>
            </a:r>
            <a:r>
              <a:rPr lang="en-US" sz="1300" b="1" baseline="30000" dirty="0">
                <a:cs typeface="Times New Roman" panose="02020603050405020304" pitchFamily="18" charset="0"/>
              </a:rPr>
              <a:t>th</a:t>
            </a:r>
            <a:r>
              <a:rPr lang="en-US" sz="13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March 12, 2026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AB1C8-C31C-DADB-FBA2-22DFC5521A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6640B46-9E85-6033-6A9C-C7DD35C56B56}"/>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DB28E50E-CA6C-0F9C-07D0-714B216C63DA}"/>
              </a:ext>
            </a:extLst>
          </p:cNvPr>
          <p:cNvSpPr txBox="1"/>
          <p:nvPr/>
        </p:nvSpPr>
        <p:spPr>
          <a:xfrm>
            <a:off x="152400" y="860246"/>
            <a:ext cx="8192400" cy="306301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February Statement of Financial Position</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February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(A/R) Aging Report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Budget vs Actual</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000" dirty="0">
                <a:solidFill>
                  <a:prstClr val="black"/>
                </a:solidFill>
                <a:latin typeface="Calibri" panose="020F0502020204030204"/>
              </a:rPr>
              <a:t>February Transactional Detail</a:t>
            </a:r>
          </a:p>
          <a:p>
            <a:pPr marL="800100" lvl="1" indent="-342900">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F53A9E83-8302-24EB-6763-B770CB390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474776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3887240348"/>
              </p:ext>
            </p:extLst>
          </p:nvPr>
        </p:nvGraphicFramePr>
        <p:xfrm>
          <a:off x="1524000" y="2310857"/>
          <a:ext cx="6096000" cy="13512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Contracts - Revenue</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kern="1200" dirty="0">
                          <a:solidFill>
                            <a:schemeClr val="dk1"/>
                          </a:solidFill>
                          <a:latin typeface="+mn-lt"/>
                          <a:ea typeface="+mn-ea"/>
                          <a:cs typeface="+mn-cs"/>
                        </a:rPr>
                        <a:t>PCHTF</a:t>
                      </a:r>
                    </a:p>
                  </a:txBody>
                  <a:tcPr>
                    <a:solidFill>
                      <a:srgbClr val="CAE8DE"/>
                    </a:solidFill>
                  </a:tcPr>
                </a:tc>
                <a:tc>
                  <a:txBody>
                    <a:bodyPr/>
                    <a:lstStyle/>
                    <a:p>
                      <a:pPr algn="ctr"/>
                      <a:r>
                        <a:rPr lang="en-US" sz="1700" b="1" kern="1200" dirty="0">
                          <a:solidFill>
                            <a:schemeClr val="dk1"/>
                          </a:solidFill>
                          <a:latin typeface="+mn-lt"/>
                          <a:ea typeface="+mn-ea"/>
                          <a:cs typeface="+mn-cs"/>
                        </a:rPr>
                        <a:t>$60,000 – For Metro Home Improvement</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kern="1200" dirty="0">
                          <a:solidFill>
                            <a:schemeClr val="dk1"/>
                          </a:solidFill>
                          <a:latin typeface="+mn-lt"/>
                          <a:ea typeface="+mn-ea"/>
                          <a:cs typeface="+mn-cs"/>
                        </a:rPr>
                        <a:t>Norwalk OOR</a:t>
                      </a:r>
                    </a:p>
                  </a:txBody>
                  <a:tcPr>
                    <a:solidFill>
                      <a:srgbClr val="CAE8DE"/>
                    </a:solidFill>
                  </a:tcPr>
                </a:tc>
                <a:tc>
                  <a:txBody>
                    <a:bodyPr/>
                    <a:lstStyle/>
                    <a:p>
                      <a:pPr algn="ctr"/>
                      <a:r>
                        <a:rPr lang="en-US" sz="1700" b="1" kern="1200" dirty="0">
                          <a:solidFill>
                            <a:schemeClr val="dk1"/>
                          </a:solidFill>
                          <a:latin typeface="+mn-lt"/>
                          <a:ea typeface="+mn-ea"/>
                          <a:cs typeface="+mn-cs"/>
                        </a:rPr>
                        <a:t>~$5,500</a:t>
                      </a:r>
                    </a:p>
                  </a:txBody>
                  <a:tcPr anchor="ctr">
                    <a:solidFill>
                      <a:srgbClr val="CAE8DE"/>
                    </a:solidFill>
                  </a:tcPr>
                </a:tc>
                <a:extLst>
                  <a:ext uri="{0D108BD9-81ED-4DB2-BD59-A6C34878D82A}">
                    <a16:rowId xmlns:a16="http://schemas.microsoft.com/office/drawing/2014/main" val="91391903"/>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024715878"/>
              </p:ext>
            </p:extLst>
          </p:nvPr>
        </p:nvGraphicFramePr>
        <p:xfrm>
          <a:off x="1524000" y="1072876"/>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DCLHTF FY 2025 Audit and 990</a:t>
                      </a:r>
                    </a:p>
                  </a:txBody>
                  <a:tcPr>
                    <a:solidFill>
                      <a:srgbClr val="CAE8DE"/>
                    </a:solidFill>
                  </a:tcPr>
                </a:tc>
                <a:tc>
                  <a:txBody>
                    <a:bodyPr/>
                    <a:lstStyle/>
                    <a:p>
                      <a:pPr algn="ctr"/>
                      <a:r>
                        <a:rPr lang="en-US" sz="1700" b="1" dirty="0"/>
                        <a:t>$6,500</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286F2-53B6-3F60-72CA-06FD913AE95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7E01AB4-9D4B-C80D-4266-A9E435A9082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FY 2026 Audit and 990 RFP</a:t>
            </a:r>
          </a:p>
        </p:txBody>
      </p:sp>
      <p:pic>
        <p:nvPicPr>
          <p:cNvPr id="3" name="Picture 2" descr="A green and white logo&#10;&#10;Description automatically generated">
            <a:extLst>
              <a:ext uri="{FF2B5EF4-FFF2-40B4-BE49-F238E27FC236}">
                <a16:creationId xmlns:a16="http://schemas.microsoft.com/office/drawing/2014/main" id="{59CDC4E8-04D9-0173-89CE-8298E9767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81FF633A-D5A0-AD97-440D-86CDA42CA82F}"/>
              </a:ext>
            </a:extLst>
          </p:cNvPr>
          <p:cNvSpPr txBox="1"/>
          <p:nvPr/>
        </p:nvSpPr>
        <p:spPr>
          <a:xfrm>
            <a:off x="152400" y="860246"/>
            <a:ext cx="3642000" cy="4200124"/>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defRPr/>
            </a:pPr>
            <a:r>
              <a:rPr lang="en-US" dirty="0">
                <a:solidFill>
                  <a:prstClr val="black"/>
                </a:solidFill>
                <a:latin typeface="Calibri" panose="020F0502020204030204"/>
                <a:cs typeface="Times New Roman" panose="02020603050405020304" pitchFamily="18" charset="0"/>
              </a:rPr>
              <a:t>Denman currently provides auditing and 990 services for:</a:t>
            </a:r>
          </a:p>
          <a:p>
            <a:pPr marL="796925" lvl="1" indent="-339725">
              <a:lnSpc>
                <a:spcPct val="107000"/>
              </a:lnSpc>
              <a:buFont typeface="Arial" panose="020B0604020202020204" pitchFamily="34" charset="0"/>
              <a:buChar char="•"/>
              <a:defRPr/>
            </a:pPr>
            <a:r>
              <a:rPr lang="en-US" dirty="0"/>
              <a:t>MIPA</a:t>
            </a:r>
          </a:p>
          <a:p>
            <a:pPr marL="796925" lvl="1" indent="-339725">
              <a:lnSpc>
                <a:spcPct val="107000"/>
              </a:lnSpc>
              <a:buFont typeface="Arial" panose="020B0604020202020204" pitchFamily="34" charset="0"/>
              <a:buChar char="•"/>
              <a:defRPr/>
            </a:pPr>
            <a:r>
              <a:rPr lang="en-US" dirty="0"/>
              <a:t>CIRTPA</a:t>
            </a:r>
          </a:p>
          <a:p>
            <a:pPr marL="796925" lvl="1" indent="-339725">
              <a:lnSpc>
                <a:spcPct val="107000"/>
              </a:lnSpc>
              <a:buFont typeface="Arial" panose="020B0604020202020204" pitchFamily="34" charset="0"/>
              <a:buChar char="•"/>
              <a:defRPr/>
            </a:pPr>
            <a:r>
              <a:rPr lang="en-US" dirty="0"/>
              <a:t>CIHTF</a:t>
            </a:r>
          </a:p>
          <a:p>
            <a:pPr marL="796925" lvl="1" indent="-339725">
              <a:lnSpc>
                <a:spcPct val="107000"/>
              </a:lnSpc>
              <a:buFont typeface="Arial" panose="020B0604020202020204" pitchFamily="34" charset="0"/>
              <a:buChar char="•"/>
              <a:defRPr/>
            </a:pPr>
            <a:r>
              <a:rPr lang="en-US" dirty="0"/>
              <a:t>DCLHTF</a:t>
            </a:r>
          </a:p>
          <a:p>
            <a:pPr marL="339725" indent="-339725">
              <a:lnSpc>
                <a:spcPct val="107000"/>
              </a:lnSpc>
              <a:spcAft>
                <a:spcPts val="800"/>
              </a:spcAft>
              <a:buFont typeface="Arial" panose="020B0604020202020204" pitchFamily="34" charset="0"/>
              <a:buChar char="•"/>
              <a:defRPr/>
            </a:pPr>
            <a:r>
              <a:rPr lang="en-US" dirty="0"/>
              <a:t>Staff has been notified that costs will be increasing for FY 2026. To ensure competitive pricing for auditing services, staff proposes to initiate an RFP for FY 2026 auding and 990 services</a:t>
            </a:r>
          </a:p>
          <a:p>
            <a:pPr marL="339725" indent="-339725">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cs typeface="Times New Roman" panose="02020603050405020304" pitchFamily="18" charset="0"/>
            </a:endParaRPr>
          </a:p>
        </p:txBody>
      </p:sp>
      <p:pic>
        <p:nvPicPr>
          <p:cNvPr id="6" name="Picture 5">
            <a:extLst>
              <a:ext uri="{FF2B5EF4-FFF2-40B4-BE49-F238E27FC236}">
                <a16:creationId xmlns:a16="http://schemas.microsoft.com/office/drawing/2014/main" id="{ED061528-33F1-E613-045E-60AFB96399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337835">
            <a:off x="5521744" y="1064103"/>
            <a:ext cx="2714261" cy="351257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8926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52D7A-27F5-D14E-7DBE-71D5904EA23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57C44AF-97CB-7A0F-D3F3-140F0F850F0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FY 2026 Audit and 990 RFP</a:t>
            </a:r>
          </a:p>
        </p:txBody>
      </p:sp>
      <p:pic>
        <p:nvPicPr>
          <p:cNvPr id="3" name="Picture 2" descr="A green and white logo&#10;&#10;Description automatically generated">
            <a:extLst>
              <a:ext uri="{FF2B5EF4-FFF2-40B4-BE49-F238E27FC236}">
                <a16:creationId xmlns:a16="http://schemas.microsoft.com/office/drawing/2014/main" id="{4DDCCCDA-0473-17EE-AA32-C40F419653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2" name="TextBox 1">
            <a:extLst>
              <a:ext uri="{FF2B5EF4-FFF2-40B4-BE49-F238E27FC236}">
                <a16:creationId xmlns:a16="http://schemas.microsoft.com/office/drawing/2014/main" id="{E158B7D9-68B3-75EE-1E09-D1F84986CC22}"/>
              </a:ext>
            </a:extLst>
          </p:cNvPr>
          <p:cNvSpPr txBox="1"/>
          <p:nvPr/>
        </p:nvSpPr>
        <p:spPr>
          <a:xfrm>
            <a:off x="152400" y="860246"/>
            <a:ext cx="7342800" cy="2832314"/>
          </a:xfrm>
          <a:prstGeom prst="rect">
            <a:avLst/>
          </a:prstGeom>
          <a:noFill/>
        </p:spPr>
        <p:txBody>
          <a:bodyPr wrap="square" rtlCol="0">
            <a:spAutoFit/>
          </a:bodyPr>
          <a:lstStyle/>
          <a:p>
            <a:pPr marL="339725" indent="-339725">
              <a:lnSpc>
                <a:spcPct val="107000"/>
              </a:lnSpc>
              <a:spcAft>
                <a:spcPts val="800"/>
              </a:spcAft>
              <a:buFont typeface="Arial" panose="020B0604020202020204" pitchFamily="34" charset="0"/>
              <a:buChar char="•"/>
              <a:defRPr/>
            </a:pPr>
            <a:r>
              <a:rPr lang="en-US" dirty="0">
                <a:solidFill>
                  <a:prstClr val="black"/>
                </a:solidFill>
                <a:latin typeface="Calibri" panose="020F0502020204030204"/>
                <a:cs typeface="Times New Roman" panose="02020603050405020304" pitchFamily="18" charset="0"/>
              </a:rPr>
              <a:t>Tentative Schedule for Selection Process</a:t>
            </a:r>
          </a:p>
          <a:p>
            <a:pPr marL="339725" indent="-339725">
              <a:lnSpc>
                <a:spcPct val="107000"/>
              </a:lnSpc>
              <a:spcAft>
                <a:spcPts val="800"/>
              </a:spcAft>
              <a:buFont typeface="Arial" panose="020B0604020202020204" pitchFamily="34" charset="0"/>
              <a:buChar char="•"/>
              <a:defRPr/>
            </a:pPr>
            <a:endParaRPr lang="en-US" dirty="0">
              <a:solidFill>
                <a:prstClr val="black"/>
              </a:solidFill>
              <a:latin typeface="Calibri" panose="020F0502020204030204"/>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endParaRPr lang="en-US" dirty="0">
              <a:solidFill>
                <a:prstClr val="black"/>
              </a:solidFill>
              <a:latin typeface="Calibri" panose="020F0502020204030204"/>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endParaRPr lang="en-US" dirty="0">
              <a:solidFill>
                <a:prstClr val="black"/>
              </a:solidFill>
              <a:latin typeface="Calibri" panose="020F0502020204030204"/>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r>
              <a:rPr lang="en-US" dirty="0">
                <a:solidFill>
                  <a:prstClr val="black"/>
                </a:solidFill>
                <a:latin typeface="Calibri" panose="020F0502020204030204"/>
                <a:cs typeface="Times New Roman" panose="02020603050405020304" pitchFamily="18" charset="0"/>
              </a:rPr>
              <a:t>Tentative Schedule for Annual Audit</a:t>
            </a:r>
          </a:p>
          <a:p>
            <a:pPr marL="339725" indent="-339725">
              <a:lnSpc>
                <a:spcPct val="107000"/>
              </a:lnSpc>
              <a:spcAft>
                <a:spcPts val="800"/>
              </a:spcAft>
              <a:buFont typeface="Arial" panose="020B0604020202020204" pitchFamily="34" charset="0"/>
              <a:buChar char="•"/>
              <a:defRPr/>
            </a:pPr>
            <a:endParaRPr lang="en-US" dirty="0"/>
          </a:p>
          <a:p>
            <a:pPr marL="339725" indent="-339725">
              <a:lnSpc>
                <a:spcPct val="107000"/>
              </a:lnSpc>
              <a:spcAft>
                <a:spcPts val="800"/>
              </a:spcAft>
              <a:buFont typeface="Arial" panose="020B0604020202020204" pitchFamily="34" charset="0"/>
              <a:buChar char="•"/>
              <a:defRPr/>
            </a:pPr>
            <a:endParaRPr lang="en-US" sz="2200" dirty="0">
              <a:solidFill>
                <a:prstClr val="black"/>
              </a:solidFill>
              <a:latin typeface="Calibri" panose="020F0502020204030204"/>
              <a:cs typeface="Times New Roman" panose="02020603050405020304" pitchFamily="18" charset="0"/>
            </a:endParaRPr>
          </a:p>
        </p:txBody>
      </p:sp>
      <p:graphicFrame>
        <p:nvGraphicFramePr>
          <p:cNvPr id="4" name="Table 3">
            <a:extLst>
              <a:ext uri="{FF2B5EF4-FFF2-40B4-BE49-F238E27FC236}">
                <a16:creationId xmlns:a16="http://schemas.microsoft.com/office/drawing/2014/main" id="{2B27BDF6-4918-679A-CC82-DC56B9B9FD92}"/>
              </a:ext>
            </a:extLst>
          </p:cNvPr>
          <p:cNvGraphicFramePr>
            <a:graphicFrameLocks noGrp="1"/>
          </p:cNvGraphicFramePr>
          <p:nvPr>
            <p:extLst>
              <p:ext uri="{D42A27DB-BD31-4B8C-83A1-F6EECF244321}">
                <p14:modId xmlns:p14="http://schemas.microsoft.com/office/powerpoint/2010/main" val="3598882102"/>
              </p:ext>
            </p:extLst>
          </p:nvPr>
        </p:nvGraphicFramePr>
        <p:xfrm>
          <a:off x="1152317" y="1358674"/>
          <a:ext cx="5485765" cy="1000760"/>
        </p:xfrm>
        <a:graphic>
          <a:graphicData uri="http://schemas.openxmlformats.org/drawingml/2006/table">
            <a:tbl>
              <a:tblPr firstRow="1" firstCol="1" lastRow="1" lastCol="1" bandRow="1" bandCol="1"/>
              <a:tblGrid>
                <a:gridCol w="3329940">
                  <a:extLst>
                    <a:ext uri="{9D8B030D-6E8A-4147-A177-3AD203B41FA5}">
                      <a16:colId xmlns:a16="http://schemas.microsoft.com/office/drawing/2014/main" val="286090804"/>
                    </a:ext>
                  </a:extLst>
                </a:gridCol>
                <a:gridCol w="2155825">
                  <a:extLst>
                    <a:ext uri="{9D8B030D-6E8A-4147-A177-3AD203B41FA5}">
                      <a16:colId xmlns:a16="http://schemas.microsoft.com/office/drawing/2014/main" val="944082137"/>
                    </a:ext>
                  </a:extLst>
                </a:gridCol>
              </a:tblGrid>
              <a:tr h="167640">
                <a:tc>
                  <a:txBody>
                    <a:bodyPr/>
                    <a:lstStyle/>
                    <a:p>
                      <a:pPr marL="67945" marR="0">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Written questions due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tc>
                  <a:txBody>
                    <a:bodyPr/>
                    <a:lstStyle/>
                    <a:p>
                      <a:pPr marL="0" marR="53975" algn="r">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March 25, 2026, noon</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extLst>
                  <a:ext uri="{0D108BD9-81ED-4DB2-BD59-A6C34878D82A}">
                    <a16:rowId xmlns:a16="http://schemas.microsoft.com/office/drawing/2014/main" val="3321750455"/>
                  </a:ext>
                </a:extLst>
              </a:tr>
              <a:tr h="167640">
                <a:tc>
                  <a:txBody>
                    <a:bodyPr/>
                    <a:lstStyle/>
                    <a:p>
                      <a:pPr marL="67945" marR="0">
                        <a:lnSpc>
                          <a:spcPts val="1220"/>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Response to written questions e-mailed to firms</a:t>
                      </a: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tc>
                  <a:txBody>
                    <a:bodyPr/>
                    <a:lstStyle/>
                    <a:p>
                      <a:pPr marL="0" marR="53975" algn="r">
                        <a:lnSpc>
                          <a:spcPts val="1220"/>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March 27, 2026, noon</a:t>
                      </a: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extLst>
                  <a:ext uri="{0D108BD9-81ED-4DB2-BD59-A6C34878D82A}">
                    <a16:rowId xmlns:a16="http://schemas.microsoft.com/office/drawing/2014/main" val="3490785474"/>
                  </a:ext>
                </a:extLst>
              </a:tr>
              <a:tr h="167640">
                <a:tc>
                  <a:txBody>
                    <a:bodyPr/>
                    <a:lstStyle/>
                    <a:p>
                      <a:pPr marL="67945" marR="0">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Proposals due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tc>
                  <a:txBody>
                    <a:bodyPr/>
                    <a:lstStyle/>
                    <a:p>
                      <a:pPr marL="0" marR="53975" algn="r">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April 16, 2026, 4:30 p.m.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extLst>
                  <a:ext uri="{0D108BD9-81ED-4DB2-BD59-A6C34878D82A}">
                    <a16:rowId xmlns:a16="http://schemas.microsoft.com/office/drawing/2014/main" val="2129815957"/>
                  </a:ext>
                </a:extLst>
              </a:tr>
              <a:tr h="162560">
                <a:tc>
                  <a:txBody>
                    <a:bodyPr/>
                    <a:lstStyle/>
                    <a:p>
                      <a:pPr marL="67945" marR="0">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Evaluate proposals</a:t>
                      </a: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tc>
                  <a:txBody>
                    <a:bodyPr/>
                    <a:lstStyle/>
                    <a:p>
                      <a:pPr marL="0" marR="53975" algn="r">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April 23-24, 2026</a:t>
                      </a: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extLst>
                  <a:ext uri="{0D108BD9-81ED-4DB2-BD59-A6C34878D82A}">
                    <a16:rowId xmlns:a16="http://schemas.microsoft.com/office/drawing/2014/main" val="3227962416"/>
                  </a:ext>
                </a:extLst>
              </a:tr>
              <a:tr h="167640">
                <a:tc>
                  <a:txBody>
                    <a:bodyPr/>
                    <a:lstStyle/>
                    <a:p>
                      <a:pPr marL="67945" marR="0">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Interviews with selected proposers (if necessary)</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tc>
                  <a:txBody>
                    <a:bodyPr/>
                    <a:lstStyle/>
                    <a:p>
                      <a:pPr marL="0" marR="53975" algn="r">
                        <a:lnSpc>
                          <a:spcPts val="1220"/>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May 4 - 6, 2026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solidFill>
                      <a:srgbClr val="D3DFEE"/>
                    </a:solidFill>
                  </a:tcPr>
                </a:tc>
                <a:extLst>
                  <a:ext uri="{0D108BD9-81ED-4DB2-BD59-A6C34878D82A}">
                    <a16:rowId xmlns:a16="http://schemas.microsoft.com/office/drawing/2014/main" val="1448161592"/>
                  </a:ext>
                </a:extLst>
              </a:tr>
              <a:tr h="167640">
                <a:tc>
                  <a:txBody>
                    <a:bodyPr/>
                    <a:lstStyle/>
                    <a:p>
                      <a:pPr marL="67945" marR="0">
                        <a:lnSpc>
                          <a:spcPts val="1220"/>
                        </a:lnSpc>
                        <a:buNone/>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MIPA board approval of selected auditor</a:t>
                      </a:r>
                    </a:p>
                  </a:txBody>
                  <a:tcPr marL="0" marR="0" marT="0" marB="0">
                    <a:lnL w="12700" cap="flat" cmpd="sng" algn="ctr">
                      <a:solidFill>
                        <a:srgbClr val="7AA0CD"/>
                      </a:solidFill>
                      <a:prstDash val="solid"/>
                      <a:round/>
                      <a:headEnd type="none" w="med" len="med"/>
                      <a:tailEnd type="none" w="med" len="med"/>
                    </a:lnL>
                    <a:lnR>
                      <a:noFill/>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tc>
                  <a:txBody>
                    <a:bodyPr/>
                    <a:lstStyle/>
                    <a:p>
                      <a:pPr marL="0" marR="53340" algn="r">
                        <a:lnSpc>
                          <a:spcPts val="1220"/>
                        </a:lnSpc>
                        <a:buNone/>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May 18, 2026</a:t>
                      </a:r>
                    </a:p>
                  </a:txBody>
                  <a:tcPr marL="0" marR="0" marT="0" marB="0">
                    <a:lnL>
                      <a:noFill/>
                    </a:lnL>
                    <a:lnR w="12700" cap="flat" cmpd="sng" algn="ctr">
                      <a:solidFill>
                        <a:srgbClr val="7AA0CD"/>
                      </a:solidFill>
                      <a:prstDash val="solid"/>
                      <a:round/>
                      <a:headEnd type="none" w="med" len="med"/>
                      <a:tailEnd type="none" w="med" len="med"/>
                    </a:lnR>
                    <a:lnT w="12700" cap="flat" cmpd="sng" algn="ctr">
                      <a:solidFill>
                        <a:srgbClr val="7AA0CD"/>
                      </a:solidFill>
                      <a:prstDash val="solid"/>
                      <a:round/>
                      <a:headEnd type="none" w="med" len="med"/>
                      <a:tailEnd type="none" w="med" len="med"/>
                    </a:lnT>
                    <a:lnB w="12700" cap="flat" cmpd="sng" algn="ctr">
                      <a:solidFill>
                        <a:srgbClr val="7AA0CD"/>
                      </a:solidFill>
                      <a:prstDash val="solid"/>
                      <a:round/>
                      <a:headEnd type="none" w="med" len="med"/>
                      <a:tailEnd type="none" w="med" len="med"/>
                    </a:lnB>
                    <a:noFill/>
                  </a:tcPr>
                </a:tc>
                <a:extLst>
                  <a:ext uri="{0D108BD9-81ED-4DB2-BD59-A6C34878D82A}">
                    <a16:rowId xmlns:a16="http://schemas.microsoft.com/office/drawing/2014/main" val="1425849481"/>
                  </a:ext>
                </a:extLst>
              </a:tr>
            </a:tbl>
          </a:graphicData>
        </a:graphic>
      </p:graphicFrame>
      <p:graphicFrame>
        <p:nvGraphicFramePr>
          <p:cNvPr id="8" name="Table 7">
            <a:extLst>
              <a:ext uri="{FF2B5EF4-FFF2-40B4-BE49-F238E27FC236}">
                <a16:creationId xmlns:a16="http://schemas.microsoft.com/office/drawing/2014/main" id="{C5552851-954A-8D82-8D1B-4A7D9621954E}"/>
              </a:ext>
            </a:extLst>
          </p:cNvPr>
          <p:cNvGraphicFramePr>
            <a:graphicFrameLocks noGrp="1"/>
          </p:cNvGraphicFramePr>
          <p:nvPr>
            <p:extLst>
              <p:ext uri="{D42A27DB-BD31-4B8C-83A1-F6EECF244321}">
                <p14:modId xmlns:p14="http://schemas.microsoft.com/office/powerpoint/2010/main" val="2085470559"/>
              </p:ext>
            </p:extLst>
          </p:nvPr>
        </p:nvGraphicFramePr>
        <p:xfrm>
          <a:off x="1151999" y="2959279"/>
          <a:ext cx="5486400" cy="1323975"/>
        </p:xfrm>
        <a:graphic>
          <a:graphicData uri="http://schemas.openxmlformats.org/drawingml/2006/table">
            <a:tbl>
              <a:tblPr firstRow="1" firstCol="1" lastRow="1" lastCol="1" bandRow="1" bandCol="1"/>
              <a:tblGrid>
                <a:gridCol w="3172460">
                  <a:extLst>
                    <a:ext uri="{9D8B030D-6E8A-4147-A177-3AD203B41FA5}">
                      <a16:colId xmlns:a16="http://schemas.microsoft.com/office/drawing/2014/main" val="2591429586"/>
                    </a:ext>
                  </a:extLst>
                </a:gridCol>
                <a:gridCol w="2313940">
                  <a:extLst>
                    <a:ext uri="{9D8B030D-6E8A-4147-A177-3AD203B41FA5}">
                      <a16:colId xmlns:a16="http://schemas.microsoft.com/office/drawing/2014/main" val="2084655456"/>
                    </a:ext>
                  </a:extLst>
                </a:gridCol>
              </a:tblGrid>
              <a:tr h="162560">
                <a:tc>
                  <a:txBody>
                    <a:bodyPr/>
                    <a:lstStyle/>
                    <a:p>
                      <a:pPr marL="67945" marR="0">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Planning meeting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tc>
                  <a:txBody>
                    <a:bodyPr/>
                    <a:lstStyle/>
                    <a:p>
                      <a:pPr marL="0" marR="54610" algn="r">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Late May</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extLst>
                  <a:ext uri="{0D108BD9-81ED-4DB2-BD59-A6C34878D82A}">
                    <a16:rowId xmlns:a16="http://schemas.microsoft.com/office/drawing/2014/main" val="502403802"/>
                  </a:ext>
                </a:extLst>
              </a:tr>
              <a:tr h="161925">
                <a:tc>
                  <a:txBody>
                    <a:bodyPr/>
                    <a:lstStyle/>
                    <a:p>
                      <a:pPr marL="67945" marR="0">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Preliminary fieldwork</a:t>
                      </a: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tc>
                  <a:txBody>
                    <a:bodyPr/>
                    <a:lstStyle/>
                    <a:p>
                      <a:pPr marL="0" marR="54610" algn="r">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Late June</a:t>
                      </a: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extLst>
                  <a:ext uri="{0D108BD9-81ED-4DB2-BD59-A6C34878D82A}">
                    <a16:rowId xmlns:a16="http://schemas.microsoft.com/office/drawing/2014/main" val="4168830163"/>
                  </a:ext>
                </a:extLst>
              </a:tr>
              <a:tr h="162560">
                <a:tc>
                  <a:txBody>
                    <a:bodyPr/>
                    <a:lstStyle/>
                    <a:p>
                      <a:pPr marL="67945" marR="0">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Final PBC list due from auditors</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tc>
                  <a:txBody>
                    <a:bodyPr/>
                    <a:lstStyle/>
                    <a:p>
                      <a:pPr marL="0" marR="54610" algn="r">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End of June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extLst>
                  <a:ext uri="{0D108BD9-81ED-4DB2-BD59-A6C34878D82A}">
                    <a16:rowId xmlns:a16="http://schemas.microsoft.com/office/drawing/2014/main" val="3077655423"/>
                  </a:ext>
                </a:extLst>
              </a:tr>
              <a:tr h="161925">
                <a:tc>
                  <a:txBody>
                    <a:bodyPr/>
                    <a:lstStyle/>
                    <a:p>
                      <a:pPr marL="67945" marR="0">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Trial balance available</a:t>
                      </a: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tc>
                  <a:txBody>
                    <a:bodyPr/>
                    <a:lstStyle/>
                    <a:p>
                      <a:pPr marL="0" marR="55245" algn="r">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Early September</a:t>
                      </a: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extLst>
                  <a:ext uri="{0D108BD9-81ED-4DB2-BD59-A6C34878D82A}">
                    <a16:rowId xmlns:a16="http://schemas.microsoft.com/office/drawing/2014/main" val="1046181210"/>
                  </a:ext>
                </a:extLst>
              </a:tr>
              <a:tr h="162560">
                <a:tc>
                  <a:txBody>
                    <a:bodyPr/>
                    <a:lstStyle/>
                    <a:p>
                      <a:pPr marL="67945" marR="0">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Draft financial statements available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tc>
                  <a:txBody>
                    <a:bodyPr/>
                    <a:lstStyle/>
                    <a:p>
                      <a:pPr marL="0" marR="54610" algn="r">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Mid-October</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extLst>
                  <a:ext uri="{0D108BD9-81ED-4DB2-BD59-A6C34878D82A}">
                    <a16:rowId xmlns:a16="http://schemas.microsoft.com/office/drawing/2014/main" val="3056395105"/>
                  </a:ext>
                </a:extLst>
              </a:tr>
              <a:tr h="187325">
                <a:tc>
                  <a:txBody>
                    <a:bodyPr/>
                    <a:lstStyle/>
                    <a:p>
                      <a:pPr marL="67945" marR="0">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Draft Audits </a:t>
                      </a: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tc>
                  <a:txBody>
                    <a:bodyPr/>
                    <a:lstStyle/>
                    <a:p>
                      <a:pPr marL="0" marR="55880" algn="r">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End of December</a:t>
                      </a: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extLst>
                  <a:ext uri="{0D108BD9-81ED-4DB2-BD59-A6C34878D82A}">
                    <a16:rowId xmlns:a16="http://schemas.microsoft.com/office/drawing/2014/main" val="2983378722"/>
                  </a:ext>
                </a:extLst>
              </a:tr>
              <a:tr h="162560">
                <a:tc>
                  <a:txBody>
                    <a:bodyPr/>
                    <a:lstStyle/>
                    <a:p>
                      <a:pPr marL="67945" marR="0">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Audit Presentation to various boards</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tc>
                  <a:txBody>
                    <a:bodyPr/>
                    <a:lstStyle/>
                    <a:p>
                      <a:pPr marL="0" marR="55880" algn="r">
                        <a:lnSpc>
                          <a:spcPts val="1175"/>
                        </a:lnSpc>
                        <a:buNone/>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January - March</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solidFill>
                      <a:srgbClr val="E6EED5"/>
                    </a:solidFill>
                  </a:tcPr>
                </a:tc>
                <a:extLst>
                  <a:ext uri="{0D108BD9-81ED-4DB2-BD59-A6C34878D82A}">
                    <a16:rowId xmlns:a16="http://schemas.microsoft.com/office/drawing/2014/main" val="3369679684"/>
                  </a:ext>
                </a:extLst>
              </a:tr>
              <a:tr h="162560">
                <a:tc>
                  <a:txBody>
                    <a:bodyPr/>
                    <a:lstStyle/>
                    <a:p>
                      <a:pPr marL="67945" marR="0">
                        <a:lnSpc>
                          <a:spcPts val="1175"/>
                        </a:lnSpc>
                        <a:buNone/>
                      </a:pPr>
                      <a:r>
                        <a:rPr lang="en-US" sz="1100">
                          <a:effectLst/>
                          <a:latin typeface="Times New Roman" panose="02020603050405020304" pitchFamily="18" charset="0"/>
                          <a:ea typeface="Times New Roman" panose="02020603050405020304" pitchFamily="18" charset="0"/>
                          <a:cs typeface="Times New Roman" panose="02020603050405020304" pitchFamily="18" charset="0"/>
                        </a:rPr>
                        <a:t>990s complete and submitted to IRS</a:t>
                      </a:r>
                    </a:p>
                  </a:txBody>
                  <a:tcPr marL="0" marR="0" marT="0" marB="0">
                    <a:lnL w="12700" cap="flat" cmpd="sng" algn="ctr">
                      <a:solidFill>
                        <a:srgbClr val="B3CC83"/>
                      </a:solidFill>
                      <a:prstDash val="solid"/>
                      <a:round/>
                      <a:headEnd type="none" w="med" len="med"/>
                      <a:tailEnd type="none" w="med" len="med"/>
                    </a:lnL>
                    <a:lnR>
                      <a:noFill/>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tc>
                  <a:txBody>
                    <a:bodyPr/>
                    <a:lstStyle/>
                    <a:p>
                      <a:pPr marL="0" marR="55880" algn="r">
                        <a:lnSpc>
                          <a:spcPts val="1175"/>
                        </a:lnSpc>
                        <a:buNone/>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April - May</a:t>
                      </a:r>
                    </a:p>
                  </a:txBody>
                  <a:tcPr marL="0" marR="0" marT="0" marB="0">
                    <a:lnL>
                      <a:noFill/>
                    </a:lnL>
                    <a:lnR w="12700" cap="flat" cmpd="sng" algn="ctr">
                      <a:solidFill>
                        <a:srgbClr val="B3CC83"/>
                      </a:solidFill>
                      <a:prstDash val="solid"/>
                      <a:round/>
                      <a:headEnd type="none" w="med" len="med"/>
                      <a:tailEnd type="none" w="med" len="med"/>
                    </a:lnR>
                    <a:lnT w="12700" cap="flat" cmpd="sng" algn="ctr">
                      <a:solidFill>
                        <a:srgbClr val="B3CC83"/>
                      </a:solidFill>
                      <a:prstDash val="solid"/>
                      <a:round/>
                      <a:headEnd type="none" w="med" len="med"/>
                      <a:tailEnd type="none" w="med" len="med"/>
                    </a:lnT>
                    <a:lnB w="12700" cap="flat" cmpd="sng" algn="ctr">
                      <a:solidFill>
                        <a:srgbClr val="B3CC83"/>
                      </a:solidFill>
                      <a:prstDash val="solid"/>
                      <a:round/>
                      <a:headEnd type="none" w="med" len="med"/>
                      <a:tailEnd type="none" w="med" len="med"/>
                    </a:lnB>
                    <a:noFill/>
                  </a:tcPr>
                </a:tc>
                <a:extLst>
                  <a:ext uri="{0D108BD9-81ED-4DB2-BD59-A6C34878D82A}">
                    <a16:rowId xmlns:a16="http://schemas.microsoft.com/office/drawing/2014/main" val="3015626301"/>
                  </a:ext>
                </a:extLst>
              </a:tr>
            </a:tbl>
          </a:graphicData>
        </a:graphic>
      </p:graphicFrame>
    </p:spTree>
    <p:extLst>
      <p:ext uri="{BB962C8B-B14F-4D97-AF65-F5344CB8AC3E}">
        <p14:creationId xmlns:p14="http://schemas.microsoft.com/office/powerpoint/2010/main" val="12322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FAD6-3C02-FAE0-A850-E29E4570FE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08B64A2-66F0-52DA-78C6-4D63987FC172}"/>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D8550ABD-4D2E-3260-AFF0-FDFFF90685F3}"/>
              </a:ext>
            </a:extLst>
          </p:cNvPr>
          <p:cNvSpPr txBox="1"/>
          <p:nvPr/>
        </p:nvSpPr>
        <p:spPr>
          <a:xfrm>
            <a:off x="152400" y="989846"/>
            <a:ext cx="8192400" cy="3939155"/>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Describes the scope of work and budget for the period of July 1, 2026, through June 30, 2027</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Identifies the different contracts and scope of work for MIPA staff</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Communicates to member communities and the public MIPA’s intended work</a:t>
            </a:r>
          </a:p>
          <a:p>
            <a:pPr marL="796925" lvl="1" indent="-339725">
              <a:lnSpc>
                <a:spcPct val="107000"/>
              </a:lnSpc>
              <a:spcAft>
                <a:spcPts val="800"/>
              </a:spcAft>
              <a:buFont typeface="Arial" panose="020B0604020202020204" pitchFamily="34" charset="0"/>
              <a:buChar char="•"/>
              <a:defRPr/>
            </a:pPr>
            <a:r>
              <a:rPr lang="en-US" sz="2400" dirty="0">
                <a:solidFill>
                  <a:prstClr val="black"/>
                </a:solidFill>
                <a:latin typeface="Calibri" panose="020F0502020204030204" pitchFamily="34" charset="0"/>
                <a:ea typeface="Calibri" panose="020F0502020204030204" pitchFamily="34" charset="0"/>
              </a:rPr>
              <a:t>Development of the budget is tied to Iowa DOT deadlines of April 1 for a draft and June 1 for a final (through the administration of CIRTPA)</a:t>
            </a:r>
          </a:p>
        </p:txBody>
      </p:sp>
      <p:pic>
        <p:nvPicPr>
          <p:cNvPr id="3" name="Picture 2" descr="A green and white logo&#10;&#10;Description automatically generated">
            <a:extLst>
              <a:ext uri="{FF2B5EF4-FFF2-40B4-BE49-F238E27FC236}">
                <a16:creationId xmlns:a16="http://schemas.microsoft.com/office/drawing/2014/main" id="{0F3CB6D3-9A85-E76C-B3F8-D13367975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209967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3A21C-36D4-E95B-C1CE-E77D7A5A3AF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8FA2A3B-9C93-E035-C166-50E75ADE105A}"/>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CF75D413-E77B-C011-08D8-EDC44ED65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Chart 3">
            <a:extLst>
              <a:ext uri="{FF2B5EF4-FFF2-40B4-BE49-F238E27FC236}">
                <a16:creationId xmlns:a16="http://schemas.microsoft.com/office/drawing/2014/main" id="{607FDD21-97DA-FE54-61B0-8A0B9FAB86BA}"/>
              </a:ext>
            </a:extLst>
          </p:cNvPr>
          <p:cNvGraphicFramePr>
            <a:graphicFrameLocks/>
          </p:cNvGraphicFramePr>
          <p:nvPr>
            <p:extLst>
              <p:ext uri="{D42A27DB-BD31-4B8C-83A1-F6EECF244321}">
                <p14:modId xmlns:p14="http://schemas.microsoft.com/office/powerpoint/2010/main" val="4105502788"/>
              </p:ext>
            </p:extLst>
          </p:nvPr>
        </p:nvGraphicFramePr>
        <p:xfrm>
          <a:off x="1747837" y="860246"/>
          <a:ext cx="5648325" cy="38951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80717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B6566-933D-2C89-AB1F-6C882646C61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C9E335A-1119-A832-C122-BDAFAE6C9ECA}"/>
              </a:ext>
            </a:extLst>
          </p:cNvPr>
          <p:cNvSpPr>
            <a:spLocks noGrp="1"/>
          </p:cNvSpPr>
          <p:nvPr>
            <p:ph type="body" idx="14"/>
          </p:nvPr>
        </p:nvSpPr>
        <p:spPr>
          <a:xfrm>
            <a:off x="447040" y="195575"/>
            <a:ext cx="7467600" cy="381000"/>
          </a:xfrm>
        </p:spPr>
        <p:txBody>
          <a:bodyPr/>
          <a:lstStyle/>
          <a:p>
            <a:r>
              <a:rPr lang="en-US" sz="2600" dirty="0"/>
              <a:t>FY 2027 Budget Draft</a:t>
            </a:r>
            <a:endParaRPr lang="en-US" sz="26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95C37EC-6F9F-DD10-019F-C7CEBA3C14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5" name="Chart 4">
            <a:extLst>
              <a:ext uri="{FF2B5EF4-FFF2-40B4-BE49-F238E27FC236}">
                <a16:creationId xmlns:a16="http://schemas.microsoft.com/office/drawing/2014/main" id="{EB286A87-C4DB-EFC9-CF6F-7D60ECF26FE9}"/>
              </a:ext>
            </a:extLst>
          </p:cNvPr>
          <p:cNvGraphicFramePr>
            <a:graphicFrameLocks/>
          </p:cNvGraphicFramePr>
          <p:nvPr>
            <p:extLst>
              <p:ext uri="{D42A27DB-BD31-4B8C-83A1-F6EECF244321}">
                <p14:modId xmlns:p14="http://schemas.microsoft.com/office/powerpoint/2010/main" val="988607539"/>
              </p:ext>
            </p:extLst>
          </p:nvPr>
        </p:nvGraphicFramePr>
        <p:xfrm>
          <a:off x="1209674" y="860245"/>
          <a:ext cx="6724651" cy="38808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930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3B92-645C-AE6F-FC29-5E04F107DAD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77FD7DA-0E28-DEED-67BA-1661D0C830C5}"/>
              </a:ext>
            </a:extLst>
          </p:cNvPr>
          <p:cNvSpPr>
            <a:spLocks noGrp="1"/>
          </p:cNvSpPr>
          <p:nvPr>
            <p:ph type="body" idx="14"/>
          </p:nvPr>
        </p:nvSpPr>
        <p:spPr>
          <a:xfrm>
            <a:off x="447040" y="195575"/>
            <a:ext cx="7467600" cy="381000"/>
          </a:xfrm>
        </p:spPr>
        <p:txBody>
          <a:bodyPr/>
          <a:lstStyle/>
          <a:p>
            <a:r>
              <a:rPr lang="en-US" sz="2600" dirty="0"/>
              <a:t>FY 2027 Budget Draft – Committed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0624A06F-D717-0AD6-0B69-43E3BFF8552A}"/>
              </a:ext>
            </a:extLst>
          </p:cNvPr>
          <p:cNvSpPr txBox="1"/>
          <p:nvPr/>
        </p:nvSpPr>
        <p:spPr>
          <a:xfrm>
            <a:off x="152400" y="989846"/>
            <a:ext cx="8192400" cy="3849772"/>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The Committed Budget only includes contracts that are currently committed:</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7.25 FTEs</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Staff includes new Iowa Clean Cities Coalition Director and a summer intern</a:t>
            </a:r>
          </a:p>
          <a:p>
            <a:pPr marL="796925" lvl="1"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Costs include:</a:t>
            </a:r>
          </a:p>
          <a:p>
            <a:pPr marL="1254125" lvl="2"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$25,000 for updates to MIPA and affiliate organization websites</a:t>
            </a:r>
          </a:p>
          <a:p>
            <a:pPr marL="1254125" lvl="2" indent="-339725">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pitchFamily="34" charset="0"/>
                <a:ea typeface="Calibri" panose="020F0502020204030204" pitchFamily="34" charset="0"/>
              </a:rPr>
              <a:t>$37,000 for conference travel</a:t>
            </a:r>
          </a:p>
        </p:txBody>
      </p:sp>
      <p:pic>
        <p:nvPicPr>
          <p:cNvPr id="3" name="Picture 2" descr="A green and white logo&#10;&#10;Description automatically generated">
            <a:extLst>
              <a:ext uri="{FF2B5EF4-FFF2-40B4-BE49-F238E27FC236}">
                <a16:creationId xmlns:a16="http://schemas.microsoft.com/office/drawing/2014/main" id="{651EF0E6-4780-A4F6-4284-C8443F9BF5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927312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8501-6C4B-37AF-1860-034CA2D1F66F}"/>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EEE20F17-9D48-2503-B931-ACEC04D673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145BBC35-60BD-6692-9023-8D9A91D8078E}"/>
              </a:ext>
            </a:extLst>
          </p:cNvPr>
          <p:cNvPicPr>
            <a:picLocks noChangeAspect="1"/>
          </p:cNvPicPr>
          <p:nvPr/>
        </p:nvPicPr>
        <p:blipFill>
          <a:blip r:embed="rId4"/>
          <a:stretch>
            <a:fillRect/>
          </a:stretch>
        </p:blipFill>
        <p:spPr>
          <a:xfrm>
            <a:off x="2244846" y="0"/>
            <a:ext cx="4654308" cy="5143500"/>
          </a:xfrm>
          <a:prstGeom prst="rect">
            <a:avLst/>
          </a:prstGeom>
        </p:spPr>
      </p:pic>
    </p:spTree>
    <p:extLst>
      <p:ext uri="{BB962C8B-B14F-4D97-AF65-F5344CB8AC3E}">
        <p14:creationId xmlns:p14="http://schemas.microsoft.com/office/powerpoint/2010/main" val="1643826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42799-D069-33C0-4A3F-DA4990F6CCA3}"/>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FD347A18-48D1-7B17-3443-C8A75EC68D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3C6110B7-577E-86DB-5E3D-A4168A86C864}"/>
              </a:ext>
            </a:extLst>
          </p:cNvPr>
          <p:cNvPicPr>
            <a:picLocks noChangeAspect="1"/>
          </p:cNvPicPr>
          <p:nvPr/>
        </p:nvPicPr>
        <p:blipFill>
          <a:blip r:embed="rId4"/>
          <a:stretch>
            <a:fillRect/>
          </a:stretch>
        </p:blipFill>
        <p:spPr>
          <a:xfrm>
            <a:off x="1972121" y="0"/>
            <a:ext cx="5199757" cy="5143500"/>
          </a:xfrm>
          <a:prstGeom prst="rect">
            <a:avLst/>
          </a:prstGeom>
        </p:spPr>
      </p:pic>
    </p:spTree>
    <p:extLst>
      <p:ext uri="{BB962C8B-B14F-4D97-AF65-F5344CB8AC3E}">
        <p14:creationId xmlns:p14="http://schemas.microsoft.com/office/powerpoint/2010/main" val="246788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2ABA-0F6A-3358-67AD-1717DC3E2D94}"/>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C7889EE1-6ED6-EE99-AC7B-95ECD9AD7A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0E181276-107F-0A71-3EAF-25631C3E44F4}"/>
              </a:ext>
            </a:extLst>
          </p:cNvPr>
          <p:cNvPicPr>
            <a:picLocks noChangeAspect="1"/>
          </p:cNvPicPr>
          <p:nvPr/>
        </p:nvPicPr>
        <p:blipFill>
          <a:blip r:embed="rId4"/>
          <a:stretch>
            <a:fillRect/>
          </a:stretch>
        </p:blipFill>
        <p:spPr>
          <a:xfrm>
            <a:off x="1337811" y="1004669"/>
            <a:ext cx="6468378" cy="3134162"/>
          </a:xfrm>
          <a:prstGeom prst="rect">
            <a:avLst/>
          </a:prstGeom>
        </p:spPr>
      </p:pic>
    </p:spTree>
    <p:extLst>
      <p:ext uri="{BB962C8B-B14F-4D97-AF65-F5344CB8AC3E}">
        <p14:creationId xmlns:p14="http://schemas.microsoft.com/office/powerpoint/2010/main" val="377186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9EFA-93C0-3457-3E05-BAB8233F1A4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ED0E226-465D-EEBA-3618-7DD74DE22B93}"/>
              </a:ext>
            </a:extLst>
          </p:cNvPr>
          <p:cNvSpPr>
            <a:spLocks noGrp="1"/>
          </p:cNvSpPr>
          <p:nvPr>
            <p:ph type="body" idx="14"/>
          </p:nvPr>
        </p:nvSpPr>
        <p:spPr>
          <a:xfrm>
            <a:off x="447040" y="195575"/>
            <a:ext cx="7467600" cy="381000"/>
          </a:xfrm>
        </p:spPr>
        <p:txBody>
          <a:bodyPr/>
          <a:lstStyle/>
          <a:p>
            <a:r>
              <a:rPr lang="en-US" sz="2600" dirty="0"/>
              <a:t>FY 2027 Budget Draft – Expected </a:t>
            </a:r>
            <a:endParaRPr lang="en-US" sz="2600" dirty="0">
              <a:cs typeface="Times New Roman" panose="02020603050405020304" pitchFamily="18" charset="0"/>
            </a:endParaRPr>
          </a:p>
        </p:txBody>
      </p:sp>
      <p:sp>
        <p:nvSpPr>
          <p:cNvPr id="2" name="TextBox 1">
            <a:extLst>
              <a:ext uri="{FF2B5EF4-FFF2-40B4-BE49-F238E27FC236}">
                <a16:creationId xmlns:a16="http://schemas.microsoft.com/office/drawing/2014/main" id="{4AE9E136-D973-1DE7-9AC4-C4EA6FC257A9}"/>
              </a:ext>
            </a:extLst>
          </p:cNvPr>
          <p:cNvSpPr txBox="1"/>
          <p:nvPr/>
        </p:nvSpPr>
        <p:spPr>
          <a:xfrm>
            <a:off x="152400" y="989846"/>
            <a:ext cx="8192400" cy="3849772"/>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The Expected Budget includes contracts that MIPA staff expects to receive:</a:t>
            </a: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pitchFamily="34" charset="0"/>
                <a:ea typeface="Calibri" panose="020F0502020204030204" pitchFamily="34" charset="0"/>
              </a:rPr>
              <a:t>8.0</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FTEs</a:t>
            </a: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Staff includes new Iowa Clean Cities Coalition Director, 0.75 FTE Bookkeeper, and a summer intern</a:t>
            </a: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Costs include:</a:t>
            </a:r>
          </a:p>
          <a:p>
            <a:pPr marL="1254125" marR="0" lvl="2"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$25,000 for updates to MIPA and affiliate organization websites</a:t>
            </a:r>
          </a:p>
          <a:p>
            <a:pPr marL="1254125" marR="0" lvl="2"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$37,000 for conference travel</a:t>
            </a:r>
          </a:p>
        </p:txBody>
      </p:sp>
      <p:pic>
        <p:nvPicPr>
          <p:cNvPr id="3" name="Picture 2" descr="A green and white logo&#10;&#10;Description automatically generated">
            <a:extLst>
              <a:ext uri="{FF2B5EF4-FFF2-40B4-BE49-F238E27FC236}">
                <a16:creationId xmlns:a16="http://schemas.microsoft.com/office/drawing/2014/main" id="{134DFB87-128F-2AED-3212-FC1BC2B41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665024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503C-39E6-2827-4640-5F61A9FD6231}"/>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085F6982-B101-09D1-7C5C-EFB611DBB8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4" name="Picture 3">
            <a:extLst>
              <a:ext uri="{FF2B5EF4-FFF2-40B4-BE49-F238E27FC236}">
                <a16:creationId xmlns:a16="http://schemas.microsoft.com/office/drawing/2014/main" id="{6A606FA9-29F9-F763-EF99-F06799D405ED}"/>
              </a:ext>
            </a:extLst>
          </p:cNvPr>
          <p:cNvPicPr>
            <a:picLocks noChangeAspect="1"/>
          </p:cNvPicPr>
          <p:nvPr/>
        </p:nvPicPr>
        <p:blipFill>
          <a:blip r:embed="rId4"/>
          <a:stretch>
            <a:fillRect/>
          </a:stretch>
        </p:blipFill>
        <p:spPr>
          <a:xfrm>
            <a:off x="2174305" y="0"/>
            <a:ext cx="4795390" cy="5143500"/>
          </a:xfrm>
          <a:prstGeom prst="rect">
            <a:avLst/>
          </a:prstGeom>
        </p:spPr>
      </p:pic>
    </p:spTree>
    <p:extLst>
      <p:ext uri="{BB962C8B-B14F-4D97-AF65-F5344CB8AC3E}">
        <p14:creationId xmlns:p14="http://schemas.microsoft.com/office/powerpoint/2010/main" val="216926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E325A-C41D-751D-1ED3-FCFB14D52C10}"/>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BE9B9A2E-B35B-9D42-50C3-369107B089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5" name="Picture 4">
            <a:extLst>
              <a:ext uri="{FF2B5EF4-FFF2-40B4-BE49-F238E27FC236}">
                <a16:creationId xmlns:a16="http://schemas.microsoft.com/office/drawing/2014/main" id="{38B3E33E-6D8C-5164-5946-76D0C5C32891}"/>
              </a:ext>
            </a:extLst>
          </p:cNvPr>
          <p:cNvPicPr>
            <a:picLocks noChangeAspect="1"/>
          </p:cNvPicPr>
          <p:nvPr/>
        </p:nvPicPr>
        <p:blipFill>
          <a:blip r:embed="rId4"/>
          <a:stretch>
            <a:fillRect/>
          </a:stretch>
        </p:blipFill>
        <p:spPr>
          <a:xfrm>
            <a:off x="2047672" y="0"/>
            <a:ext cx="5048656" cy="5143500"/>
          </a:xfrm>
          <a:prstGeom prst="rect">
            <a:avLst/>
          </a:prstGeom>
        </p:spPr>
      </p:pic>
    </p:spTree>
    <p:extLst>
      <p:ext uri="{BB962C8B-B14F-4D97-AF65-F5344CB8AC3E}">
        <p14:creationId xmlns:p14="http://schemas.microsoft.com/office/powerpoint/2010/main" val="1228761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AAACF-B611-3E65-E356-CFC6B1973D07}"/>
            </a:ext>
          </a:extLst>
        </p:cNvPr>
        <p:cNvGrpSpPr/>
        <p:nvPr/>
      </p:nvGrpSpPr>
      <p:grpSpPr>
        <a:xfrm>
          <a:off x="0" y="0"/>
          <a:ext cx="0" cy="0"/>
          <a:chOff x="0" y="0"/>
          <a:chExt cx="0" cy="0"/>
        </a:xfrm>
      </p:grpSpPr>
      <p:pic>
        <p:nvPicPr>
          <p:cNvPr id="3" name="Picture 2" descr="A green and white logo&#10;&#10;Description automatically generated">
            <a:extLst>
              <a:ext uri="{FF2B5EF4-FFF2-40B4-BE49-F238E27FC236}">
                <a16:creationId xmlns:a16="http://schemas.microsoft.com/office/drawing/2014/main" id="{4576DF74-7854-5105-B766-6C79CE9BB9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7" name="Picture 6">
            <a:extLst>
              <a:ext uri="{FF2B5EF4-FFF2-40B4-BE49-F238E27FC236}">
                <a16:creationId xmlns:a16="http://schemas.microsoft.com/office/drawing/2014/main" id="{95435EDE-2091-BD84-BC8A-AC05E3ADE2C0}"/>
              </a:ext>
            </a:extLst>
          </p:cNvPr>
          <p:cNvPicPr>
            <a:picLocks noChangeAspect="1"/>
          </p:cNvPicPr>
          <p:nvPr/>
        </p:nvPicPr>
        <p:blipFill>
          <a:blip r:embed="rId4"/>
          <a:stretch>
            <a:fillRect/>
          </a:stretch>
        </p:blipFill>
        <p:spPr>
          <a:xfrm>
            <a:off x="1504522" y="1004669"/>
            <a:ext cx="6134956" cy="3134162"/>
          </a:xfrm>
          <a:prstGeom prst="rect">
            <a:avLst/>
          </a:prstGeom>
        </p:spPr>
      </p:pic>
    </p:spTree>
    <p:extLst>
      <p:ext uri="{BB962C8B-B14F-4D97-AF65-F5344CB8AC3E}">
        <p14:creationId xmlns:p14="http://schemas.microsoft.com/office/powerpoint/2010/main" val="3481002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C7A02-67D3-1E6C-DC02-31A30BF45D5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EF109B-867E-C6A7-54E0-19CF6B6754FF}"/>
              </a:ext>
            </a:extLst>
          </p:cNvPr>
          <p:cNvSpPr>
            <a:spLocks noGrp="1"/>
          </p:cNvSpPr>
          <p:nvPr>
            <p:ph type="body" idx="14"/>
          </p:nvPr>
        </p:nvSpPr>
        <p:spPr>
          <a:xfrm>
            <a:off x="447040" y="195575"/>
            <a:ext cx="7467600" cy="381000"/>
          </a:xfrm>
        </p:spPr>
        <p:txBody>
          <a:bodyPr/>
          <a:lstStyle/>
          <a:p>
            <a:r>
              <a:rPr lang="en-US"/>
              <a:t>MIPA COG Designation</a:t>
            </a:r>
            <a:endParaRPr lang="en-US" sz="2600">
              <a:cs typeface="Times New Roman" panose="02020603050405020304" pitchFamily="18" charset="0"/>
            </a:endParaRPr>
          </a:p>
        </p:txBody>
      </p:sp>
      <p:sp>
        <p:nvSpPr>
          <p:cNvPr id="2" name="TextBox 1">
            <a:extLst>
              <a:ext uri="{FF2B5EF4-FFF2-40B4-BE49-F238E27FC236}">
                <a16:creationId xmlns:a16="http://schemas.microsoft.com/office/drawing/2014/main" id="{C272CE37-04FB-CC37-CB20-8204CE9743D1}"/>
              </a:ext>
            </a:extLst>
          </p:cNvPr>
          <p:cNvSpPr txBox="1"/>
          <p:nvPr/>
        </p:nvSpPr>
        <p:spPr>
          <a:xfrm>
            <a:off x="152400" y="989846"/>
            <a:ext cx="8192400" cy="3077124"/>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2200" dirty="0"/>
              <a:t>At the December 2025 MIPA Board Meeting, the Board voted to move forward with seeking COG designation by the State Legislature. The Board also requested a legal opinion to answer questions that were presented at the meeting</a:t>
            </a:r>
          </a:p>
          <a:p>
            <a:pPr marL="339725" lvl="0" indent="-339725">
              <a:lnSpc>
                <a:spcPct val="107000"/>
              </a:lnSpc>
              <a:spcAft>
                <a:spcPts val="800"/>
              </a:spcAft>
              <a:buFont typeface="Arial" panose="020B0604020202020204" pitchFamily="34" charset="0"/>
              <a:buChar char="•"/>
              <a:defRPr/>
            </a:pPr>
            <a:r>
              <a:rPr lang="en-US" sz="2200" dirty="0"/>
              <a:t>An initial legal opinion was provided that answered most of the questions that were asked. However, it did not address the major question of whether the proposed initiative would be consistent with MIPA’s Bylaws</a:t>
            </a:r>
          </a:p>
        </p:txBody>
      </p:sp>
      <p:pic>
        <p:nvPicPr>
          <p:cNvPr id="3" name="Picture 2" descr="A green and white logo&#10;&#10;Description automatically generated">
            <a:extLst>
              <a:ext uri="{FF2B5EF4-FFF2-40B4-BE49-F238E27FC236}">
                <a16:creationId xmlns:a16="http://schemas.microsoft.com/office/drawing/2014/main" id="{7911B352-3BB4-885C-9C97-F32099C17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6259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6D55-7B61-5225-A343-F522C8F616B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F6986F0-1635-EEE8-2B61-E4535CB142F5}"/>
              </a:ext>
            </a:extLst>
          </p:cNvPr>
          <p:cNvSpPr>
            <a:spLocks noGrp="1"/>
          </p:cNvSpPr>
          <p:nvPr>
            <p:ph type="body" idx="14"/>
          </p:nvPr>
        </p:nvSpPr>
        <p:spPr>
          <a:xfrm>
            <a:off x="447040" y="195575"/>
            <a:ext cx="7467600" cy="381000"/>
          </a:xfrm>
        </p:spPr>
        <p:txBody>
          <a:bodyPr/>
          <a:lstStyle/>
          <a:p>
            <a:r>
              <a:rPr lang="en-US"/>
              <a:t>MIPA COG Designation</a:t>
            </a:r>
            <a:endParaRPr lang="en-US" sz="2600">
              <a:cs typeface="Times New Roman" panose="02020603050405020304" pitchFamily="18" charset="0"/>
            </a:endParaRPr>
          </a:p>
        </p:txBody>
      </p:sp>
      <p:sp>
        <p:nvSpPr>
          <p:cNvPr id="2" name="TextBox 1">
            <a:extLst>
              <a:ext uri="{FF2B5EF4-FFF2-40B4-BE49-F238E27FC236}">
                <a16:creationId xmlns:a16="http://schemas.microsoft.com/office/drawing/2014/main" id="{E68AAEB3-85B2-C2B8-EB6C-F41D67F68689}"/>
              </a:ext>
            </a:extLst>
          </p:cNvPr>
          <p:cNvSpPr txBox="1"/>
          <p:nvPr/>
        </p:nvSpPr>
        <p:spPr>
          <a:xfrm>
            <a:off x="152400" y="989846"/>
            <a:ext cx="8192400" cy="4187621"/>
          </a:xfrm>
          <a:prstGeom prst="rect">
            <a:avLst/>
          </a:prstGeom>
          <a:noFill/>
        </p:spPr>
        <p:txBody>
          <a:bodyPr wrap="square" rtlCol="0">
            <a:spAutoFit/>
          </a:bodyPr>
          <a:lstStyle/>
          <a:p>
            <a:pPr marL="339725" lvl="0" indent="-339725">
              <a:lnSpc>
                <a:spcPct val="107000"/>
              </a:lnSpc>
              <a:spcAft>
                <a:spcPts val="800"/>
              </a:spcAft>
              <a:buFont typeface="Arial" panose="020B0604020202020204" pitchFamily="34" charset="0"/>
              <a:buChar char="•"/>
              <a:defRPr/>
            </a:pPr>
            <a:r>
              <a:rPr lang="en-US" sz="1900" dirty="0"/>
              <a:t>Staff has received additional information on the COG Designation process for Chariton Valley. While Chariton Valley was a non-profit when it sought COG designation, a 28E Agreement was filed shortly after the legislation was approved. Therefore, it is the opinion of Scott Brennan from Denton Davis Brown, that under the current law, MIPA would need to be a 28E organization to be listed in State Code as a COG</a:t>
            </a:r>
          </a:p>
          <a:p>
            <a:pPr marL="339725" lvl="0" indent="-339725">
              <a:lnSpc>
                <a:spcPct val="107000"/>
              </a:lnSpc>
              <a:spcAft>
                <a:spcPts val="800"/>
              </a:spcAft>
              <a:buFont typeface="Arial" panose="020B0604020202020204" pitchFamily="34" charset="0"/>
              <a:buChar char="•"/>
              <a:defRPr/>
            </a:pPr>
            <a:r>
              <a:rPr lang="en-US" sz="1900" dirty="0"/>
              <a:t>There are several options available in moving forward with COG Designation, including modifying state code. Staff will bring back those options at a future meeting</a:t>
            </a:r>
          </a:p>
          <a:p>
            <a:pPr marL="339725" lvl="0" indent="-339725">
              <a:lnSpc>
                <a:spcPct val="107000"/>
              </a:lnSpc>
              <a:spcAft>
                <a:spcPts val="800"/>
              </a:spcAft>
              <a:buFont typeface="Arial" panose="020B0604020202020204" pitchFamily="34" charset="0"/>
              <a:buChar char="•"/>
              <a:defRPr/>
            </a:pPr>
            <a:r>
              <a:rPr lang="en-US" sz="1900" dirty="0"/>
              <a:t>Nothing will be done this legislative session on this initiative. Once the session ends, Staff will reach out to legislators to prepare for the 2027 session</a:t>
            </a:r>
          </a:p>
          <a:p>
            <a:pPr marL="339725" lvl="0" indent="-339725">
              <a:lnSpc>
                <a:spcPct val="107000"/>
              </a:lnSpc>
              <a:spcAft>
                <a:spcPts val="800"/>
              </a:spcAft>
              <a:buFont typeface="Arial" panose="020B0604020202020204" pitchFamily="34" charset="0"/>
              <a:buChar char="•"/>
              <a:defRPr/>
            </a:pPr>
            <a:endParaRPr lang="en-US" sz="2200" dirty="0"/>
          </a:p>
        </p:txBody>
      </p:sp>
      <p:pic>
        <p:nvPicPr>
          <p:cNvPr id="3" name="Picture 2" descr="A green and white logo&#10;&#10;Description automatically generated">
            <a:extLst>
              <a:ext uri="{FF2B5EF4-FFF2-40B4-BE49-F238E27FC236}">
                <a16:creationId xmlns:a16="http://schemas.microsoft.com/office/drawing/2014/main" id="{06E2CB8A-C849-B4C1-852B-8AD9684E97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27484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8631-BF0A-B41A-DA1E-80AD7CB98B9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FF882BF-7AB9-7811-87B0-1655F080565D}"/>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a typeface="Calibri" panose="020F0502020204030204" pitchFamily="34" charset="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and VOTE: FY 2026 Audit and 990 RFP</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FY 2027 Budget Draft</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t>REPORT: MIPA COG Designation</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300" b="1" dirty="0">
                <a:cs typeface="Times New Roman" panose="02020603050405020304" pitchFamily="18" charset="0"/>
              </a:rPr>
              <a:t>Next Meeting Date – April 20</a:t>
            </a:r>
            <a:r>
              <a:rPr lang="en-US" sz="1300" b="1" baseline="30000" dirty="0">
                <a:cs typeface="Times New Roman" panose="02020603050405020304" pitchFamily="18" charset="0"/>
              </a:rPr>
              <a:t>th</a:t>
            </a:r>
            <a:r>
              <a:rPr lang="en-US" sz="13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3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52D9CF53-08EB-781E-4157-DB78988B340C}"/>
              </a:ext>
            </a:extLst>
          </p:cNvPr>
          <p:cNvSpPr>
            <a:spLocks noGrp="1"/>
          </p:cNvSpPr>
          <p:nvPr>
            <p:ph type="body" idx="14"/>
          </p:nvPr>
        </p:nvSpPr>
        <p:spPr>
          <a:xfrm>
            <a:off x="533400" y="133350"/>
            <a:ext cx="7543800" cy="381000"/>
          </a:xfrm>
        </p:spPr>
        <p:txBody>
          <a:bodyPr/>
          <a:lstStyle/>
          <a:p>
            <a:r>
              <a:rPr lang="en-US" dirty="0"/>
              <a:t>March 12, 2026 AGENDA</a:t>
            </a:r>
          </a:p>
        </p:txBody>
      </p:sp>
      <p:pic>
        <p:nvPicPr>
          <p:cNvPr id="3" name="Picture 2" descr="A green and white logo&#10;&#10;Description automatically generated">
            <a:extLst>
              <a:ext uri="{FF2B5EF4-FFF2-40B4-BE49-F238E27FC236}">
                <a16:creationId xmlns:a16="http://schemas.microsoft.com/office/drawing/2014/main" id="{875CAC41-A4C1-3C36-0DF8-E3A6992E79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83225463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682b1bf32deff47f2d300aaf818814ae">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4b249308bb5d1f0d0676d7bcdf4523fe"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8db450-22c8-408e-bfa9-71f40a4a24c3">
      <Terms xmlns="http://schemas.microsoft.com/office/infopath/2007/PartnerControls"/>
    </lcf76f155ced4ddcb4097134ff3c332f>
    <TaxCatchAll xmlns="7b9fde40-322c-4f3d-b08b-bcf9e059ca67" xsi:nil="true"/>
  </documentManagement>
</p:properties>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296C7330-F393-4E7F-B927-59C04675E077}">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8A56C83-FB34-465A-A0B5-86040FEBBB48}">
  <ds:schemaRefs>
    <ds:schemaRef ds:uri="268db450-22c8-408e-bfa9-71f40a4a24c3"/>
    <ds:schemaRef ds:uri="7b9fde40-322c-4f3d-b08b-bcf9e059ca6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51</TotalTime>
  <Words>808</Words>
  <Application>Microsoft Office PowerPoint</Application>
  <PresentationFormat>On-screen Show (16:9)</PresentationFormat>
  <Paragraphs>130</Paragraphs>
  <Slides>20</Slides>
  <Notes>17</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20</vt:i4>
      </vt:variant>
    </vt:vector>
  </HeadingPairs>
  <TitlesOfParts>
    <vt:vector size="35"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2026-03-12T19:26:36Z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0x010100D47F60559A91834D98A3CFF56E5B787A</vt:lpwstr>
  </property>
  <property fmtid="{D5CDD505-2E9C-101B-9397-08002B2CF9AE}" pid="3" name="MediaServiceImageTags">
    <vt:lpwstr/>
  </property>
</Properties>
</file>