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69" r:id="rId5"/>
    <p:sldMasterId id="2147483788" r:id="rId6"/>
    <p:sldMasterId id="2147483827" r:id="rId7"/>
    <p:sldMasterId id="2147483851" r:id="rId8"/>
    <p:sldMasterId id="2147483876" r:id="rId9"/>
    <p:sldMasterId id="2147483925" r:id="rId10"/>
    <p:sldMasterId id="2147483966" r:id="rId11"/>
    <p:sldMasterId id="2147484001" r:id="rId12"/>
  </p:sldMasterIdLst>
  <p:notesMasterIdLst>
    <p:notesMasterId r:id="rId34"/>
  </p:notesMasterIdLst>
  <p:handoutMasterIdLst>
    <p:handoutMasterId r:id="rId35"/>
  </p:handoutMasterIdLst>
  <p:sldIdLst>
    <p:sldId id="1914" r:id="rId13"/>
    <p:sldId id="2145705165" r:id="rId14"/>
    <p:sldId id="2145705344" r:id="rId15"/>
    <p:sldId id="2145705261" r:id="rId16"/>
    <p:sldId id="2145705347" r:id="rId17"/>
    <p:sldId id="2145705354" r:id="rId18"/>
    <p:sldId id="2145705376" r:id="rId19"/>
    <p:sldId id="2145705363" r:id="rId20"/>
    <p:sldId id="2145705364" r:id="rId21"/>
    <p:sldId id="2145705365" r:id="rId22"/>
    <p:sldId id="2145705366" r:id="rId23"/>
    <p:sldId id="2145705367" r:id="rId24"/>
    <p:sldId id="2145705368" r:id="rId25"/>
    <p:sldId id="2145705369" r:id="rId26"/>
    <p:sldId id="2145705370" r:id="rId27"/>
    <p:sldId id="2145705371" r:id="rId28"/>
    <p:sldId id="2145705372" r:id="rId29"/>
    <p:sldId id="2145705377" r:id="rId30"/>
    <p:sldId id="2145705378" r:id="rId31"/>
    <p:sldId id="2145705357" r:id="rId32"/>
    <p:sldId id="2145705375" r:id="rId33"/>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344"/>
            <p14:sldId id="2145705261"/>
            <p14:sldId id="2145705347"/>
            <p14:sldId id="2145705354"/>
            <p14:sldId id="2145705376"/>
            <p14:sldId id="2145705363"/>
            <p14:sldId id="2145705364"/>
            <p14:sldId id="2145705365"/>
            <p14:sldId id="2145705366"/>
            <p14:sldId id="2145705367"/>
            <p14:sldId id="2145705368"/>
            <p14:sldId id="2145705369"/>
            <p14:sldId id="2145705370"/>
            <p14:sldId id="2145705371"/>
            <p14:sldId id="2145705372"/>
            <p14:sldId id="2145705377"/>
            <p14:sldId id="2145705378"/>
            <p14:sldId id="2145705357"/>
            <p14:sldId id="214570537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handoutMaster" Target="handoutMasters/handout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6-04-20T18:43:27.710" v="9584" actId="20577"/>
      <pc:docMkLst>
        <pc:docMk/>
      </pc:docMkLst>
      <pc:sldChg chg="modSp mod">
        <pc:chgData name="Andrew Collings" userId="0f84cdc6-c606-46cb-9c21-9a360095f536" providerId="ADAL" clId="{9FA4D38E-9479-4701-9456-444B3EFE8FB2}" dt="2026-04-20T16:03:33.463" v="8808" actId="20577"/>
        <pc:sldMkLst>
          <pc:docMk/>
          <pc:sldMk cId="897020560" sldId="1914"/>
        </pc:sldMkLst>
        <pc:spChg chg="mod">
          <ac:chgData name="Andrew Collings" userId="0f84cdc6-c606-46cb-9c21-9a360095f536" providerId="ADAL" clId="{9FA4D38E-9479-4701-9456-444B3EFE8FB2}" dt="2026-04-20T16:03:33.463" v="8808"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6-04-20T16:34:50.606" v="8950" actId="5793"/>
        <pc:sldMkLst>
          <pc:docMk/>
          <pc:sldMk cId="649967342" sldId="2145705165"/>
        </pc:sldMkLst>
        <pc:spChg chg="mod">
          <ac:chgData name="Andrew Collings" userId="0f84cdc6-c606-46cb-9c21-9a360095f536" providerId="ADAL" clId="{9FA4D38E-9479-4701-9456-444B3EFE8FB2}" dt="2026-04-20T16:34:50.606" v="8950" actId="5793"/>
          <ac:spMkLst>
            <pc:docMk/>
            <pc:sldMk cId="649967342" sldId="2145705165"/>
            <ac:spMk id="6" creationId="{897A7A0D-D3DB-431A-A92B-9D4788B9D125}"/>
          </ac:spMkLst>
        </pc:spChg>
        <pc:spChg chg="mod">
          <ac:chgData name="Andrew Collings" userId="0f84cdc6-c606-46cb-9c21-9a360095f536" providerId="ADAL" clId="{9FA4D38E-9479-4701-9456-444B3EFE8FB2}" dt="2026-04-20T16:04:43.919" v="8816" actId="20577"/>
          <ac:spMkLst>
            <pc:docMk/>
            <pc:sldMk cId="649967342" sldId="2145705165"/>
            <ac:spMk id="7" creationId="{A9444CB1-977C-456C-B903-E0FAA88B1385}"/>
          </ac:spMkLst>
        </pc:spChg>
      </pc:sldChg>
      <pc:sldChg chg="modSp mod">
        <pc:chgData name="Andrew Collings" userId="0f84cdc6-c606-46cb-9c21-9a360095f536" providerId="ADAL" clId="{9FA4D38E-9479-4701-9456-444B3EFE8FB2}" dt="2026-04-20T16:37:45.960" v="9143" actId="20577"/>
        <pc:sldMkLst>
          <pc:docMk/>
          <pc:sldMk cId="3825831119" sldId="2145705261"/>
        </pc:sldMkLst>
        <pc:graphicFrameChg chg="mod modGraphic">
          <ac:chgData name="Andrew Collings" userId="0f84cdc6-c606-46cb-9c21-9a360095f536" providerId="ADAL" clId="{9FA4D38E-9479-4701-9456-444B3EFE8FB2}" dt="2026-04-20T16:37:45.960" v="9143" actId="20577"/>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9FA4D38E-9479-4701-9456-444B3EFE8FB2}" dt="2026-04-20T16:37:26.910" v="9079" actId="20577"/>
          <ac:graphicFrameMkLst>
            <pc:docMk/>
            <pc:sldMk cId="3825831119" sldId="2145705261"/>
            <ac:graphicFrameMk id="5" creationId="{D3BD6F0E-8154-16BF-FEEC-94E1476F72CF}"/>
          </ac:graphicFrameMkLst>
        </pc:graphicFrameChg>
      </pc:sldChg>
      <pc:sldChg chg="modSp add del mod">
        <pc:chgData name="Andrew Collings" userId="0f84cdc6-c606-46cb-9c21-9a360095f536" providerId="ADAL" clId="{9FA4D38E-9479-4701-9456-444B3EFE8FB2}" dt="2026-04-20T18:19:49.087" v="9558" actId="948"/>
        <pc:sldMkLst>
          <pc:docMk/>
          <pc:sldMk cId="3474776666" sldId="2145705344"/>
        </pc:sldMkLst>
        <pc:spChg chg="mod">
          <ac:chgData name="Andrew Collings" userId="0f84cdc6-c606-46cb-9c21-9a360095f536" providerId="ADAL" clId="{9FA4D38E-9479-4701-9456-444B3EFE8FB2}" dt="2026-04-20T18:19:49.087" v="9558" actId="948"/>
          <ac:spMkLst>
            <pc:docMk/>
            <pc:sldMk cId="3474776666" sldId="2145705344"/>
            <ac:spMk id="2" creationId="{DB28E50E-CA6C-0F9C-07D0-714B216C63DA}"/>
          </ac:spMkLst>
        </pc:spChg>
      </pc:sldChg>
      <pc:sldChg chg="delSp modSp mod">
        <pc:chgData name="Andrew Collings" userId="0f84cdc6-c606-46cb-9c21-9a360095f536" providerId="ADAL" clId="{9FA4D38E-9479-4701-9456-444B3EFE8FB2}" dt="2026-04-20T18:19:35.542" v="9557" actId="20577"/>
        <pc:sldMkLst>
          <pc:docMk/>
          <pc:sldMk cId="3708926803" sldId="2145705347"/>
        </pc:sldMkLst>
        <pc:spChg chg="mod">
          <ac:chgData name="Andrew Collings" userId="0f84cdc6-c606-46cb-9c21-9a360095f536" providerId="ADAL" clId="{9FA4D38E-9479-4701-9456-444B3EFE8FB2}" dt="2026-04-20T18:19:35.542" v="9557" actId="20577"/>
          <ac:spMkLst>
            <pc:docMk/>
            <pc:sldMk cId="3708926803" sldId="2145705347"/>
            <ac:spMk id="2" creationId="{81FF633A-D5A0-AD97-440D-86CDA42CA82F}"/>
          </ac:spMkLst>
        </pc:spChg>
        <pc:spChg chg="mod">
          <ac:chgData name="Andrew Collings" userId="0f84cdc6-c606-46cb-9c21-9a360095f536" providerId="ADAL" clId="{9FA4D38E-9479-4701-9456-444B3EFE8FB2}" dt="2026-04-20T16:38:11.855" v="9165" actId="20577"/>
          <ac:spMkLst>
            <pc:docMk/>
            <pc:sldMk cId="3708926803" sldId="2145705347"/>
            <ac:spMk id="7" creationId="{77E01AB4-9D4B-C80D-4266-A9E435A90825}"/>
          </ac:spMkLst>
        </pc:spChg>
        <pc:picChg chg="del">
          <ac:chgData name="Andrew Collings" userId="0f84cdc6-c606-46cb-9c21-9a360095f536" providerId="ADAL" clId="{9FA4D38E-9479-4701-9456-444B3EFE8FB2}" dt="2026-04-20T16:38:13.728" v="9166" actId="478"/>
          <ac:picMkLst>
            <pc:docMk/>
            <pc:sldMk cId="3708926803" sldId="2145705347"/>
            <ac:picMk id="6" creationId="{ED061528-33F1-E613-045E-60AFB963993F}"/>
          </ac:picMkLst>
        </pc:picChg>
      </pc:sldChg>
      <pc:sldChg chg="modSp mod">
        <pc:chgData name="Andrew Collings" userId="0f84cdc6-c606-46cb-9c21-9a360095f536" providerId="ADAL" clId="{9FA4D38E-9479-4701-9456-444B3EFE8FB2}" dt="2026-04-20T18:19:29.726" v="9555" actId="20577"/>
        <pc:sldMkLst>
          <pc:docMk/>
          <pc:sldMk cId="3209967993" sldId="2145705354"/>
        </pc:sldMkLst>
        <pc:spChg chg="mod">
          <ac:chgData name="Andrew Collings" userId="0f84cdc6-c606-46cb-9c21-9a360095f536" providerId="ADAL" clId="{9FA4D38E-9479-4701-9456-444B3EFE8FB2}" dt="2026-04-20T18:19:29.726" v="9555" actId="20577"/>
          <ac:spMkLst>
            <pc:docMk/>
            <pc:sldMk cId="3209967993" sldId="2145705354"/>
            <ac:spMk id="2" creationId="{D8550ABD-4D2E-3260-AFF0-FDFFF90685F3}"/>
          </ac:spMkLst>
        </pc:spChg>
        <pc:spChg chg="mod">
          <ac:chgData name="Andrew Collings" userId="0f84cdc6-c606-46cb-9c21-9a360095f536" providerId="ADAL" clId="{9FA4D38E-9479-4701-9456-444B3EFE8FB2}" dt="2026-04-20T17:42:45.951" v="9226" actId="20577"/>
          <ac:spMkLst>
            <pc:docMk/>
            <pc:sldMk cId="3209967993" sldId="2145705354"/>
            <ac:spMk id="7" creationId="{D08B64A2-66F0-52DA-78C6-4D63987FC172}"/>
          </ac:spMkLst>
        </pc:spChg>
      </pc:sldChg>
      <pc:sldChg chg="modSp mod">
        <pc:chgData name="Andrew Collings" userId="0f84cdc6-c606-46cb-9c21-9a360095f536" providerId="ADAL" clId="{9FA4D38E-9479-4701-9456-444B3EFE8FB2}" dt="2026-04-20T18:07:19.115" v="9552" actId="179"/>
        <pc:sldMkLst>
          <pc:docMk/>
          <pc:sldMk cId="16259407" sldId="2145705357"/>
        </pc:sldMkLst>
        <pc:spChg chg="mod">
          <ac:chgData name="Andrew Collings" userId="0f84cdc6-c606-46cb-9c21-9a360095f536" providerId="ADAL" clId="{9FA4D38E-9479-4701-9456-444B3EFE8FB2}" dt="2026-04-20T18:07:19.115" v="9552" actId="179"/>
          <ac:spMkLst>
            <pc:docMk/>
            <pc:sldMk cId="16259407" sldId="2145705357"/>
            <ac:spMk id="2" creationId="{C272CE37-04FB-CC37-CB20-8204CE9743D1}"/>
          </ac:spMkLst>
        </pc:spChg>
        <pc:spChg chg="mod">
          <ac:chgData name="Andrew Collings" userId="0f84cdc6-c606-46cb-9c21-9a360095f536" providerId="ADAL" clId="{9FA4D38E-9479-4701-9456-444B3EFE8FB2}" dt="2026-04-20T18:06:07.254" v="9540" actId="20577"/>
          <ac:spMkLst>
            <pc:docMk/>
            <pc:sldMk cId="16259407" sldId="2145705357"/>
            <ac:spMk id="7" creationId="{71EF109B-867E-C6A7-54E0-19CF6B6754FF}"/>
          </ac:spMkLst>
        </pc:spChg>
      </pc:sldChg>
      <pc:sldChg chg="del">
        <pc:chgData name="Andrew Collings" userId="0f84cdc6-c606-46cb-9c21-9a360095f536" providerId="ADAL" clId="{9FA4D38E-9479-4701-9456-444B3EFE8FB2}" dt="2026-04-20T17:45:01.185" v="9295" actId="47"/>
        <pc:sldMkLst>
          <pc:docMk/>
          <pc:sldMk cId="123224910" sldId="2145705362"/>
        </pc:sldMkLst>
      </pc:sldChg>
      <pc:sldChg chg="modSp mod">
        <pc:chgData name="Andrew Collings" userId="0f84cdc6-c606-46cb-9c21-9a360095f536" providerId="ADAL" clId="{9FA4D38E-9479-4701-9456-444B3EFE8FB2}" dt="2026-04-20T17:50:17.722" v="9328" actId="948"/>
        <pc:sldMkLst>
          <pc:docMk/>
          <pc:sldMk cId="3927312613" sldId="2145705365"/>
        </pc:sldMkLst>
        <pc:spChg chg="mod">
          <ac:chgData name="Andrew Collings" userId="0f84cdc6-c606-46cb-9c21-9a360095f536" providerId="ADAL" clId="{9FA4D38E-9479-4701-9456-444B3EFE8FB2}" dt="2026-04-20T17:50:17.722" v="9328" actId="948"/>
          <ac:spMkLst>
            <pc:docMk/>
            <pc:sldMk cId="3927312613" sldId="2145705365"/>
            <ac:spMk id="2" creationId="{0624A06F-D717-0AD6-0B69-43E3BFF8552A}"/>
          </ac:spMkLst>
        </pc:spChg>
      </pc:sldChg>
      <pc:sldChg chg="addSp delSp mod">
        <pc:chgData name="Andrew Collings" userId="0f84cdc6-c606-46cb-9c21-9a360095f536" providerId="ADAL" clId="{9FA4D38E-9479-4701-9456-444B3EFE8FB2}" dt="2026-04-20T17:51:04.986" v="9330" actId="22"/>
        <pc:sldMkLst>
          <pc:docMk/>
          <pc:sldMk cId="1643826948" sldId="2145705366"/>
        </pc:sldMkLst>
        <pc:picChg chg="add">
          <ac:chgData name="Andrew Collings" userId="0f84cdc6-c606-46cb-9c21-9a360095f536" providerId="ADAL" clId="{9FA4D38E-9479-4701-9456-444B3EFE8FB2}" dt="2026-04-20T17:51:04.986" v="9330" actId="22"/>
          <ac:picMkLst>
            <pc:docMk/>
            <pc:sldMk cId="1643826948" sldId="2145705366"/>
            <ac:picMk id="4" creationId="{9A57F469-886A-09CE-59D1-11547C7E98D1}"/>
          </ac:picMkLst>
        </pc:picChg>
        <pc:picChg chg="del">
          <ac:chgData name="Andrew Collings" userId="0f84cdc6-c606-46cb-9c21-9a360095f536" providerId="ADAL" clId="{9FA4D38E-9479-4701-9456-444B3EFE8FB2}" dt="2026-04-20T17:51:04.694" v="9329" actId="478"/>
          <ac:picMkLst>
            <pc:docMk/>
            <pc:sldMk cId="1643826948" sldId="2145705366"/>
            <ac:picMk id="5" creationId="{145BBC35-60BD-6692-9023-8D9A91D8078E}"/>
          </ac:picMkLst>
        </pc:picChg>
      </pc:sldChg>
      <pc:sldChg chg="addSp delSp mod">
        <pc:chgData name="Andrew Collings" userId="0f84cdc6-c606-46cb-9c21-9a360095f536" providerId="ADAL" clId="{9FA4D38E-9479-4701-9456-444B3EFE8FB2}" dt="2026-04-20T17:53:05.190" v="9334" actId="478"/>
        <pc:sldMkLst>
          <pc:docMk/>
          <pc:sldMk cId="2467880034" sldId="2145705367"/>
        </pc:sldMkLst>
        <pc:picChg chg="add del">
          <ac:chgData name="Andrew Collings" userId="0f84cdc6-c606-46cb-9c21-9a360095f536" providerId="ADAL" clId="{9FA4D38E-9479-4701-9456-444B3EFE8FB2}" dt="2026-04-20T17:53:05.190" v="9334" actId="478"/>
          <ac:picMkLst>
            <pc:docMk/>
            <pc:sldMk cId="2467880034" sldId="2145705367"/>
            <ac:picMk id="4" creationId="{3C6110B7-577E-86DB-5E3D-A4168A86C864}"/>
          </ac:picMkLst>
        </pc:picChg>
        <pc:picChg chg="add del">
          <ac:chgData name="Andrew Collings" userId="0f84cdc6-c606-46cb-9c21-9a360095f536" providerId="ADAL" clId="{9FA4D38E-9479-4701-9456-444B3EFE8FB2}" dt="2026-04-20T17:53:04.736" v="9333" actId="22"/>
          <ac:picMkLst>
            <pc:docMk/>
            <pc:sldMk cId="2467880034" sldId="2145705367"/>
            <ac:picMk id="5" creationId="{B8F4D645-C499-EA28-D144-02E42DD14A83}"/>
          </ac:picMkLst>
        </pc:picChg>
      </pc:sldChg>
      <pc:sldChg chg="addSp delSp modSp mod">
        <pc:chgData name="Andrew Collings" userId="0f84cdc6-c606-46cb-9c21-9a360095f536" providerId="ADAL" clId="{9FA4D38E-9479-4701-9456-444B3EFE8FB2}" dt="2026-04-20T17:54:59.971" v="9339" actId="1076"/>
        <pc:sldMkLst>
          <pc:docMk/>
          <pc:sldMk cId="3771863552" sldId="2145705368"/>
        </pc:sldMkLst>
        <pc:picChg chg="add mod">
          <ac:chgData name="Andrew Collings" userId="0f84cdc6-c606-46cb-9c21-9a360095f536" providerId="ADAL" clId="{9FA4D38E-9479-4701-9456-444B3EFE8FB2}" dt="2026-04-20T17:54:37.783" v="9337" actId="1076"/>
          <ac:picMkLst>
            <pc:docMk/>
            <pc:sldMk cId="3771863552" sldId="2145705368"/>
            <ac:picMk id="4" creationId="{6D80FA63-DF74-E5A2-CC97-CEB26D1700A2}"/>
          </ac:picMkLst>
        </pc:picChg>
        <pc:picChg chg="del">
          <ac:chgData name="Andrew Collings" userId="0f84cdc6-c606-46cb-9c21-9a360095f536" providerId="ADAL" clId="{9FA4D38E-9479-4701-9456-444B3EFE8FB2}" dt="2026-04-20T17:53:46.176" v="9335" actId="478"/>
          <ac:picMkLst>
            <pc:docMk/>
            <pc:sldMk cId="3771863552" sldId="2145705368"/>
            <ac:picMk id="5" creationId="{0E181276-107F-0A71-3EAF-25631C3E44F4}"/>
          </ac:picMkLst>
        </pc:picChg>
        <pc:picChg chg="add mod">
          <ac:chgData name="Andrew Collings" userId="0f84cdc6-c606-46cb-9c21-9a360095f536" providerId="ADAL" clId="{9FA4D38E-9479-4701-9456-444B3EFE8FB2}" dt="2026-04-20T17:54:59.971" v="9339" actId="1076"/>
          <ac:picMkLst>
            <pc:docMk/>
            <pc:sldMk cId="3771863552" sldId="2145705368"/>
            <ac:picMk id="7" creationId="{06078D1F-5057-1FFA-4D28-79D7FCD4C455}"/>
          </ac:picMkLst>
        </pc:picChg>
      </pc:sldChg>
      <pc:sldChg chg="modSp mod">
        <pc:chgData name="Andrew Collings" userId="0f84cdc6-c606-46cb-9c21-9a360095f536" providerId="ADAL" clId="{9FA4D38E-9479-4701-9456-444B3EFE8FB2}" dt="2026-04-20T18:43:27.710" v="9584" actId="20577"/>
        <pc:sldMkLst>
          <pc:docMk/>
          <pc:sldMk cId="3665024269" sldId="2145705369"/>
        </pc:sldMkLst>
        <pc:spChg chg="mod">
          <ac:chgData name="Andrew Collings" userId="0f84cdc6-c606-46cb-9c21-9a360095f536" providerId="ADAL" clId="{9FA4D38E-9479-4701-9456-444B3EFE8FB2}" dt="2026-04-20T18:43:27.710" v="9584" actId="20577"/>
          <ac:spMkLst>
            <pc:docMk/>
            <pc:sldMk cId="3665024269" sldId="2145705369"/>
            <ac:spMk id="2" creationId="{4AE9E136-D973-1DE7-9AC4-C4EA6FC257A9}"/>
          </ac:spMkLst>
        </pc:spChg>
      </pc:sldChg>
      <pc:sldChg chg="addSp delSp mod">
        <pc:chgData name="Andrew Collings" userId="0f84cdc6-c606-46cb-9c21-9a360095f536" providerId="ADAL" clId="{9FA4D38E-9479-4701-9456-444B3EFE8FB2}" dt="2026-04-20T17:56:00.689" v="9362" actId="22"/>
        <pc:sldMkLst>
          <pc:docMk/>
          <pc:sldMk cId="2169265776" sldId="2145705370"/>
        </pc:sldMkLst>
        <pc:picChg chg="del">
          <ac:chgData name="Andrew Collings" userId="0f84cdc6-c606-46cb-9c21-9a360095f536" providerId="ADAL" clId="{9FA4D38E-9479-4701-9456-444B3EFE8FB2}" dt="2026-04-20T17:56:00.480" v="9361" actId="478"/>
          <ac:picMkLst>
            <pc:docMk/>
            <pc:sldMk cId="2169265776" sldId="2145705370"/>
            <ac:picMk id="4" creationId="{6A606FA9-29F9-F763-EF99-F06799D405ED}"/>
          </ac:picMkLst>
        </pc:picChg>
        <pc:picChg chg="add">
          <ac:chgData name="Andrew Collings" userId="0f84cdc6-c606-46cb-9c21-9a360095f536" providerId="ADAL" clId="{9FA4D38E-9479-4701-9456-444B3EFE8FB2}" dt="2026-04-20T17:56:00.689" v="9362" actId="22"/>
          <ac:picMkLst>
            <pc:docMk/>
            <pc:sldMk cId="2169265776" sldId="2145705370"/>
            <ac:picMk id="5" creationId="{DEB0B686-4578-6B25-D121-D59FE99B5496}"/>
          </ac:picMkLst>
        </pc:picChg>
      </pc:sldChg>
      <pc:sldChg chg="addSp delSp mod">
        <pc:chgData name="Andrew Collings" userId="0f84cdc6-c606-46cb-9c21-9a360095f536" providerId="ADAL" clId="{9FA4D38E-9479-4701-9456-444B3EFE8FB2}" dt="2026-04-20T17:56:25.240" v="9364" actId="22"/>
        <pc:sldMkLst>
          <pc:docMk/>
          <pc:sldMk cId="1228761227" sldId="2145705371"/>
        </pc:sldMkLst>
        <pc:picChg chg="add">
          <ac:chgData name="Andrew Collings" userId="0f84cdc6-c606-46cb-9c21-9a360095f536" providerId="ADAL" clId="{9FA4D38E-9479-4701-9456-444B3EFE8FB2}" dt="2026-04-20T17:56:25.240" v="9364" actId="22"/>
          <ac:picMkLst>
            <pc:docMk/>
            <pc:sldMk cId="1228761227" sldId="2145705371"/>
            <ac:picMk id="4" creationId="{9FB0CFD5-13A5-DB61-CEBA-1E57EA46B138}"/>
          </ac:picMkLst>
        </pc:picChg>
        <pc:picChg chg="del">
          <ac:chgData name="Andrew Collings" userId="0f84cdc6-c606-46cb-9c21-9a360095f536" providerId="ADAL" clId="{9FA4D38E-9479-4701-9456-444B3EFE8FB2}" dt="2026-04-20T17:56:24.977" v="9363" actId="478"/>
          <ac:picMkLst>
            <pc:docMk/>
            <pc:sldMk cId="1228761227" sldId="2145705371"/>
            <ac:picMk id="5" creationId="{38B3E33E-6D8C-5164-5946-76D0C5C32891}"/>
          </ac:picMkLst>
        </pc:picChg>
      </pc:sldChg>
      <pc:sldChg chg="addSp delSp modSp mod">
        <pc:chgData name="Andrew Collings" userId="0f84cdc6-c606-46cb-9c21-9a360095f536" providerId="ADAL" clId="{9FA4D38E-9479-4701-9456-444B3EFE8FB2}" dt="2026-04-20T17:58:42.148" v="9389" actId="1076"/>
        <pc:sldMkLst>
          <pc:docMk/>
          <pc:sldMk cId="3481002758" sldId="2145705372"/>
        </pc:sldMkLst>
        <pc:picChg chg="add mod">
          <ac:chgData name="Andrew Collings" userId="0f84cdc6-c606-46cb-9c21-9a360095f536" providerId="ADAL" clId="{9FA4D38E-9479-4701-9456-444B3EFE8FB2}" dt="2026-04-20T17:57:03.374" v="9387" actId="1036"/>
          <ac:picMkLst>
            <pc:docMk/>
            <pc:sldMk cId="3481002758" sldId="2145705372"/>
            <ac:picMk id="4" creationId="{AB932460-37DC-0217-714B-4453FDD75010}"/>
          </ac:picMkLst>
        </pc:picChg>
        <pc:picChg chg="add mod">
          <ac:chgData name="Andrew Collings" userId="0f84cdc6-c606-46cb-9c21-9a360095f536" providerId="ADAL" clId="{9FA4D38E-9479-4701-9456-444B3EFE8FB2}" dt="2026-04-20T17:58:42.148" v="9389" actId="1076"/>
          <ac:picMkLst>
            <pc:docMk/>
            <pc:sldMk cId="3481002758" sldId="2145705372"/>
            <ac:picMk id="6" creationId="{94DB9431-9AB8-92E2-2121-FB125D36BCB1}"/>
          </ac:picMkLst>
        </pc:picChg>
        <pc:picChg chg="del">
          <ac:chgData name="Andrew Collings" userId="0f84cdc6-c606-46cb-9c21-9a360095f536" providerId="ADAL" clId="{9FA4D38E-9479-4701-9456-444B3EFE8FB2}" dt="2026-04-20T17:56:37.119" v="9365" actId="478"/>
          <ac:picMkLst>
            <pc:docMk/>
            <pc:sldMk cId="3481002758" sldId="2145705372"/>
            <ac:picMk id="7" creationId="{95435EDE-2091-BD84-BC8A-AC05E3ADE2C0}"/>
          </ac:picMkLst>
        </pc:picChg>
      </pc:sldChg>
      <pc:sldChg chg="add del">
        <pc:chgData name="Andrew Collings" userId="0f84cdc6-c606-46cb-9c21-9a360095f536" providerId="ADAL" clId="{9FA4D38E-9479-4701-9456-444B3EFE8FB2}" dt="2026-04-20T16:35:01.639" v="8952" actId="2696"/>
        <pc:sldMkLst>
          <pc:docMk/>
          <pc:sldMk cId="3832254636" sldId="2145705373"/>
        </pc:sldMkLst>
      </pc:sldChg>
      <pc:sldChg chg="del">
        <pc:chgData name="Andrew Collings" userId="0f84cdc6-c606-46cb-9c21-9a360095f536" providerId="ADAL" clId="{9FA4D38E-9479-4701-9456-444B3EFE8FB2}" dt="2026-04-20T18:15:54.779" v="9553" actId="2696"/>
        <pc:sldMkLst>
          <pc:docMk/>
          <pc:sldMk cId="427484068" sldId="2145705374"/>
        </pc:sldMkLst>
      </pc:sldChg>
      <pc:sldChg chg="add">
        <pc:chgData name="Andrew Collings" userId="0f84cdc6-c606-46cb-9c21-9a360095f536" providerId="ADAL" clId="{9FA4D38E-9479-4701-9456-444B3EFE8FB2}" dt="2026-04-20T16:34:58.444" v="8951"/>
        <pc:sldMkLst>
          <pc:docMk/>
          <pc:sldMk cId="3464049506" sldId="2145705375"/>
        </pc:sldMkLst>
      </pc:sldChg>
      <pc:sldChg chg="modSp add mod">
        <pc:chgData name="Andrew Collings" userId="0f84cdc6-c606-46cb-9c21-9a360095f536" providerId="ADAL" clId="{9FA4D38E-9479-4701-9456-444B3EFE8FB2}" dt="2026-04-20T17:45:58.106" v="9302" actId="948"/>
        <pc:sldMkLst>
          <pc:docMk/>
          <pc:sldMk cId="2257766532" sldId="2145705376"/>
        </pc:sldMkLst>
        <pc:spChg chg="mod">
          <ac:chgData name="Andrew Collings" userId="0f84cdc6-c606-46cb-9c21-9a360095f536" providerId="ADAL" clId="{9FA4D38E-9479-4701-9456-444B3EFE8FB2}" dt="2026-04-20T17:45:58.106" v="9302" actId="948"/>
          <ac:spMkLst>
            <pc:docMk/>
            <pc:sldMk cId="2257766532" sldId="2145705376"/>
            <ac:spMk id="2" creationId="{D8550ABD-4D2E-3260-AFF0-FDFFF90685F3}"/>
          </ac:spMkLst>
        </pc:spChg>
      </pc:sldChg>
      <pc:sldChg chg="modSp add mod">
        <pc:chgData name="Andrew Collings" userId="0f84cdc6-c606-46cb-9c21-9a360095f536" providerId="ADAL" clId="{9FA4D38E-9479-4701-9456-444B3EFE8FB2}" dt="2026-04-20T18:02:48.720" v="9416" actId="20577"/>
        <pc:sldMkLst>
          <pc:docMk/>
          <pc:sldMk cId="1756016804" sldId="2145705377"/>
        </pc:sldMkLst>
        <pc:spChg chg="mod">
          <ac:chgData name="Andrew Collings" userId="0f84cdc6-c606-46cb-9c21-9a360095f536" providerId="ADAL" clId="{9FA4D38E-9479-4701-9456-444B3EFE8FB2}" dt="2026-04-20T18:02:48.720" v="9416" actId="20577"/>
          <ac:spMkLst>
            <pc:docMk/>
            <pc:sldMk cId="1756016804" sldId="2145705377"/>
            <ac:spMk id="2" creationId="{F1B3A6B3-AD2C-0C7D-AEA0-046F0A05582B}"/>
          </ac:spMkLst>
        </pc:spChg>
      </pc:sldChg>
      <pc:sldChg chg="modSp add mod">
        <pc:chgData name="Andrew Collings" userId="0f84cdc6-c606-46cb-9c21-9a360095f536" providerId="ADAL" clId="{9FA4D38E-9479-4701-9456-444B3EFE8FB2}" dt="2026-04-20T18:05:49.807" v="9519" actId="20577"/>
        <pc:sldMkLst>
          <pc:docMk/>
          <pc:sldMk cId="1937253393" sldId="2145705378"/>
        </pc:sldMkLst>
        <pc:spChg chg="mod">
          <ac:chgData name="Andrew Collings" userId="0f84cdc6-c606-46cb-9c21-9a360095f536" providerId="ADAL" clId="{9FA4D38E-9479-4701-9456-444B3EFE8FB2}" dt="2026-04-20T18:05:49.807" v="9519" actId="20577"/>
          <ac:spMkLst>
            <pc:docMk/>
            <pc:sldMk cId="1937253393" sldId="2145705378"/>
            <ac:spMk id="2" creationId="{BCFA1843-C5C4-75B0-86BA-ABA1D92CEB5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idiowaplanning.sharepoint.com/sites/HR/Shared%20Documents/HR/Accounting/Budget/FY%202027/Graph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idiowaplanning.sharepoint.com/sites/HR/Shared%20Documents/HR/Accounting/Budget/FY%202027/Graph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MIPA Net Assets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Net Asset End of Year</c:v>
                </c:pt>
              </c:strCache>
            </c:strRef>
          </c:tx>
          <c:spPr>
            <a:solidFill>
              <a:schemeClr val="accent1"/>
            </a:solidFill>
            <a:ln>
              <a:noFill/>
            </a:ln>
            <a:effectLst/>
          </c:spPr>
          <c:invertIfNegative val="0"/>
          <c:cat>
            <c:strRef>
              <c:f>Sheet1!$B$1:$D$1</c:f>
              <c:strCache>
                <c:ptCount val="3"/>
                <c:pt idx="0">
                  <c:v>FY 2023</c:v>
                </c:pt>
                <c:pt idx="1">
                  <c:v>FY 2024</c:v>
                </c:pt>
                <c:pt idx="2">
                  <c:v>FY 2025</c:v>
                </c:pt>
              </c:strCache>
            </c:strRef>
          </c:cat>
          <c:val>
            <c:numRef>
              <c:f>Sheet1!$B$2:$D$2</c:f>
              <c:numCache>
                <c:formatCode>_("$"* #,##0_);_("$"* \(#,##0\);_("$"* "-"??_);_(@_)</c:formatCode>
                <c:ptCount val="3"/>
                <c:pt idx="0">
                  <c:v>54880</c:v>
                </c:pt>
                <c:pt idx="1">
                  <c:v>123596</c:v>
                </c:pt>
                <c:pt idx="2">
                  <c:v>313525</c:v>
                </c:pt>
              </c:numCache>
            </c:numRef>
          </c:val>
          <c:extLst>
            <c:ext xmlns:c16="http://schemas.microsoft.com/office/drawing/2014/chart" uri="{C3380CC4-5D6E-409C-BE32-E72D297353CC}">
              <c16:uniqueId val="{00000000-9AC3-4F92-83FD-3B44F6957864}"/>
            </c:ext>
          </c:extLst>
        </c:ser>
        <c:dLbls>
          <c:showLegendKey val="0"/>
          <c:showVal val="0"/>
          <c:showCatName val="0"/>
          <c:showSerName val="0"/>
          <c:showPercent val="0"/>
          <c:showBubbleSize val="0"/>
        </c:dLbls>
        <c:gapWidth val="150"/>
        <c:axId val="1477887824"/>
        <c:axId val="1477888784"/>
      </c:barChart>
      <c:lineChart>
        <c:grouping val="standard"/>
        <c:varyColors val="0"/>
        <c:ser>
          <c:idx val="1"/>
          <c:order val="1"/>
          <c:tx>
            <c:strRef>
              <c:f>Sheet1!$A$3</c:f>
              <c:strCache>
                <c:ptCount val="1"/>
                <c:pt idx="0">
                  <c:v>Net Asset Change</c:v>
                </c:pt>
              </c:strCache>
            </c:strRef>
          </c:tx>
          <c:spPr>
            <a:ln w="28575" cap="rnd">
              <a:solidFill>
                <a:schemeClr val="accent2"/>
              </a:solidFill>
              <a:round/>
            </a:ln>
            <a:effectLst/>
          </c:spPr>
          <c:marker>
            <c:symbol val="none"/>
          </c:marker>
          <c:cat>
            <c:strRef>
              <c:f>Sheet1!$B$1:$D$1</c:f>
              <c:strCache>
                <c:ptCount val="3"/>
                <c:pt idx="0">
                  <c:v>FY 2023</c:v>
                </c:pt>
                <c:pt idx="1">
                  <c:v>FY 2024</c:v>
                </c:pt>
                <c:pt idx="2">
                  <c:v>FY 2025</c:v>
                </c:pt>
              </c:strCache>
            </c:strRef>
          </c:cat>
          <c:val>
            <c:numRef>
              <c:f>Sheet1!$B$3:$D$3</c:f>
              <c:numCache>
                <c:formatCode>_("$"* #,##0_);_("$"* \(#,##0\);_("$"* "-"??_);_(@_)</c:formatCode>
                <c:ptCount val="3"/>
                <c:pt idx="0">
                  <c:v>32039</c:v>
                </c:pt>
                <c:pt idx="1">
                  <c:v>68716</c:v>
                </c:pt>
                <c:pt idx="2">
                  <c:v>123596</c:v>
                </c:pt>
              </c:numCache>
            </c:numRef>
          </c:val>
          <c:smooth val="0"/>
          <c:extLst>
            <c:ext xmlns:c16="http://schemas.microsoft.com/office/drawing/2014/chart" uri="{C3380CC4-5D6E-409C-BE32-E72D297353CC}">
              <c16:uniqueId val="{00000001-9AC3-4F92-83FD-3B44F6957864}"/>
            </c:ext>
          </c:extLst>
        </c:ser>
        <c:dLbls>
          <c:showLegendKey val="0"/>
          <c:showVal val="0"/>
          <c:showCatName val="0"/>
          <c:showSerName val="0"/>
          <c:showPercent val="0"/>
          <c:showBubbleSize val="0"/>
        </c:dLbls>
        <c:marker val="1"/>
        <c:smooth val="0"/>
        <c:axId val="1674257952"/>
        <c:axId val="1674266592"/>
      </c:lineChart>
      <c:catAx>
        <c:axId val="147788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888784"/>
        <c:crosses val="autoZero"/>
        <c:auto val="1"/>
        <c:lblAlgn val="ctr"/>
        <c:lblOffset val="100"/>
        <c:noMultiLvlLbl val="0"/>
      </c:catAx>
      <c:valAx>
        <c:axId val="14778887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887824"/>
        <c:crosses val="autoZero"/>
        <c:crossBetween val="between"/>
      </c:valAx>
      <c:valAx>
        <c:axId val="1674266592"/>
        <c:scaling>
          <c:orientation val="minMax"/>
        </c:scaling>
        <c:delete val="0"/>
        <c:axPos val="r"/>
        <c:numFmt formatCode="_(&quot;$&quot;* #,##0_);_(&quot;$&quot;* \(#,##0\);_(&quot;$&quot;*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4257952"/>
        <c:crosses val="max"/>
        <c:crossBetween val="between"/>
      </c:valAx>
      <c:catAx>
        <c:axId val="1674257952"/>
        <c:scaling>
          <c:orientation val="minMax"/>
        </c:scaling>
        <c:delete val="1"/>
        <c:axPos val="b"/>
        <c:numFmt formatCode="General" sourceLinked="1"/>
        <c:majorTickMark val="out"/>
        <c:minorTickMark val="none"/>
        <c:tickLblPos val="nextTo"/>
        <c:crossAx val="167426659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MIPA Cash</a:t>
            </a:r>
            <a:r>
              <a:rPr lang="en-US" baseline="0"/>
              <a:t> Flows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2"/>
          <c:tx>
            <c:strRef>
              <c:f>Sheet1!$E$4</c:f>
              <c:strCache>
                <c:ptCount val="1"/>
                <c:pt idx="0">
                  <c:v>Cash End of Year Balance</c:v>
                </c:pt>
              </c:strCache>
            </c:strRef>
          </c:tx>
          <c:spPr>
            <a:solidFill>
              <a:schemeClr val="accent1"/>
            </a:solidFill>
            <a:ln>
              <a:noFill/>
            </a:ln>
            <a:effectLst/>
          </c:spPr>
          <c:invertIfNegative val="0"/>
          <c:cat>
            <c:strRef>
              <c:f>Sheet1!$F$1:$H$1</c:f>
              <c:strCache>
                <c:ptCount val="3"/>
                <c:pt idx="0">
                  <c:v>FY 2023</c:v>
                </c:pt>
                <c:pt idx="1">
                  <c:v>FY 2024</c:v>
                </c:pt>
                <c:pt idx="2">
                  <c:v>FY 2025</c:v>
                </c:pt>
              </c:strCache>
            </c:strRef>
          </c:cat>
          <c:val>
            <c:numRef>
              <c:f>Sheet1!$F$4:$H$4</c:f>
              <c:numCache>
                <c:formatCode>_("$"* #,##0_);_("$"* \(#,##0\);_("$"* "-"??_);_(@_)</c:formatCode>
                <c:ptCount val="3"/>
                <c:pt idx="0">
                  <c:v>65589</c:v>
                </c:pt>
                <c:pt idx="1">
                  <c:v>100159</c:v>
                </c:pt>
                <c:pt idx="2">
                  <c:v>103931</c:v>
                </c:pt>
              </c:numCache>
            </c:numRef>
          </c:val>
          <c:extLst>
            <c:ext xmlns:c16="http://schemas.microsoft.com/office/drawing/2014/chart" uri="{C3380CC4-5D6E-409C-BE32-E72D297353CC}">
              <c16:uniqueId val="{00000000-F06A-4578-8240-24231CD35C4C}"/>
            </c:ext>
          </c:extLst>
        </c:ser>
        <c:dLbls>
          <c:showLegendKey val="0"/>
          <c:showVal val="0"/>
          <c:showCatName val="0"/>
          <c:showSerName val="0"/>
          <c:showPercent val="0"/>
          <c:showBubbleSize val="0"/>
        </c:dLbls>
        <c:gapWidth val="219"/>
        <c:axId val="1594897520"/>
        <c:axId val="1594892240"/>
      </c:barChart>
      <c:lineChart>
        <c:grouping val="standard"/>
        <c:varyColors val="0"/>
        <c:ser>
          <c:idx val="0"/>
          <c:order val="0"/>
          <c:tx>
            <c:strRef>
              <c:f>Sheet1!$E$2</c:f>
              <c:strCache>
                <c:ptCount val="1"/>
                <c:pt idx="0">
                  <c:v>Net Cash Flows from Operating Activities</c:v>
                </c:pt>
              </c:strCache>
            </c:strRef>
          </c:tx>
          <c:spPr>
            <a:ln w="28575" cap="rnd">
              <a:solidFill>
                <a:schemeClr val="tx1"/>
              </a:solidFill>
              <a:round/>
            </a:ln>
            <a:effectLst/>
          </c:spPr>
          <c:marker>
            <c:symbol val="none"/>
          </c:marker>
          <c:cat>
            <c:strRef>
              <c:f>Sheet1!$F$1:$H$1</c:f>
              <c:strCache>
                <c:ptCount val="3"/>
                <c:pt idx="0">
                  <c:v>FY 2023</c:v>
                </c:pt>
                <c:pt idx="1">
                  <c:v>FY 2024</c:v>
                </c:pt>
                <c:pt idx="2">
                  <c:v>FY 2025</c:v>
                </c:pt>
              </c:strCache>
            </c:strRef>
          </c:cat>
          <c:val>
            <c:numRef>
              <c:f>Sheet1!$F$2:$H$2</c:f>
              <c:numCache>
                <c:formatCode>_("$"* #,##0_);_("$"* \(#,##0\);_("$"* "-"??_);_(@_)</c:formatCode>
                <c:ptCount val="3"/>
                <c:pt idx="0">
                  <c:v>25915</c:v>
                </c:pt>
                <c:pt idx="1">
                  <c:v>34570</c:v>
                </c:pt>
                <c:pt idx="2">
                  <c:v>15620</c:v>
                </c:pt>
              </c:numCache>
            </c:numRef>
          </c:val>
          <c:smooth val="0"/>
          <c:extLst>
            <c:ext xmlns:c16="http://schemas.microsoft.com/office/drawing/2014/chart" uri="{C3380CC4-5D6E-409C-BE32-E72D297353CC}">
              <c16:uniqueId val="{00000001-F06A-4578-8240-24231CD35C4C}"/>
            </c:ext>
          </c:extLst>
        </c:ser>
        <c:ser>
          <c:idx val="1"/>
          <c:order val="1"/>
          <c:tx>
            <c:strRef>
              <c:f>Sheet1!$E$3</c:f>
              <c:strCache>
                <c:ptCount val="1"/>
                <c:pt idx="0">
                  <c:v>Net Change in Cash</c:v>
                </c:pt>
              </c:strCache>
            </c:strRef>
          </c:tx>
          <c:spPr>
            <a:ln w="28575" cap="rnd">
              <a:solidFill>
                <a:schemeClr val="accent2"/>
              </a:solidFill>
              <a:round/>
            </a:ln>
            <a:effectLst/>
          </c:spPr>
          <c:marker>
            <c:symbol val="none"/>
          </c:marker>
          <c:cat>
            <c:strRef>
              <c:f>Sheet1!$F$1:$H$1</c:f>
              <c:strCache>
                <c:ptCount val="3"/>
                <c:pt idx="0">
                  <c:v>FY 2023</c:v>
                </c:pt>
                <c:pt idx="1">
                  <c:v>FY 2024</c:v>
                </c:pt>
                <c:pt idx="2">
                  <c:v>FY 2025</c:v>
                </c:pt>
              </c:strCache>
            </c:strRef>
          </c:cat>
          <c:val>
            <c:numRef>
              <c:f>Sheet1!$F$3:$H$3</c:f>
              <c:numCache>
                <c:formatCode>_("$"* #,##0_);_("$"* \(#,##0\);_("$"* "-"??_);_(@_)</c:formatCode>
                <c:ptCount val="3"/>
                <c:pt idx="0">
                  <c:v>25915</c:v>
                </c:pt>
                <c:pt idx="1">
                  <c:v>34570</c:v>
                </c:pt>
                <c:pt idx="2">
                  <c:v>3772</c:v>
                </c:pt>
              </c:numCache>
            </c:numRef>
          </c:val>
          <c:smooth val="0"/>
          <c:extLst>
            <c:ext xmlns:c16="http://schemas.microsoft.com/office/drawing/2014/chart" uri="{C3380CC4-5D6E-409C-BE32-E72D297353CC}">
              <c16:uniqueId val="{00000002-F06A-4578-8240-24231CD35C4C}"/>
            </c:ext>
          </c:extLst>
        </c:ser>
        <c:dLbls>
          <c:showLegendKey val="0"/>
          <c:showVal val="0"/>
          <c:showCatName val="0"/>
          <c:showSerName val="0"/>
          <c:showPercent val="0"/>
          <c:showBubbleSize val="0"/>
        </c:dLbls>
        <c:marker val="1"/>
        <c:smooth val="0"/>
        <c:axId val="1594897520"/>
        <c:axId val="1594892240"/>
      </c:lineChart>
      <c:catAx>
        <c:axId val="159489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4892240"/>
        <c:crosses val="autoZero"/>
        <c:auto val="1"/>
        <c:lblAlgn val="ctr"/>
        <c:lblOffset val="100"/>
        <c:noMultiLvlLbl val="0"/>
      </c:catAx>
      <c:valAx>
        <c:axId val="159489224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489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4/20/2026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4/20/2026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961E-37A6-E398-EC95-80E83C7DB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69FC5-71CE-FCAE-FEF3-42790EF0F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D054E-6744-C25F-43F0-2BACAB836D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0C6CCD-7F0A-C6E7-83D4-4CF7F74BC0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796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03152-5BD3-FEE4-09C5-2883033B9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BA4D2-B095-98C1-EE24-AA3A4598A0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7EB6C-DE7A-74CD-F0A7-6FEA499E6D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5C74F1-11B0-3DF9-C3EE-67B7E467E5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89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7E5C8-04CB-E96D-C747-E09284FA9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BD663-0D92-7AA1-49E4-50D7341A5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FCE21-9397-4912-7FAD-5757ED695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AEA465-4A87-A763-73E0-FBF708183A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595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7E5C8-04CB-E96D-C747-E09284FA9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BD663-0D92-7AA1-49E4-50D7341A5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FCE21-9397-4912-7FAD-5757ED695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AEA465-4A87-A763-73E0-FBF708183A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595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89D8-34A4-9CEE-D1CB-CE789ED4D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C6B26-22B3-996A-CC6B-AEEC461E3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24CB12-C059-8C4D-8438-BC20EB5A98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FED163-73E5-6469-92F8-284EB17885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483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D7ABA-C19C-4153-8706-FA5BC76515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95AB9-12B9-EC8D-5B15-A8E90E4E4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FEA76C-B66A-96C8-E1C4-A1885CC357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674F00-3D01-AFCB-6B83-65F56D2AA9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517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864AC-2978-7414-D229-10338C944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D4027-C9E8-0453-7EF2-BBEA51931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12B30-A942-3BE6-E118-885C08A7F6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CB030D-CA94-0A87-C4D4-B5CE3D80EB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9243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834C-1C1A-00BF-8627-ACF9BE80B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18864-9CD5-57B6-11A5-BC478FA28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AA2EA-1EAB-1977-E195-83379799EE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1917EC-855E-5BD7-935B-DF51814CF3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848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95DDB-3144-E72B-C6AD-08020ABF3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E52749-B997-2AA8-82A9-9B60B6794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FC9DD-CC35-9C9D-93B2-97285FB8C1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2C4AFD-24E3-BC14-C468-3D85A73D01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0043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E6A53-69FF-0A62-6A48-050F735A9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26C2DA-971A-E9D8-7C68-22CE82177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935DED-8B2E-EB84-5B50-754C1DEDDC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EF235E-58FE-82A1-1927-6E40A27BC7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7613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2D056-1C2C-B1CE-91A2-88D51295F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0EB6E-B79C-8CFE-C0A7-99E6979F6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DACF4-CB6E-67B4-DB53-38CFF5800C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B826A6-DF4C-68D8-07A1-CCF66F36B7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422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0E24F-F5E5-A891-8922-BD0C4C343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808FF-8AD9-8293-4579-9711BC110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F85FB-6B4E-B95B-909C-4E26970D5F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61A1AF-06EF-3BCB-AEEF-D903FE03BA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587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7EF70-CA64-AC73-96CC-F6D4E1F2B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2CB2C-96CC-E9B8-5DC3-CA007A4C4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54760-721B-DA5D-AC11-F19EB25353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232983-3783-A3EE-ED1B-26E0D1BFAF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158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9886B-3ABF-5866-DCFD-1D47A6130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F7975-3668-70B3-99B6-E353B5F19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A01A1-ECBB-B842-E3F0-869158AAF9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4B67F0-2729-4321-29A2-82FE9834F6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0759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4B346-9E30-CF77-C923-5D766D85A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B3889-957F-D5EC-991F-3E3BB2388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87A96-9AF7-9793-AFA3-6564C9B1B6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49B132-A040-9BD9-A847-5E0B326E01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4931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36953-04B3-5FF8-DBEE-B3BADB1C9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8AE84-1E42-76D2-F245-FB76DA1511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20CA52-6915-0BA1-AA85-E3AD69FA91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863BA8-BB8E-87DC-3F40-280DA60102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789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4A2ED-72F5-4DBD-AA6E-F3BA7589D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EA892-4979-30DF-A703-316AEE79C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59CC6-C527-AACF-3E0C-54FE820154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30D871-182B-DC46-5738-F2E16AACBB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220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April 20, 2026</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and VOTE: MIPA Officers Election</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and VOTE: </a:t>
            </a:r>
            <a:r>
              <a:rPr lang="en-US" sz="1300" b="1" dirty="0" err="1"/>
              <a:t>GreenState</a:t>
            </a:r>
            <a:r>
              <a:rPr lang="en-US" sz="1300" b="1" dirty="0"/>
              <a:t> Insured Sweep Account</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2027 Budget Draft</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501(c)3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May 18</a:t>
            </a:r>
            <a:r>
              <a:rPr lang="en-US" sz="1300" b="1" baseline="30000" dirty="0">
                <a:cs typeface="Times New Roman" panose="02020603050405020304" pitchFamily="18" charset="0"/>
              </a:rPr>
              <a:t>th</a:t>
            </a:r>
            <a:r>
              <a:rPr lang="en-US" sz="13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April 20, 2026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AB1C8-C31C-DADB-FBA2-22DFC5521A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6640B46-9E85-6033-6A9C-C7DD35C56B56}"/>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DB28E50E-CA6C-0F9C-07D0-714B216C63DA}"/>
              </a:ext>
            </a:extLst>
          </p:cNvPr>
          <p:cNvSpPr txBox="1"/>
          <p:nvPr/>
        </p:nvSpPr>
        <p:spPr>
          <a:xfrm>
            <a:off x="152400" y="860246"/>
            <a:ext cx="8192400" cy="2203167"/>
          </a:xfrm>
          <a:prstGeom prst="rect">
            <a:avLst/>
          </a:prstGeom>
          <a:noFill/>
        </p:spPr>
        <p:txBody>
          <a:bodyPr wrap="square" rtlCol="0">
            <a:spAutoFit/>
          </a:bodyPr>
          <a:lstStyle/>
          <a:p>
            <a:pPr marL="339725" marR="0" lvl="0"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March Bank Statements and Reconciliations</a:t>
            </a:r>
          </a:p>
          <a:p>
            <a:pPr marL="800100" marR="0" lvl="1" indent="-342900" algn="l" defTabSz="914400" rtl="0" eaLnBrk="1" fontAlgn="auto" latinLnBrk="0" hangingPunct="1">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March Financial Statements</a:t>
            </a:r>
          </a:p>
          <a:p>
            <a:pPr marL="800100" marR="0" lvl="1" indent="-342900" algn="l" defTabSz="914400" rtl="0" eaLnBrk="1" fontAlgn="auto" latinLnBrk="0" hangingPunct="1">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March General Ledger</a:t>
            </a:r>
          </a:p>
          <a:p>
            <a:pPr marL="800100" lvl="1" indent="-342900">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F53A9E83-8302-24EB-6763-B770CB390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474776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2375559391"/>
              </p:ext>
            </p:extLst>
          </p:nvPr>
        </p:nvGraphicFramePr>
        <p:xfrm>
          <a:off x="1524000" y="2520000"/>
          <a:ext cx="6096000" cy="133096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41697">
                <a:tc gridSpan="2">
                  <a:txBody>
                    <a:bodyPr/>
                    <a:lstStyle/>
                    <a:p>
                      <a:r>
                        <a:rPr lang="en-US" sz="1700"/>
                        <a:t>Contracts - Revenue</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kern="1200" dirty="0">
                          <a:solidFill>
                            <a:schemeClr val="dk1"/>
                          </a:solidFill>
                          <a:latin typeface="+mn-lt"/>
                          <a:ea typeface="+mn-ea"/>
                          <a:cs typeface="+mn-cs"/>
                        </a:rPr>
                        <a:t>Story County Comprehensive Plan Economic Development</a:t>
                      </a:r>
                    </a:p>
                  </a:txBody>
                  <a:tcPr>
                    <a:solidFill>
                      <a:srgbClr val="CAE8DE"/>
                    </a:solidFill>
                  </a:tcPr>
                </a:tc>
                <a:tc>
                  <a:txBody>
                    <a:bodyPr/>
                    <a:lstStyle/>
                    <a:p>
                      <a:pPr algn="ctr"/>
                      <a:r>
                        <a:rPr lang="en-US" sz="1700" b="1" kern="1200" dirty="0">
                          <a:solidFill>
                            <a:schemeClr val="dk1"/>
                          </a:solidFill>
                          <a:latin typeface="+mn-lt"/>
                          <a:ea typeface="+mn-ea"/>
                          <a:cs typeface="+mn-cs"/>
                        </a:rPr>
                        <a:t>$5,000</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kern="1200" dirty="0">
                          <a:solidFill>
                            <a:schemeClr val="dk1"/>
                          </a:solidFill>
                          <a:latin typeface="+mn-lt"/>
                          <a:ea typeface="+mn-ea"/>
                          <a:cs typeface="+mn-cs"/>
                        </a:rPr>
                        <a:t>Norwalk OOR</a:t>
                      </a:r>
                    </a:p>
                  </a:txBody>
                  <a:tcPr>
                    <a:solidFill>
                      <a:srgbClr val="CAE8DE"/>
                    </a:solidFill>
                  </a:tcPr>
                </a:tc>
                <a:tc>
                  <a:txBody>
                    <a:bodyPr/>
                    <a:lstStyle/>
                    <a:p>
                      <a:pPr algn="ctr"/>
                      <a:r>
                        <a:rPr lang="en-US" sz="1700" b="1" kern="1200" dirty="0">
                          <a:solidFill>
                            <a:schemeClr val="dk1"/>
                          </a:solidFill>
                          <a:latin typeface="+mn-lt"/>
                          <a:ea typeface="+mn-ea"/>
                          <a:cs typeface="+mn-cs"/>
                        </a:rPr>
                        <a:t>~$5,500</a:t>
                      </a:r>
                    </a:p>
                  </a:txBody>
                  <a:tcPr anchor="ctr">
                    <a:solidFill>
                      <a:srgbClr val="CAE8DE"/>
                    </a:solidFill>
                  </a:tcPr>
                </a:tc>
                <a:extLst>
                  <a:ext uri="{0D108BD9-81ED-4DB2-BD59-A6C34878D82A}">
                    <a16:rowId xmlns:a16="http://schemas.microsoft.com/office/drawing/2014/main" val="91391903"/>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3481218959"/>
              </p:ext>
            </p:extLst>
          </p:nvPr>
        </p:nvGraphicFramePr>
        <p:xfrm>
          <a:off x="1524000" y="1072876"/>
          <a:ext cx="6096000" cy="111252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DCLHTF FY 2025 Audit and 990</a:t>
                      </a:r>
                    </a:p>
                  </a:txBody>
                  <a:tcPr>
                    <a:solidFill>
                      <a:srgbClr val="CAE8DE"/>
                    </a:solidFill>
                  </a:tcPr>
                </a:tc>
                <a:tc>
                  <a:txBody>
                    <a:bodyPr/>
                    <a:lstStyle/>
                    <a:p>
                      <a:pPr algn="ctr"/>
                      <a:r>
                        <a:rPr lang="en-US" sz="1700" b="1" dirty="0"/>
                        <a:t>$6,500</a:t>
                      </a:r>
                    </a:p>
                  </a:txBody>
                  <a:tcPr>
                    <a:solidFill>
                      <a:srgbClr val="CAE8DE"/>
                    </a:solidFill>
                  </a:tcPr>
                </a:tc>
                <a:extLst>
                  <a:ext uri="{0D108BD9-81ED-4DB2-BD59-A6C34878D82A}">
                    <a16:rowId xmlns:a16="http://schemas.microsoft.com/office/drawing/2014/main" val="2852208798"/>
                  </a:ext>
                </a:extLst>
              </a:tr>
              <a:tr h="370840">
                <a:tc>
                  <a:txBody>
                    <a:bodyPr/>
                    <a:lstStyle/>
                    <a:p>
                      <a:r>
                        <a:rPr lang="en-US" sz="1700" dirty="0"/>
                        <a:t>Denton Davis Brown</a:t>
                      </a:r>
                    </a:p>
                  </a:txBody>
                  <a:tcPr>
                    <a:solidFill>
                      <a:srgbClr val="CAE8DE"/>
                    </a:solidFill>
                  </a:tcPr>
                </a:tc>
                <a:tc>
                  <a:txBody>
                    <a:bodyPr/>
                    <a:lstStyle/>
                    <a:p>
                      <a:pPr algn="ctr"/>
                      <a:r>
                        <a:rPr lang="en-US" sz="1700" b="1" dirty="0"/>
                        <a:t>$5,246</a:t>
                      </a:r>
                    </a:p>
                  </a:txBody>
                  <a:tcPr>
                    <a:solidFill>
                      <a:srgbClr val="CAE8DE"/>
                    </a:solidFill>
                  </a:tcPr>
                </a:tc>
                <a:extLst>
                  <a:ext uri="{0D108BD9-81ED-4DB2-BD59-A6C34878D82A}">
                    <a16:rowId xmlns:a16="http://schemas.microsoft.com/office/drawing/2014/main" val="64398348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286F2-53B6-3F60-72CA-06FD913AE9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7E01AB4-9D4B-C80D-4266-A9E435A9082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MIPA Officers Election</a:t>
            </a:r>
          </a:p>
        </p:txBody>
      </p:sp>
      <p:pic>
        <p:nvPicPr>
          <p:cNvPr id="3" name="Picture 2" descr="A green and white logo&#10;&#10;Description automatically generated">
            <a:extLst>
              <a:ext uri="{FF2B5EF4-FFF2-40B4-BE49-F238E27FC236}">
                <a16:creationId xmlns:a16="http://schemas.microsoft.com/office/drawing/2014/main" id="{59CDC4E8-04D9-0173-89CE-8298E9767D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81FF633A-D5A0-AD97-440D-86CDA42CA82F}"/>
              </a:ext>
            </a:extLst>
          </p:cNvPr>
          <p:cNvSpPr txBox="1"/>
          <p:nvPr/>
        </p:nvSpPr>
        <p:spPr>
          <a:xfrm>
            <a:off x="152400" y="860246"/>
            <a:ext cx="7933200" cy="3167534"/>
          </a:xfrm>
          <a:prstGeom prst="rect">
            <a:avLst/>
          </a:prstGeom>
          <a:noFill/>
        </p:spPr>
        <p:txBody>
          <a:bodyPr wrap="square" rtlCol="0">
            <a:spAutoFit/>
          </a:bodyPr>
          <a:lstStyle/>
          <a:p>
            <a:pPr marL="342900" indent="-342900">
              <a:spcAft>
                <a:spcPts val="800"/>
              </a:spcAft>
              <a:buFont typeface="Arial" panose="020B0604020202020204" pitchFamily="34" charset="0"/>
              <a:buChar char="•"/>
            </a:pPr>
            <a:r>
              <a:rPr lang="en-US" sz="2400" dirty="0">
                <a:solidFill>
                  <a:prstClr val="black"/>
                </a:solidFill>
                <a:latin typeface="Calibri" panose="020F0502020204030204" pitchFamily="34" charset="0"/>
                <a:ea typeface="Calibri" panose="020F0502020204030204" pitchFamily="34" charset="0"/>
              </a:rPr>
              <a:t>Every year, MIPA elects officers from the Executive Committee to serve for the upcoming year</a:t>
            </a:r>
          </a:p>
          <a:p>
            <a:pPr marL="342900" indent="-342900">
              <a:spcAft>
                <a:spcPts val="800"/>
              </a:spcAft>
              <a:buFont typeface="Arial" panose="020B0604020202020204" pitchFamily="34" charset="0"/>
              <a:buChar char="•"/>
            </a:pPr>
            <a:r>
              <a:rPr lang="en-US" sz="2400" dirty="0">
                <a:solidFill>
                  <a:prstClr val="black"/>
                </a:solidFill>
                <a:latin typeface="Calibri" panose="020F0502020204030204" pitchFamily="34" charset="0"/>
                <a:ea typeface="Calibri" panose="020F0502020204030204" pitchFamily="34" charset="0"/>
              </a:rPr>
              <a:t>Current officers are:</a:t>
            </a:r>
          </a:p>
          <a:p>
            <a:pPr marL="1257300" lvl="2" indent="-342900">
              <a:spcAft>
                <a:spcPts val="800"/>
              </a:spcAft>
              <a:buFont typeface="Arial" panose="020B0604020202020204" pitchFamily="34" charset="0"/>
              <a:buChar char="•"/>
            </a:pPr>
            <a:r>
              <a:rPr lang="en-US" sz="2400" dirty="0">
                <a:solidFill>
                  <a:prstClr val="black"/>
                </a:solidFill>
                <a:latin typeface="Calibri" panose="020F0502020204030204" pitchFamily="34" charset="0"/>
                <a:ea typeface="Calibri" panose="020F0502020204030204" pitchFamily="34" charset="0"/>
              </a:rPr>
              <a:t>Chair – </a:t>
            </a:r>
            <a:r>
              <a:rPr lang="en-US" sz="2400" u="sng" dirty="0">
                <a:solidFill>
                  <a:prstClr val="black"/>
                </a:solidFill>
                <a:latin typeface="Calibri" panose="020F0502020204030204" pitchFamily="34" charset="0"/>
                <a:ea typeface="Calibri" panose="020F0502020204030204" pitchFamily="34" charset="0"/>
              </a:rPr>
              <a:t>Brenda Dryer </a:t>
            </a:r>
            <a:r>
              <a:rPr lang="en-US" sz="2400" dirty="0">
                <a:solidFill>
                  <a:prstClr val="black"/>
                </a:solidFill>
                <a:latin typeface="Calibri" panose="020F0502020204030204" pitchFamily="34" charset="0"/>
                <a:ea typeface="Calibri" panose="020F0502020204030204" pitchFamily="34" charset="0"/>
              </a:rPr>
              <a:t>(Story County)</a:t>
            </a:r>
          </a:p>
          <a:p>
            <a:pPr marL="1257300" lvl="2" indent="-342900">
              <a:spcAft>
                <a:spcPts val="800"/>
              </a:spcAft>
              <a:buFont typeface="Arial" panose="020B0604020202020204" pitchFamily="34" charset="0"/>
              <a:buChar char="•"/>
            </a:pPr>
            <a:r>
              <a:rPr lang="en-US" sz="2400" dirty="0">
                <a:solidFill>
                  <a:prstClr val="black"/>
                </a:solidFill>
                <a:latin typeface="Calibri" panose="020F0502020204030204" pitchFamily="34" charset="0"/>
                <a:ea typeface="Calibri" panose="020F0502020204030204" pitchFamily="34" charset="0"/>
              </a:rPr>
              <a:t>Vice-Chair – </a:t>
            </a:r>
            <a:r>
              <a:rPr lang="en-US" sz="2400" u="sng" dirty="0">
                <a:solidFill>
                  <a:prstClr val="black"/>
                </a:solidFill>
                <a:latin typeface="Calibri" panose="020F0502020204030204" pitchFamily="34" charset="0"/>
                <a:ea typeface="Calibri" panose="020F0502020204030204" pitchFamily="34" charset="0"/>
              </a:rPr>
              <a:t>Linda Murken </a:t>
            </a:r>
            <a:r>
              <a:rPr lang="en-US" sz="2400" dirty="0">
                <a:solidFill>
                  <a:prstClr val="black"/>
                </a:solidFill>
                <a:latin typeface="Calibri" panose="020F0502020204030204" pitchFamily="34" charset="0"/>
                <a:ea typeface="Calibri" panose="020F0502020204030204" pitchFamily="34" charset="0"/>
              </a:rPr>
              <a:t>(Story County)</a:t>
            </a:r>
          </a:p>
          <a:p>
            <a:pPr marL="1257300" lvl="2" indent="-342900">
              <a:spcAft>
                <a:spcPts val="800"/>
              </a:spcAft>
              <a:buFont typeface="Arial" panose="020B0604020202020204" pitchFamily="34" charset="0"/>
              <a:buChar char="•"/>
            </a:pPr>
            <a:r>
              <a:rPr lang="en-US" sz="2400" dirty="0">
                <a:solidFill>
                  <a:prstClr val="black"/>
                </a:solidFill>
                <a:latin typeface="Calibri" panose="020F0502020204030204" pitchFamily="34" charset="0"/>
                <a:ea typeface="Calibri" panose="020F0502020204030204" pitchFamily="34" charset="0"/>
              </a:rPr>
              <a:t>Secretary/Treasurer - </a:t>
            </a:r>
            <a:r>
              <a:rPr lang="en-US" sz="2400" u="sng" dirty="0">
                <a:solidFill>
                  <a:prstClr val="black"/>
                </a:solidFill>
                <a:latin typeface="Calibri" panose="020F0502020204030204" pitchFamily="34" charset="0"/>
                <a:ea typeface="Calibri" panose="020F0502020204030204" pitchFamily="34" charset="0"/>
              </a:rPr>
              <a:t>Vacant</a:t>
            </a:r>
          </a:p>
          <a:p>
            <a:pPr marL="339725" indent="-339725">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cs typeface="Times New Roman" panose="02020603050405020304" pitchFamily="18" charset="0"/>
            </a:endParaRPr>
          </a:p>
        </p:txBody>
      </p:sp>
    </p:spTree>
    <p:extLst>
      <p:ext uri="{BB962C8B-B14F-4D97-AF65-F5344CB8AC3E}">
        <p14:creationId xmlns:p14="http://schemas.microsoft.com/office/powerpoint/2010/main" val="3708926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FAD6-3C02-FAE0-A850-E29E4570FE8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08B64A2-66F0-52DA-78C6-4D63987FC172}"/>
              </a:ext>
            </a:extLst>
          </p:cNvPr>
          <p:cNvSpPr>
            <a:spLocks noGrp="1"/>
          </p:cNvSpPr>
          <p:nvPr>
            <p:ph type="body" idx="14"/>
          </p:nvPr>
        </p:nvSpPr>
        <p:spPr>
          <a:xfrm>
            <a:off x="447040" y="195575"/>
            <a:ext cx="7467600" cy="381000"/>
          </a:xfrm>
        </p:spPr>
        <p:txBody>
          <a:bodyPr/>
          <a:lstStyle/>
          <a:p>
            <a:r>
              <a:rPr lang="en-US" sz="2600" dirty="0" err="1"/>
              <a:t>GreenState</a:t>
            </a:r>
            <a:r>
              <a:rPr lang="en-US" sz="2600" dirty="0"/>
              <a:t> Insured Sweep Account</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D8550ABD-4D2E-3260-AFF0-FDFFF90685F3}"/>
              </a:ext>
            </a:extLst>
          </p:cNvPr>
          <p:cNvSpPr txBox="1"/>
          <p:nvPr/>
        </p:nvSpPr>
        <p:spPr>
          <a:xfrm>
            <a:off x="152400" y="989846"/>
            <a:ext cx="8192400" cy="4196020"/>
          </a:xfrm>
          <a:prstGeom prst="rect">
            <a:avLst/>
          </a:prstGeom>
          <a:noFill/>
        </p:spPr>
        <p:txBody>
          <a:bodyPr wrap="square" rtlCol="0">
            <a:spAutoFit/>
          </a:bodyPr>
          <a:lstStyle/>
          <a:p>
            <a:pPr marL="342900" indent="-342900">
              <a:spcAft>
                <a:spcPts val="800"/>
              </a:spcAft>
              <a:buFont typeface="Arial" panose="020B0604020202020204" pitchFamily="34" charset="0"/>
              <a:buChar char="•"/>
            </a:pPr>
            <a:r>
              <a:rPr lang="en-US" dirty="0">
                <a:solidFill>
                  <a:prstClr val="black"/>
                </a:solidFill>
                <a:latin typeface="Calibri" panose="020F0502020204030204" pitchFamily="34" charset="0"/>
                <a:ea typeface="Calibri" panose="020F0502020204030204" pitchFamily="34" charset="0"/>
              </a:rPr>
              <a:t>MIPA currently maintains funds in excess of $250,000 at </a:t>
            </a:r>
            <a:r>
              <a:rPr lang="en-US" dirty="0" err="1">
                <a:solidFill>
                  <a:prstClr val="black"/>
                </a:solidFill>
                <a:latin typeface="Calibri" panose="020F0502020204030204" pitchFamily="34" charset="0"/>
                <a:ea typeface="Calibri" panose="020F0502020204030204" pitchFamily="34" charset="0"/>
              </a:rPr>
              <a:t>GreenState</a:t>
            </a:r>
            <a:r>
              <a:rPr lang="en-US" dirty="0">
                <a:solidFill>
                  <a:prstClr val="black"/>
                </a:solidFill>
                <a:latin typeface="Calibri" panose="020F0502020204030204" pitchFamily="34" charset="0"/>
                <a:ea typeface="Calibri" panose="020F0502020204030204" pitchFamily="34" charset="0"/>
              </a:rPr>
              <a:t> Credit Union. In order to ensure that funds are covered by the National Credit Union Administration (NCUA), staff has identified the Insured Sweep Account program as a potential option</a:t>
            </a:r>
          </a:p>
          <a:p>
            <a:pPr marL="342900" indent="-342900">
              <a:spcAft>
                <a:spcPts val="800"/>
              </a:spcAft>
              <a:buFont typeface="Arial" panose="020B0604020202020204" pitchFamily="34" charset="0"/>
              <a:buChar char="•"/>
            </a:pPr>
            <a:r>
              <a:rPr lang="en-US" dirty="0" err="1">
                <a:solidFill>
                  <a:prstClr val="black"/>
                </a:solidFill>
                <a:latin typeface="Calibri" panose="020F0502020204030204" pitchFamily="34" charset="0"/>
                <a:ea typeface="Calibri" panose="020F0502020204030204" pitchFamily="34" charset="0"/>
              </a:rPr>
              <a:t>GreenState</a:t>
            </a:r>
            <a:r>
              <a:rPr lang="en-US" dirty="0">
                <a:solidFill>
                  <a:prstClr val="black"/>
                </a:solidFill>
                <a:latin typeface="Calibri" panose="020F0502020204030204" pitchFamily="34" charset="0"/>
                <a:ea typeface="Calibri" panose="020F0502020204030204" pitchFamily="34" charset="0"/>
              </a:rPr>
              <a:t>, in partnership with other credit unions and through a management company, would deposit funds in accounts up to $250,000 in other credit unions to maintain NCUA coverage. MIPA would still work directly with </a:t>
            </a:r>
            <a:r>
              <a:rPr lang="en-US" dirty="0" err="1">
                <a:solidFill>
                  <a:prstClr val="black"/>
                </a:solidFill>
                <a:latin typeface="Calibri" panose="020F0502020204030204" pitchFamily="34" charset="0"/>
                <a:ea typeface="Calibri" panose="020F0502020204030204" pitchFamily="34" charset="0"/>
              </a:rPr>
              <a:t>GreenState</a:t>
            </a:r>
            <a:r>
              <a:rPr lang="en-US" dirty="0">
                <a:solidFill>
                  <a:prstClr val="black"/>
                </a:solidFill>
                <a:latin typeface="Calibri" panose="020F0502020204030204" pitchFamily="34" charset="0"/>
                <a:ea typeface="Calibri" panose="020F0502020204030204" pitchFamily="34" charset="0"/>
              </a:rPr>
              <a:t>, but funds over $250,000 would be deposited elsewhere</a:t>
            </a:r>
          </a:p>
          <a:p>
            <a:pPr marL="342900" indent="-342900">
              <a:spcAft>
                <a:spcPts val="800"/>
              </a:spcAft>
              <a:buFont typeface="Arial" panose="020B0604020202020204" pitchFamily="34" charset="0"/>
              <a:buChar char="•"/>
            </a:pPr>
            <a:r>
              <a:rPr lang="en-US" dirty="0"/>
              <a:t>Without access to banking coverage provided to public entities, staff believes this would protect the public funds that MIPA holds at </a:t>
            </a:r>
            <a:r>
              <a:rPr lang="en-US" dirty="0" err="1"/>
              <a:t>GreenState</a:t>
            </a:r>
            <a:endParaRPr lang="en-US" dirty="0"/>
          </a:p>
          <a:p>
            <a:pPr marL="342900" indent="-342900">
              <a:spcAft>
                <a:spcPts val="800"/>
              </a:spcAft>
              <a:buFont typeface="Arial" panose="020B0604020202020204" pitchFamily="34" charset="0"/>
              <a:buChar char="•"/>
            </a:pPr>
            <a:r>
              <a:rPr lang="en-US" dirty="0"/>
              <a:t>There is no cost for this program</a:t>
            </a:r>
          </a:p>
          <a:p>
            <a:pPr marL="342900" indent="-342900">
              <a:buFont typeface="Arial" panose="020B0604020202020204" pitchFamily="34" charset="0"/>
              <a:buChar char="•"/>
            </a:pPr>
            <a:endParaRPr lang="en-US" dirty="0">
              <a:solidFill>
                <a:prstClr val="black"/>
              </a:solidFill>
              <a:latin typeface="Calibri" panose="020F0502020204030204" pitchFamily="34" charset="0"/>
              <a:ea typeface="Calibri" panose="020F0502020204030204" pitchFamily="34" charset="0"/>
            </a:endParaRPr>
          </a:p>
          <a:p>
            <a:pPr marL="342900" indent="-342900">
              <a:buFont typeface="Arial" panose="020B0604020202020204" pitchFamily="34" charset="0"/>
              <a:buChar char="•"/>
            </a:pPr>
            <a:endParaRPr lang="en-US" sz="2400" dirty="0">
              <a:solidFill>
                <a:prstClr val="black"/>
              </a:solidFill>
              <a:latin typeface="Calibri" panose="020F0502020204030204" pitchFamily="34" charset="0"/>
              <a:ea typeface="Calibri" panose="020F0502020204030204" pitchFamily="34" charset="0"/>
            </a:endParaRPr>
          </a:p>
        </p:txBody>
      </p:sp>
      <p:pic>
        <p:nvPicPr>
          <p:cNvPr id="3" name="Picture 2" descr="A green and white logo&#10;&#10;Description automatically generated">
            <a:extLst>
              <a:ext uri="{FF2B5EF4-FFF2-40B4-BE49-F238E27FC236}">
                <a16:creationId xmlns:a16="http://schemas.microsoft.com/office/drawing/2014/main" id="{0F3CB6D3-9A85-E76C-B3F8-D13367975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09967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FAD6-3C02-FAE0-A850-E29E4570FE8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08B64A2-66F0-52DA-78C6-4D63987FC172}"/>
              </a:ext>
            </a:extLst>
          </p:cNvPr>
          <p:cNvSpPr>
            <a:spLocks noGrp="1"/>
          </p:cNvSpPr>
          <p:nvPr>
            <p:ph type="body" idx="14"/>
          </p:nvPr>
        </p:nvSpPr>
        <p:spPr>
          <a:xfrm>
            <a:off x="447040" y="195575"/>
            <a:ext cx="7467600" cy="381000"/>
          </a:xfrm>
        </p:spPr>
        <p:txBody>
          <a:bodyPr/>
          <a:lstStyle/>
          <a:p>
            <a:r>
              <a:rPr lang="en-US" sz="2600" dirty="0"/>
              <a:t>FY 2027 Budget Draft</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D8550ABD-4D2E-3260-AFF0-FDFFF90685F3}"/>
              </a:ext>
            </a:extLst>
          </p:cNvPr>
          <p:cNvSpPr txBox="1"/>
          <p:nvPr/>
        </p:nvSpPr>
        <p:spPr>
          <a:xfrm>
            <a:off x="152400" y="989846"/>
            <a:ext cx="8192400" cy="3724096"/>
          </a:xfrm>
          <a:prstGeom prst="rect">
            <a:avLst/>
          </a:prstGeom>
          <a:noFill/>
        </p:spPr>
        <p:txBody>
          <a:bodyPr wrap="square" rtlCol="0">
            <a:spAutoFit/>
          </a:bodyPr>
          <a:lstStyle/>
          <a:p>
            <a:pPr marL="339725" marR="0" lvl="0"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Describes the scope of work and budget for the period of July 1, 2026, through June 30, 2027</a:t>
            </a:r>
          </a:p>
          <a:p>
            <a:pPr marL="796925" marR="0" lvl="1"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Identifies the different contracts and scope of work for MIPA staff</a:t>
            </a:r>
          </a:p>
          <a:p>
            <a:pPr marL="796925" marR="0" lvl="1"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Communicates to member communities and the public MIPA’s intended work</a:t>
            </a:r>
          </a:p>
          <a:p>
            <a:pPr marL="796925" marR="0" lvl="1"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Development of the budget is tied to Iowa DOT deadlines of April 1 for a draft and June 1 for a final (through the administration of CIRTPA)</a:t>
            </a:r>
          </a:p>
        </p:txBody>
      </p:sp>
      <p:pic>
        <p:nvPicPr>
          <p:cNvPr id="3" name="Picture 2" descr="A green and white logo&#10;&#10;Description automatically generated">
            <a:extLst>
              <a:ext uri="{FF2B5EF4-FFF2-40B4-BE49-F238E27FC236}">
                <a16:creationId xmlns:a16="http://schemas.microsoft.com/office/drawing/2014/main" id="{0F3CB6D3-9A85-E76C-B3F8-D13367975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257766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3A21C-36D4-E95B-C1CE-E77D7A5A3AF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8FA2A3B-9C93-E035-C166-50E75ADE105A}"/>
              </a:ext>
            </a:extLst>
          </p:cNvPr>
          <p:cNvSpPr>
            <a:spLocks noGrp="1"/>
          </p:cNvSpPr>
          <p:nvPr>
            <p:ph type="body" idx="14"/>
          </p:nvPr>
        </p:nvSpPr>
        <p:spPr>
          <a:xfrm>
            <a:off x="447040" y="195575"/>
            <a:ext cx="7467600" cy="381000"/>
          </a:xfrm>
        </p:spPr>
        <p:txBody>
          <a:bodyPr/>
          <a:lstStyle/>
          <a:p>
            <a:r>
              <a:rPr lang="en-US" sz="2600" dirty="0"/>
              <a:t>FY 2027 Budget Draft</a:t>
            </a:r>
            <a:endParaRPr lang="en-US" sz="2600" dirty="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CF75D413-E77B-C011-08D8-EDC44ED65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Chart 3">
            <a:extLst>
              <a:ext uri="{FF2B5EF4-FFF2-40B4-BE49-F238E27FC236}">
                <a16:creationId xmlns:a16="http://schemas.microsoft.com/office/drawing/2014/main" id="{607FDD21-97DA-FE54-61B0-8A0B9FAB86BA}"/>
              </a:ext>
            </a:extLst>
          </p:cNvPr>
          <p:cNvGraphicFramePr>
            <a:graphicFrameLocks/>
          </p:cNvGraphicFramePr>
          <p:nvPr>
            <p:extLst>
              <p:ext uri="{D42A27DB-BD31-4B8C-83A1-F6EECF244321}">
                <p14:modId xmlns:p14="http://schemas.microsoft.com/office/powerpoint/2010/main" val="4105502788"/>
              </p:ext>
            </p:extLst>
          </p:nvPr>
        </p:nvGraphicFramePr>
        <p:xfrm>
          <a:off x="1747837" y="860246"/>
          <a:ext cx="5648325" cy="38951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80717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B6566-933D-2C89-AB1F-6C882646C61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C9E335A-1119-A832-C122-BDAFAE6C9ECA}"/>
              </a:ext>
            </a:extLst>
          </p:cNvPr>
          <p:cNvSpPr>
            <a:spLocks noGrp="1"/>
          </p:cNvSpPr>
          <p:nvPr>
            <p:ph type="body" idx="14"/>
          </p:nvPr>
        </p:nvSpPr>
        <p:spPr>
          <a:xfrm>
            <a:off x="447040" y="195575"/>
            <a:ext cx="7467600" cy="381000"/>
          </a:xfrm>
        </p:spPr>
        <p:txBody>
          <a:bodyPr/>
          <a:lstStyle/>
          <a:p>
            <a:r>
              <a:rPr lang="en-US" sz="2600" dirty="0"/>
              <a:t>FY 2027 Budget Draft</a:t>
            </a:r>
            <a:endParaRPr lang="en-US" sz="2600" dirty="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95C37EC-6F9F-DD10-019F-C7CEBA3C14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5" name="Chart 4">
            <a:extLst>
              <a:ext uri="{FF2B5EF4-FFF2-40B4-BE49-F238E27FC236}">
                <a16:creationId xmlns:a16="http://schemas.microsoft.com/office/drawing/2014/main" id="{EB286A87-C4DB-EFC9-CF6F-7D60ECF26FE9}"/>
              </a:ext>
            </a:extLst>
          </p:cNvPr>
          <p:cNvGraphicFramePr>
            <a:graphicFrameLocks/>
          </p:cNvGraphicFramePr>
          <p:nvPr>
            <p:extLst>
              <p:ext uri="{D42A27DB-BD31-4B8C-83A1-F6EECF244321}">
                <p14:modId xmlns:p14="http://schemas.microsoft.com/office/powerpoint/2010/main" val="988607539"/>
              </p:ext>
            </p:extLst>
          </p:nvPr>
        </p:nvGraphicFramePr>
        <p:xfrm>
          <a:off x="1209674" y="860245"/>
          <a:ext cx="6724651" cy="38808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930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3B92-645C-AE6F-FC29-5E04F107DAD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77FD7DA-0E28-DEED-67BA-1661D0C830C5}"/>
              </a:ext>
            </a:extLst>
          </p:cNvPr>
          <p:cNvSpPr>
            <a:spLocks noGrp="1"/>
          </p:cNvSpPr>
          <p:nvPr>
            <p:ph type="body" idx="14"/>
          </p:nvPr>
        </p:nvSpPr>
        <p:spPr>
          <a:xfrm>
            <a:off x="447040" y="195575"/>
            <a:ext cx="7467600" cy="381000"/>
          </a:xfrm>
        </p:spPr>
        <p:txBody>
          <a:bodyPr/>
          <a:lstStyle/>
          <a:p>
            <a:r>
              <a:rPr lang="en-US" sz="2600" dirty="0"/>
              <a:t>FY 2027 Budget Draft – Committed </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0624A06F-D717-0AD6-0B69-43E3BFF8552A}"/>
              </a:ext>
            </a:extLst>
          </p:cNvPr>
          <p:cNvSpPr txBox="1"/>
          <p:nvPr/>
        </p:nvSpPr>
        <p:spPr>
          <a:xfrm>
            <a:off x="152400" y="989846"/>
            <a:ext cx="8192400" cy="3652282"/>
          </a:xfrm>
          <a:prstGeom prst="rect">
            <a:avLst/>
          </a:prstGeom>
          <a:noFill/>
        </p:spPr>
        <p:txBody>
          <a:bodyPr wrap="square" rtlCol="0">
            <a:spAutoFit/>
          </a:bodyPr>
          <a:lstStyle/>
          <a:p>
            <a:pPr marL="339725" lvl="0" indent="-339725">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The Committed Budget only includes contracts that are currently committed:</a:t>
            </a:r>
          </a:p>
          <a:p>
            <a:pPr marL="796925" lvl="1" indent="-339725">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7.25 FTEs</a:t>
            </a:r>
          </a:p>
          <a:p>
            <a:pPr marL="796925" lvl="1" indent="-339725">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Staff includes new Iowa Clean Cities Coalition Director and a summer intern</a:t>
            </a:r>
          </a:p>
          <a:p>
            <a:pPr marL="796925" lvl="1" indent="-339725">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Costs include:</a:t>
            </a:r>
          </a:p>
          <a:p>
            <a:pPr marL="1254125" lvl="2" indent="-339725">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$45,000 (previously $25,000) for updates to MIPA and affiliate organization websites</a:t>
            </a:r>
          </a:p>
          <a:p>
            <a:pPr marL="1254125" lvl="2" indent="-339725">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$37,000 for conference travel</a:t>
            </a:r>
          </a:p>
        </p:txBody>
      </p:sp>
      <p:pic>
        <p:nvPicPr>
          <p:cNvPr id="3" name="Picture 2" descr="A green and white logo&#10;&#10;Description automatically generated">
            <a:extLst>
              <a:ext uri="{FF2B5EF4-FFF2-40B4-BE49-F238E27FC236}">
                <a16:creationId xmlns:a16="http://schemas.microsoft.com/office/drawing/2014/main" id="{651EF0E6-4780-A4F6-4284-C8443F9BF5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927312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8501-6C4B-37AF-1860-034CA2D1F66F}"/>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EEE20F17-9D48-2503-B931-ACEC04D673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9A57F469-886A-09CE-59D1-11547C7E98D1}"/>
              </a:ext>
            </a:extLst>
          </p:cNvPr>
          <p:cNvPicPr>
            <a:picLocks noChangeAspect="1"/>
          </p:cNvPicPr>
          <p:nvPr/>
        </p:nvPicPr>
        <p:blipFill>
          <a:blip r:embed="rId4"/>
          <a:stretch>
            <a:fillRect/>
          </a:stretch>
        </p:blipFill>
        <p:spPr>
          <a:xfrm>
            <a:off x="2140724" y="0"/>
            <a:ext cx="4862552" cy="5143500"/>
          </a:xfrm>
          <a:prstGeom prst="rect">
            <a:avLst/>
          </a:prstGeom>
        </p:spPr>
      </p:pic>
    </p:spTree>
    <p:extLst>
      <p:ext uri="{BB962C8B-B14F-4D97-AF65-F5344CB8AC3E}">
        <p14:creationId xmlns:p14="http://schemas.microsoft.com/office/powerpoint/2010/main" val="1643826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42799-D069-33C0-4A3F-DA4990F6CCA3}"/>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FD347A18-48D1-7B17-3443-C8A75EC68D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3C6110B7-577E-86DB-5E3D-A4168A86C864}"/>
              </a:ext>
            </a:extLst>
          </p:cNvPr>
          <p:cNvPicPr>
            <a:picLocks noChangeAspect="1"/>
          </p:cNvPicPr>
          <p:nvPr/>
        </p:nvPicPr>
        <p:blipFill>
          <a:blip r:embed="rId4"/>
          <a:stretch>
            <a:fillRect/>
          </a:stretch>
        </p:blipFill>
        <p:spPr>
          <a:xfrm>
            <a:off x="1972121" y="0"/>
            <a:ext cx="5199757" cy="5143500"/>
          </a:xfrm>
          <a:prstGeom prst="rect">
            <a:avLst/>
          </a:prstGeom>
        </p:spPr>
      </p:pic>
    </p:spTree>
    <p:extLst>
      <p:ext uri="{BB962C8B-B14F-4D97-AF65-F5344CB8AC3E}">
        <p14:creationId xmlns:p14="http://schemas.microsoft.com/office/powerpoint/2010/main" val="2467880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2ABA-0F6A-3358-67AD-1717DC3E2D94}"/>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C7889EE1-6ED6-EE99-AC7B-95ECD9AD7A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6D80FA63-DF74-E5A2-CC97-CEB26D1700A2}"/>
              </a:ext>
            </a:extLst>
          </p:cNvPr>
          <p:cNvPicPr>
            <a:picLocks noChangeAspect="1"/>
          </p:cNvPicPr>
          <p:nvPr/>
        </p:nvPicPr>
        <p:blipFill>
          <a:blip r:embed="rId4"/>
          <a:stretch>
            <a:fillRect/>
          </a:stretch>
        </p:blipFill>
        <p:spPr>
          <a:xfrm>
            <a:off x="1328285" y="1652895"/>
            <a:ext cx="6487430" cy="2572109"/>
          </a:xfrm>
          <a:prstGeom prst="rect">
            <a:avLst/>
          </a:prstGeom>
        </p:spPr>
      </p:pic>
      <p:pic>
        <p:nvPicPr>
          <p:cNvPr id="7" name="Picture 6">
            <a:extLst>
              <a:ext uri="{FF2B5EF4-FFF2-40B4-BE49-F238E27FC236}">
                <a16:creationId xmlns:a16="http://schemas.microsoft.com/office/drawing/2014/main" id="{06078D1F-5057-1FFA-4D28-79D7FCD4C455}"/>
              </a:ext>
            </a:extLst>
          </p:cNvPr>
          <p:cNvPicPr>
            <a:picLocks noChangeAspect="1"/>
          </p:cNvPicPr>
          <p:nvPr/>
        </p:nvPicPr>
        <p:blipFill>
          <a:blip r:embed="rId5"/>
          <a:stretch>
            <a:fillRect/>
          </a:stretch>
        </p:blipFill>
        <p:spPr>
          <a:xfrm>
            <a:off x="1928443" y="860246"/>
            <a:ext cx="5887272" cy="476316"/>
          </a:xfrm>
          <a:prstGeom prst="rect">
            <a:avLst/>
          </a:prstGeom>
        </p:spPr>
      </p:pic>
    </p:spTree>
    <p:extLst>
      <p:ext uri="{BB962C8B-B14F-4D97-AF65-F5344CB8AC3E}">
        <p14:creationId xmlns:p14="http://schemas.microsoft.com/office/powerpoint/2010/main" val="3771863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C9EFA-93C0-3457-3E05-BAB8233F1A4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ED0E226-465D-EEBA-3618-7DD74DE22B93}"/>
              </a:ext>
            </a:extLst>
          </p:cNvPr>
          <p:cNvSpPr>
            <a:spLocks noGrp="1"/>
          </p:cNvSpPr>
          <p:nvPr>
            <p:ph type="body" idx="14"/>
          </p:nvPr>
        </p:nvSpPr>
        <p:spPr>
          <a:xfrm>
            <a:off x="447040" y="195575"/>
            <a:ext cx="7467600" cy="381000"/>
          </a:xfrm>
        </p:spPr>
        <p:txBody>
          <a:bodyPr/>
          <a:lstStyle/>
          <a:p>
            <a:r>
              <a:rPr lang="en-US" sz="2600" dirty="0"/>
              <a:t>FY 2027 Budget Draft – Expected </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4AE9E136-D973-1DE7-9AC4-C4EA6FC257A9}"/>
              </a:ext>
            </a:extLst>
          </p:cNvPr>
          <p:cNvSpPr txBox="1"/>
          <p:nvPr/>
        </p:nvSpPr>
        <p:spPr>
          <a:xfrm>
            <a:off x="152400" y="989846"/>
            <a:ext cx="8192400" cy="3652282"/>
          </a:xfrm>
          <a:prstGeom prst="rect">
            <a:avLst/>
          </a:prstGeom>
          <a:noFill/>
        </p:spPr>
        <p:txBody>
          <a:bodyPr wrap="square" rtlCol="0">
            <a:spAutoFit/>
          </a:bodyPr>
          <a:lstStyle/>
          <a:p>
            <a:pPr marL="339725" marR="0" lvl="0"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The Expected Budget includes contracts that MIPA staff expects to receive:</a:t>
            </a:r>
          </a:p>
          <a:p>
            <a:pPr marL="796925" marR="0" lvl="1" indent="-339725" algn="l" defTabSz="914400" rtl="0" eaLnBrk="1" fontAlgn="auto" latinLnBrk="0" hangingPunct="1">
              <a:spcBef>
                <a:spcPts val="0"/>
              </a:spcBef>
              <a:spcAft>
                <a:spcPts val="800"/>
              </a:spcAft>
              <a:buClrTx/>
              <a:buSzTx/>
              <a:buFont typeface="Arial" panose="020B0604020202020204" pitchFamily="34" charset="0"/>
              <a:buChar char="•"/>
              <a:tabLst/>
              <a:defRPr/>
            </a:pPr>
            <a:r>
              <a:rPr lang="en-US" sz="2200">
                <a:solidFill>
                  <a:prstClr val="black"/>
                </a:solidFill>
                <a:latin typeface="Calibri" panose="020F0502020204030204" pitchFamily="34" charset="0"/>
                <a:ea typeface="Calibri" panose="020F0502020204030204" pitchFamily="34" charset="0"/>
              </a:rPr>
              <a:t>8.25</a:t>
            </a: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FTEs</a:t>
            </a:r>
          </a:p>
          <a:p>
            <a:pPr marL="796925" marR="0" lvl="1"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Staff includes new Iowa Clean Cities Coalition Director, a Bookkeeper/Admin position, and a summer intern</a:t>
            </a:r>
          </a:p>
          <a:p>
            <a:pPr marL="796925" marR="0" lvl="1"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Costs include:</a:t>
            </a:r>
          </a:p>
          <a:p>
            <a:pPr marL="1254125" marR="0" lvl="2"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t>
            </a:r>
            <a:r>
              <a:rPr lang="en-US" sz="2200" dirty="0">
                <a:solidFill>
                  <a:prstClr val="black"/>
                </a:solidFill>
                <a:latin typeface="Calibri" panose="020F0502020204030204" pitchFamily="34" charset="0"/>
                <a:ea typeface="Calibri" panose="020F0502020204030204" pitchFamily="34" charset="0"/>
              </a:rPr>
              <a:t>45</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,000 (previously $25,000) for updates to MIPA and affiliate organization websites</a:t>
            </a:r>
          </a:p>
          <a:p>
            <a:pPr marL="1254125" marR="0" lvl="2" indent="-339725" algn="l" defTabSz="914400" rtl="0" eaLnBrk="1" fontAlgn="auto" latinLnBrk="0" hangingPunct="1">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$37,000 for conference travel</a:t>
            </a:r>
          </a:p>
        </p:txBody>
      </p:sp>
      <p:pic>
        <p:nvPicPr>
          <p:cNvPr id="3" name="Picture 2" descr="A green and white logo&#10;&#10;Description automatically generated">
            <a:extLst>
              <a:ext uri="{FF2B5EF4-FFF2-40B4-BE49-F238E27FC236}">
                <a16:creationId xmlns:a16="http://schemas.microsoft.com/office/drawing/2014/main" id="{134DFB87-128F-2AED-3212-FC1BC2B41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65024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503C-39E6-2827-4640-5F61A9FD6231}"/>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085F6982-B101-09D1-7C5C-EFB611DBB8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a:extLst>
              <a:ext uri="{FF2B5EF4-FFF2-40B4-BE49-F238E27FC236}">
                <a16:creationId xmlns:a16="http://schemas.microsoft.com/office/drawing/2014/main" id="{DEB0B686-4578-6B25-D121-D59FE99B5496}"/>
              </a:ext>
            </a:extLst>
          </p:cNvPr>
          <p:cNvPicPr>
            <a:picLocks noChangeAspect="1"/>
          </p:cNvPicPr>
          <p:nvPr/>
        </p:nvPicPr>
        <p:blipFill>
          <a:blip r:embed="rId4"/>
          <a:stretch>
            <a:fillRect/>
          </a:stretch>
        </p:blipFill>
        <p:spPr>
          <a:xfrm>
            <a:off x="2258131" y="0"/>
            <a:ext cx="4627737" cy="5143500"/>
          </a:xfrm>
          <a:prstGeom prst="rect">
            <a:avLst/>
          </a:prstGeom>
        </p:spPr>
      </p:pic>
    </p:spTree>
    <p:extLst>
      <p:ext uri="{BB962C8B-B14F-4D97-AF65-F5344CB8AC3E}">
        <p14:creationId xmlns:p14="http://schemas.microsoft.com/office/powerpoint/2010/main" val="2169265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E325A-C41D-751D-1ED3-FCFB14D52C10}"/>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BE9B9A2E-B35B-9D42-50C3-369107B089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9FB0CFD5-13A5-DB61-CEBA-1E57EA46B138}"/>
              </a:ext>
            </a:extLst>
          </p:cNvPr>
          <p:cNvPicPr>
            <a:picLocks noChangeAspect="1"/>
          </p:cNvPicPr>
          <p:nvPr/>
        </p:nvPicPr>
        <p:blipFill>
          <a:blip r:embed="rId4"/>
          <a:stretch>
            <a:fillRect/>
          </a:stretch>
        </p:blipFill>
        <p:spPr>
          <a:xfrm>
            <a:off x="2339345" y="0"/>
            <a:ext cx="4465310" cy="5143500"/>
          </a:xfrm>
          <a:prstGeom prst="rect">
            <a:avLst/>
          </a:prstGeom>
        </p:spPr>
      </p:pic>
    </p:spTree>
    <p:extLst>
      <p:ext uri="{BB962C8B-B14F-4D97-AF65-F5344CB8AC3E}">
        <p14:creationId xmlns:p14="http://schemas.microsoft.com/office/powerpoint/2010/main" val="1228761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AAACF-B611-3E65-E356-CFC6B1973D07}"/>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4576DF74-7854-5105-B766-6C79CE9BB9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AB932460-37DC-0217-714B-4453FDD75010}"/>
              </a:ext>
            </a:extLst>
          </p:cNvPr>
          <p:cNvPicPr>
            <a:picLocks noChangeAspect="1"/>
          </p:cNvPicPr>
          <p:nvPr/>
        </p:nvPicPr>
        <p:blipFill>
          <a:blip r:embed="rId4"/>
          <a:stretch>
            <a:fillRect/>
          </a:stretch>
        </p:blipFill>
        <p:spPr>
          <a:xfrm>
            <a:off x="1456890" y="1707948"/>
            <a:ext cx="6230219" cy="2534004"/>
          </a:xfrm>
          <a:prstGeom prst="rect">
            <a:avLst/>
          </a:prstGeom>
        </p:spPr>
      </p:pic>
      <p:pic>
        <p:nvPicPr>
          <p:cNvPr id="6" name="Picture 5">
            <a:extLst>
              <a:ext uri="{FF2B5EF4-FFF2-40B4-BE49-F238E27FC236}">
                <a16:creationId xmlns:a16="http://schemas.microsoft.com/office/drawing/2014/main" id="{94DB9431-9AB8-92E2-2121-FB125D36BCB1}"/>
              </a:ext>
            </a:extLst>
          </p:cNvPr>
          <p:cNvPicPr>
            <a:picLocks noChangeAspect="1"/>
          </p:cNvPicPr>
          <p:nvPr/>
        </p:nvPicPr>
        <p:blipFill>
          <a:blip r:embed="rId5"/>
          <a:stretch>
            <a:fillRect/>
          </a:stretch>
        </p:blipFill>
        <p:spPr>
          <a:xfrm>
            <a:off x="1695048" y="956065"/>
            <a:ext cx="5992061" cy="495369"/>
          </a:xfrm>
          <a:prstGeom prst="rect">
            <a:avLst/>
          </a:prstGeom>
        </p:spPr>
      </p:pic>
    </p:spTree>
    <p:extLst>
      <p:ext uri="{BB962C8B-B14F-4D97-AF65-F5344CB8AC3E}">
        <p14:creationId xmlns:p14="http://schemas.microsoft.com/office/powerpoint/2010/main" val="3481002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89D82-17AC-4463-BE96-82C292C897C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E63E8BB-3CFF-E635-3A83-D003518FFC74}"/>
              </a:ext>
            </a:extLst>
          </p:cNvPr>
          <p:cNvSpPr>
            <a:spLocks noGrp="1"/>
          </p:cNvSpPr>
          <p:nvPr>
            <p:ph type="body" idx="14"/>
          </p:nvPr>
        </p:nvSpPr>
        <p:spPr>
          <a:xfrm>
            <a:off x="447040" y="195575"/>
            <a:ext cx="7467600" cy="381000"/>
          </a:xfrm>
        </p:spPr>
        <p:txBody>
          <a:bodyPr/>
          <a:lstStyle/>
          <a:p>
            <a:r>
              <a:rPr lang="en-US" sz="2600" dirty="0"/>
              <a:t>FY 2027 Budget Draft – Expected </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F1B3A6B3-AD2C-0C7D-AEA0-046F0A05582B}"/>
              </a:ext>
            </a:extLst>
          </p:cNvPr>
          <p:cNvSpPr txBox="1"/>
          <p:nvPr/>
        </p:nvSpPr>
        <p:spPr>
          <a:xfrm>
            <a:off x="152400" y="989846"/>
            <a:ext cx="8192400" cy="4862870"/>
          </a:xfrm>
          <a:prstGeom prst="rect">
            <a:avLst/>
          </a:prstGeom>
          <a:noFill/>
        </p:spPr>
        <p:txBody>
          <a:bodyPr wrap="square" rtlCol="0">
            <a:spAutoFit/>
          </a:bodyPr>
          <a:lstStyle/>
          <a:p>
            <a:pPr marL="285750" lvl="0" indent="-285750">
              <a:spcAft>
                <a:spcPts val="800"/>
              </a:spcAft>
              <a:buFont typeface="Arial" panose="020B0604020202020204" pitchFamily="34" charset="0"/>
              <a:buChar char="•"/>
            </a:pPr>
            <a:r>
              <a:rPr lang="en-US" u="sng" dirty="0"/>
              <a:t>Federal Home Loan Bank Housing Programs - $20,000 Revenue</a:t>
            </a:r>
            <a:endParaRPr lang="en-US" sz="1600" u="sng" dirty="0"/>
          </a:p>
          <a:p>
            <a:pPr lvl="1">
              <a:spcAft>
                <a:spcPts val="800"/>
              </a:spcAft>
            </a:pPr>
            <a:r>
              <a:rPr lang="en-US" dirty="0"/>
              <a:t>MIPA is applying for $300,000 in funding from the FHLB of Des Moines to provide supplemental funding for MIPA administered owner-occupied repair programs. Approximately $40,000 in admin funding would be available, $20,000 of which would be in FY 2027. MIPA has a reasonable expectation of receiving the funding</a:t>
            </a:r>
          </a:p>
          <a:p>
            <a:pPr marL="285750" lvl="0" indent="-285750">
              <a:spcAft>
                <a:spcPts val="800"/>
              </a:spcAft>
              <a:buFont typeface="Arial" panose="020B0604020202020204" pitchFamily="34" charset="0"/>
              <a:buChar char="•"/>
            </a:pPr>
            <a:r>
              <a:rPr lang="en-US" u="sng" dirty="0"/>
              <a:t>EDA Project/CDBG - $25,000 Revenue</a:t>
            </a:r>
            <a:endParaRPr lang="en-US" sz="1600" u="sng" dirty="0"/>
          </a:p>
          <a:p>
            <a:pPr lvl="1">
              <a:spcAft>
                <a:spcPts val="800"/>
              </a:spcAft>
            </a:pPr>
            <a:r>
              <a:rPr lang="en-US" dirty="0"/>
              <a:t>At some point in FY 2027, MIPA will most likely receive an EDA or CDBG grant to administer. MIPA could receive more but this is a reasonable expectation</a:t>
            </a:r>
          </a:p>
          <a:p>
            <a:pPr marL="285750" lvl="0" indent="-285750">
              <a:buFont typeface="Arial" panose="020B0604020202020204" pitchFamily="34" charset="0"/>
              <a:buChar char="•"/>
            </a:pPr>
            <a:r>
              <a:rPr lang="en-US" u="sng" dirty="0"/>
              <a:t>Comprehensive Plan - $15,000 Revenue</a:t>
            </a:r>
            <a:endParaRPr lang="en-US" sz="1600" dirty="0"/>
          </a:p>
          <a:p>
            <a:pPr lvl="1"/>
            <a:r>
              <a:rPr lang="en-US" dirty="0"/>
              <a:t>MIPA has a reasonable expectation of working on a comprehensive plan in FY 2027. Not all of the work may be done in FY 2027 so the amount is less than what MIPA would typically charge to reflect that fact</a:t>
            </a:r>
            <a:endParaRPr lang="en-US" sz="1600" dirty="0"/>
          </a:p>
          <a:p>
            <a:pPr marL="285750" indent="-285750">
              <a:spcAft>
                <a:spcPts val="800"/>
              </a:spcAft>
              <a:buFont typeface="Arial" panose="020B0604020202020204" pitchFamily="34" charset="0"/>
              <a:buChar char="•"/>
            </a:pPr>
            <a:endParaRPr lang="en-US" sz="1600" dirty="0"/>
          </a:p>
          <a:p>
            <a:pPr marL="285750" indent="-285750">
              <a:spcAft>
                <a:spcPts val="800"/>
              </a:spcAft>
              <a:buFont typeface="Arial" panose="020B0604020202020204" pitchFamily="34" charset="0"/>
              <a:buChar char="•"/>
            </a:pPr>
            <a:endParaRPr lang="en-US" sz="1600" dirty="0"/>
          </a:p>
          <a:p>
            <a:pPr marL="1254125" marR="0" lvl="2" indent="-339725"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269E72D3-6FEC-5A80-C077-9CBB5B7E2B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756016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D7811-B53B-E3A4-1A04-89D61B3E389E}"/>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DD86944-84CE-8910-2BE1-C5EA685055BC}"/>
              </a:ext>
            </a:extLst>
          </p:cNvPr>
          <p:cNvSpPr>
            <a:spLocks noGrp="1"/>
          </p:cNvSpPr>
          <p:nvPr>
            <p:ph type="body" idx="14"/>
          </p:nvPr>
        </p:nvSpPr>
        <p:spPr>
          <a:xfrm>
            <a:off x="447040" y="195575"/>
            <a:ext cx="7467600" cy="381000"/>
          </a:xfrm>
        </p:spPr>
        <p:txBody>
          <a:bodyPr/>
          <a:lstStyle/>
          <a:p>
            <a:r>
              <a:rPr lang="en-US" sz="2600" dirty="0"/>
              <a:t>FY 2027 Budget Draft – Expected </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BCFA1843-C5C4-75B0-86BA-ABA1D92CEB5E}"/>
              </a:ext>
            </a:extLst>
          </p:cNvPr>
          <p:cNvSpPr txBox="1"/>
          <p:nvPr/>
        </p:nvSpPr>
        <p:spPr>
          <a:xfrm>
            <a:off x="152400" y="989846"/>
            <a:ext cx="8192400" cy="4380686"/>
          </a:xfrm>
          <a:prstGeom prst="rect">
            <a:avLst/>
          </a:prstGeom>
          <a:noFill/>
        </p:spPr>
        <p:txBody>
          <a:bodyPr wrap="square" rtlCol="0">
            <a:spAutoFit/>
          </a:bodyPr>
          <a:lstStyle/>
          <a:p>
            <a:pPr marL="285750" lvl="0" indent="-285750">
              <a:spcAft>
                <a:spcPts val="800"/>
              </a:spcAft>
              <a:buFont typeface="Arial" panose="020B0604020202020204" pitchFamily="34" charset="0"/>
              <a:buChar char="•"/>
            </a:pPr>
            <a:r>
              <a:rPr lang="en-US" u="sng" dirty="0"/>
              <a:t>Polk County CDBG Administration - $100,000 Revenue</a:t>
            </a:r>
            <a:endParaRPr lang="en-US" sz="1600" dirty="0"/>
          </a:p>
          <a:p>
            <a:pPr lvl="1">
              <a:spcAft>
                <a:spcPts val="800"/>
              </a:spcAft>
            </a:pPr>
            <a:r>
              <a:rPr lang="en-US" dirty="0"/>
              <a:t>Polk County has now received their 3</a:t>
            </a:r>
            <a:r>
              <a:rPr lang="en-US" baseline="30000" dirty="0"/>
              <a:t>rd</a:t>
            </a:r>
            <a:r>
              <a:rPr lang="en-US" dirty="0"/>
              <a:t> year of allocation of funding and now needs to begin spending the funds. The County may begin allocating funding in communities and may need a 3</a:t>
            </a:r>
            <a:r>
              <a:rPr lang="en-US" baseline="30000" dirty="0"/>
              <a:t>rd</a:t>
            </a:r>
            <a:r>
              <a:rPr lang="en-US" dirty="0"/>
              <a:t> party administrator to assist. MIPA has a good chance of being the administrator for this program</a:t>
            </a:r>
          </a:p>
          <a:p>
            <a:pPr marL="285750" lvl="0" indent="-285750">
              <a:spcAft>
                <a:spcPts val="800"/>
              </a:spcAft>
              <a:buFont typeface="Arial" panose="020B0604020202020204" pitchFamily="34" charset="0"/>
              <a:buChar char="•"/>
            </a:pPr>
            <a:r>
              <a:rPr lang="en-US" u="sng" dirty="0"/>
              <a:t>Administrative Position - $99,682 Expense</a:t>
            </a:r>
            <a:endParaRPr lang="en-US" sz="1600" dirty="0"/>
          </a:p>
          <a:p>
            <a:pPr lvl="1">
              <a:spcAft>
                <a:spcPts val="800"/>
              </a:spcAft>
            </a:pPr>
            <a:r>
              <a:rPr lang="en-US" dirty="0"/>
              <a:t>Should MIPA receive the CDBG contract from Polk County, MIPA would hire an administrative position to assist with bookkeeping and other administrative duties which would free up other personnel to complete CDBG services</a:t>
            </a:r>
            <a:endParaRPr lang="en-US" sz="1600" dirty="0"/>
          </a:p>
          <a:p>
            <a:pPr lvl="1">
              <a:spcAft>
                <a:spcPts val="800"/>
              </a:spcAft>
            </a:pPr>
            <a:endParaRPr lang="en-US" sz="1600" dirty="0"/>
          </a:p>
          <a:p>
            <a:pPr marL="285750" indent="-285750">
              <a:spcAft>
                <a:spcPts val="800"/>
              </a:spcAft>
              <a:buFont typeface="Arial" panose="020B0604020202020204" pitchFamily="34" charset="0"/>
              <a:buChar char="•"/>
            </a:pPr>
            <a:endParaRPr lang="en-US" sz="1600" dirty="0"/>
          </a:p>
          <a:p>
            <a:pPr marL="285750" indent="-285750">
              <a:spcAft>
                <a:spcPts val="800"/>
              </a:spcAft>
              <a:buFont typeface="Arial" panose="020B0604020202020204" pitchFamily="34" charset="0"/>
              <a:buChar char="•"/>
            </a:pPr>
            <a:endParaRPr lang="en-US" sz="1600" dirty="0"/>
          </a:p>
          <a:p>
            <a:pPr marL="1254125" marR="0" lvl="2" indent="-339725"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B3E28E7B-3249-FA4C-34E5-9FDCDFB1FD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937253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C7A02-67D3-1E6C-DC02-31A30BF45D5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EF109B-867E-C6A7-54E0-19CF6B6754FF}"/>
              </a:ext>
            </a:extLst>
          </p:cNvPr>
          <p:cNvSpPr>
            <a:spLocks noGrp="1"/>
          </p:cNvSpPr>
          <p:nvPr>
            <p:ph type="body" idx="14"/>
          </p:nvPr>
        </p:nvSpPr>
        <p:spPr>
          <a:xfrm>
            <a:off x="447040" y="195575"/>
            <a:ext cx="7467600" cy="381000"/>
          </a:xfrm>
        </p:spPr>
        <p:txBody>
          <a:bodyPr/>
          <a:lstStyle/>
          <a:p>
            <a:r>
              <a:rPr lang="en-US" dirty="0"/>
              <a:t>501(c)3 Designation</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C272CE37-04FB-CC37-CB20-8204CE9743D1}"/>
              </a:ext>
            </a:extLst>
          </p:cNvPr>
          <p:cNvSpPr txBox="1"/>
          <p:nvPr/>
        </p:nvSpPr>
        <p:spPr>
          <a:xfrm>
            <a:off x="152400" y="989846"/>
            <a:ext cx="8192400" cy="2226250"/>
          </a:xfrm>
          <a:prstGeom prst="rect">
            <a:avLst/>
          </a:prstGeom>
          <a:noFill/>
        </p:spPr>
        <p:txBody>
          <a:bodyPr wrap="square" rtlCol="0">
            <a:spAutoFit/>
          </a:bodyPr>
          <a:lstStyle/>
          <a:p>
            <a:pPr marL="287338" indent="-287338">
              <a:spcAft>
                <a:spcPts val="800"/>
              </a:spcAft>
              <a:buFont typeface="Arial" panose="020B0604020202020204" pitchFamily="34" charset="0"/>
              <a:buChar char="•"/>
            </a:pPr>
            <a:r>
              <a:rPr lang="en-US" sz="2200" dirty="0"/>
              <a:t>Last year, the MIPA Board authorized staff to begin the process of redesignating from a 501(c)4 to a 501(c)3. The biggest difference between the two designations is that as a 501(c)3, money given to MIPA would be considered tax free</a:t>
            </a:r>
          </a:p>
          <a:p>
            <a:pPr marL="285750" indent="-285750">
              <a:spcAft>
                <a:spcPts val="800"/>
              </a:spcAft>
              <a:buFont typeface="Arial" panose="020B0604020202020204" pitchFamily="34" charset="0"/>
              <a:buChar char="•"/>
            </a:pPr>
            <a:r>
              <a:rPr lang="en-US" sz="2200" dirty="0"/>
              <a:t>Staff was successful in its efforts and as of October 2, 2025 MIPA has been designated a 501(c)3</a:t>
            </a:r>
          </a:p>
        </p:txBody>
      </p:sp>
      <p:pic>
        <p:nvPicPr>
          <p:cNvPr id="3" name="Picture 2" descr="A green and white logo&#10;&#10;Description automatically generated">
            <a:extLst>
              <a:ext uri="{FF2B5EF4-FFF2-40B4-BE49-F238E27FC236}">
                <a16:creationId xmlns:a16="http://schemas.microsoft.com/office/drawing/2014/main" id="{7911B352-3BB4-885C-9C97-F32099C17B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625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30EF1-D55C-8070-5C22-D9FB46C4245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8C44085-4776-0042-FFC6-C620066A95AC}"/>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and VOTE: MIPA Officers Election</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and VOTE: </a:t>
            </a:r>
            <a:r>
              <a:rPr lang="en-US" sz="1300" b="1" dirty="0" err="1"/>
              <a:t>GreenState</a:t>
            </a:r>
            <a:r>
              <a:rPr lang="en-US" sz="1300" b="1" dirty="0"/>
              <a:t> Insured Sweep Account</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2027 Budget Draft</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501(c)3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May 18</a:t>
            </a:r>
            <a:r>
              <a:rPr lang="en-US" sz="1300" b="1" baseline="30000" dirty="0">
                <a:cs typeface="Times New Roman" panose="02020603050405020304" pitchFamily="18" charset="0"/>
              </a:rPr>
              <a:t>th</a:t>
            </a:r>
            <a:r>
              <a:rPr lang="en-US" sz="13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616B3B76-F2E1-855B-40CF-FF727B40497F}"/>
              </a:ext>
            </a:extLst>
          </p:cNvPr>
          <p:cNvSpPr>
            <a:spLocks noGrp="1"/>
          </p:cNvSpPr>
          <p:nvPr>
            <p:ph type="body" idx="14"/>
          </p:nvPr>
        </p:nvSpPr>
        <p:spPr>
          <a:xfrm>
            <a:off x="533400" y="133350"/>
            <a:ext cx="7543800" cy="381000"/>
          </a:xfrm>
        </p:spPr>
        <p:txBody>
          <a:bodyPr/>
          <a:lstStyle/>
          <a:p>
            <a:r>
              <a:rPr lang="en-US" dirty="0"/>
              <a:t>April 20, 2026 AGENDA</a:t>
            </a:r>
          </a:p>
        </p:txBody>
      </p:sp>
      <p:pic>
        <p:nvPicPr>
          <p:cNvPr id="3" name="Picture 2" descr="A green and white logo&#10;&#10;Description automatically generated">
            <a:extLst>
              <a:ext uri="{FF2B5EF4-FFF2-40B4-BE49-F238E27FC236}">
                <a16:creationId xmlns:a16="http://schemas.microsoft.com/office/drawing/2014/main" id="{C679EC8C-573A-ADCF-DF8F-53B997408E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464049506"/>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682b1bf32deff47f2d300aaf818814ae">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4b249308bb5d1f0d0676d7bcdf4523fe"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8db450-22c8-408e-bfa9-71f40a4a24c3">
      <Terms xmlns="http://schemas.microsoft.com/office/infopath/2007/PartnerControls"/>
    </lcf76f155ced4ddcb4097134ff3c332f>
    <TaxCatchAll xmlns="7b9fde40-322c-4f3d-b08b-bcf9e059ca67" xsi:nil="true"/>
  </documentManagement>
</p:properties>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296C7330-F393-4E7F-B927-59C04675E077}">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8A56C83-FB34-465A-A0B5-86040FEBBB48}">
  <ds:schemaRefs>
    <ds:schemaRef ds:uri="268db450-22c8-408e-bfa9-71f40a4a24c3"/>
    <ds:schemaRef ds:uri="7b9fde40-322c-4f3d-b08b-bcf9e059ca6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196</TotalTime>
  <Words>950</Words>
  <Application>Microsoft Office PowerPoint</Application>
  <PresentationFormat>On-screen Show (16:9)</PresentationFormat>
  <Paragraphs>114</Paragraphs>
  <Slides>21</Slides>
  <Notes>18</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21</vt:i4>
      </vt:variant>
    </vt:vector>
  </HeadingPairs>
  <TitlesOfParts>
    <vt:vector size="36"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2026-04-20T18:43:28Z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0x010100D47F60559A91834D98A3CFF56E5B787A</vt:lpwstr>
  </property>
  <property fmtid="{D5CDD505-2E9C-101B-9397-08002B2CF9AE}" pid="3" name="MediaServiceImageTags">
    <vt:lpwstr/>
  </property>
</Properties>
</file>